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34" r:id="rId2"/>
  </p:sldMasterIdLst>
  <p:notesMasterIdLst>
    <p:notesMasterId r:id="rId20"/>
  </p:notesMasterIdLst>
  <p:sldIdLst>
    <p:sldId id="256" r:id="rId3"/>
    <p:sldId id="257" r:id="rId4"/>
    <p:sldId id="264" r:id="rId5"/>
    <p:sldId id="267" r:id="rId6"/>
    <p:sldId id="268" r:id="rId7"/>
    <p:sldId id="258" r:id="rId8"/>
    <p:sldId id="276" r:id="rId9"/>
    <p:sldId id="270" r:id="rId10"/>
    <p:sldId id="275" r:id="rId11"/>
    <p:sldId id="260" r:id="rId12"/>
    <p:sldId id="271" r:id="rId13"/>
    <p:sldId id="272" r:id="rId14"/>
    <p:sldId id="263" r:id="rId15"/>
    <p:sldId id="277" r:id="rId16"/>
    <p:sldId id="278" r:id="rId17"/>
    <p:sldId id="269" r:id="rId18"/>
    <p:sldId id="265" r:id="rId19"/>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2516" autoAdjust="0"/>
    <p:restoredTop sz="79094" autoAdjust="0"/>
  </p:normalViewPr>
  <p:slideViewPr>
    <p:cSldViewPr>
      <p:cViewPr>
        <p:scale>
          <a:sx n="100" d="100"/>
          <a:sy n="100" d="100"/>
        </p:scale>
        <p:origin x="-3256" y="2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customXml" Target="../customXml/item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a:defRPr sz="1200"/>
            </a:lvl1pPr>
          </a:lstStyle>
          <a:p>
            <a:fld id="{2447E72A-D913-4DC2-9E0A-E520CE8FCC86}" type="datetimeFigureOut">
              <a:rPr lang="en-US" smtClean="0"/>
              <a:pPr/>
              <a:t>8/21/14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lstStyle>
          <a:p>
            <a:fld id="{A5D78FC6-CE17-4259-A63C-DDFC12E048FC}" type="slidenum">
              <a:rPr lang="en-US" smtClean="0"/>
              <a:pPr/>
              <a:t>‹#›</a:t>
            </a:fld>
            <a:endParaRPr lang="en-US" dirty="0"/>
          </a:p>
        </p:txBody>
      </p:sp>
    </p:spTree>
    <p:extLst>
      <p:ext uri="{BB962C8B-B14F-4D97-AF65-F5344CB8AC3E}">
        <p14:creationId xmlns:p14="http://schemas.microsoft.com/office/powerpoint/2010/main" val="1662554139"/>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effectLst/>
                <a:latin typeface="+mn-lt"/>
                <a:ea typeface="+mn-ea"/>
                <a:cs typeface="+mn-cs"/>
              </a:rPr>
              <a:t>Hello Everyone. My name is Kelly Friedlander and I’d like to welcome to theITACC “Nailing it! Tips for Writing your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PPR Annual Progress Report Narrative” training Thank you for joining us today. </a:t>
            </a:r>
          </a:p>
          <a:p>
            <a:pPr lvl="0"/>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This training is scheduled for one hour and fifteen minutes.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Before we start, let’s take a moment to ensure that everyone is ready and familiar with the webinar control panel.</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First, you should have a control panel on the right side of your screen. You may minimize this panel by clicking on the double arrow button in the upper left corner. You may expand the panel by clicking the same button. Take a moment to practice.</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You also have the ability to ask questions using your Questions Pane. Simply type in your question and click Send. At the end of each section of the presentation we will do a Q &amp; A session and take as many questions as we have time for.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Do we have any questions at this time? (PAUSE)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Great. I’d like to introduce my two co-presenters and then review the agenda for today. </a:t>
            </a:r>
          </a:p>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b="1" kern="1200" dirty="0" smtClean="0">
                <a:solidFill>
                  <a:schemeClr val="tx1"/>
                </a:solidFill>
                <a:effectLst/>
                <a:latin typeface="+mn-lt"/>
                <a:ea typeface="+mn-ea"/>
                <a:cs typeface="+mn-cs"/>
              </a:rPr>
              <a:t> [KELLY]</a:t>
            </a:r>
            <a:r>
              <a:rPr lang="en-US" sz="1200" kern="1200" dirty="0" smtClean="0">
                <a:solidFill>
                  <a:schemeClr val="tx1"/>
                </a:solidFill>
                <a:effectLst/>
                <a:latin typeface="+mn-lt"/>
                <a:ea typeface="+mn-ea"/>
                <a:cs typeface="+mn-cs"/>
              </a:rPr>
              <a:t> WRITING TIPS: 4 Quick PPR Writing Tips </a:t>
            </a:r>
          </a:p>
          <a:p>
            <a:pPr lvl="0"/>
            <a:endParaRPr lang="en-US" sz="1200" kern="1200" dirty="0" smtClean="0">
              <a:solidFill>
                <a:schemeClr val="tx1"/>
              </a:solidFill>
              <a:effectLst/>
              <a:latin typeface="+mn-lt"/>
              <a:ea typeface="+mn-ea"/>
              <a:cs typeface="+mn-cs"/>
            </a:endParaRPr>
          </a:p>
          <a:p>
            <a:pPr marL="114300" lvl="0" indent="0">
              <a:buNone/>
            </a:pPr>
            <a:r>
              <a:rPr lang="en-US" dirty="0" smtClean="0"/>
              <a:t>Wherever it's appropriate, put your subject up front and make it </a:t>
            </a:r>
            <a:r>
              <a:rPr lang="en-US" i="1" dirty="0" smtClean="0"/>
              <a:t>do</a:t>
            </a:r>
            <a:r>
              <a:rPr lang="en-US" dirty="0" smtClean="0"/>
              <a:t> something. The active voice </a:t>
            </a:r>
            <a:r>
              <a:rPr lang="en-US" i="1" dirty="0" smtClean="0"/>
              <a:t>generally</a:t>
            </a:r>
            <a:r>
              <a:rPr lang="en-US" dirty="0" smtClean="0"/>
              <a:t> works better than the passive because it's more direct, more concise, and easier to understand. </a:t>
            </a:r>
          </a:p>
          <a:p>
            <a:pPr marL="114300" lvl="0" indent="0">
              <a:buNone/>
            </a:pPr>
            <a:endParaRPr lang="en-US" i="1" dirty="0" smtClean="0"/>
          </a:p>
          <a:p>
            <a:pPr marL="114300" lvl="0" indent="0">
              <a:buNone/>
            </a:pPr>
            <a:r>
              <a:rPr lang="en-US" i="1" dirty="0" smtClean="0"/>
              <a:t>Draft:</a:t>
            </a:r>
            <a:r>
              <a:rPr lang="en-US" dirty="0" smtClean="0"/>
              <a:t> The initiative consumer feedback was reviewed at our meeting on April 1, and it was immediately submitted to the project manager.</a:t>
            </a:r>
            <a:br>
              <a:rPr lang="en-US" dirty="0" smtClean="0"/>
            </a:br>
            <a:endParaRPr lang="en-US" dirty="0" smtClean="0"/>
          </a:p>
          <a:p>
            <a:pPr marL="114300" lvl="0" indent="0">
              <a:buNone/>
            </a:pPr>
            <a:r>
              <a:rPr lang="en-US" i="1" dirty="0" smtClean="0"/>
              <a:t>Revision:</a:t>
            </a:r>
            <a:r>
              <a:rPr lang="en-US" dirty="0" smtClean="0"/>
              <a:t> We reviewed the initiative consumer feedback on April 1 and immediately submitted it to the project manager.</a:t>
            </a:r>
          </a:p>
          <a:p>
            <a:pPr lvl="0"/>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5D78FC6-CE17-4259-A63C-DDFC12E048FC}"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b="1" kern="1200" dirty="0" smtClean="0">
                <a:solidFill>
                  <a:schemeClr val="tx1"/>
                </a:solidFill>
                <a:effectLst/>
                <a:latin typeface="+mn-lt"/>
                <a:ea typeface="+mn-ea"/>
                <a:cs typeface="+mn-cs"/>
              </a:rPr>
              <a:t> [KELLY]</a:t>
            </a:r>
            <a:r>
              <a:rPr lang="en-US" sz="1200" kern="1200" dirty="0" smtClean="0">
                <a:solidFill>
                  <a:schemeClr val="tx1"/>
                </a:solidFill>
                <a:effectLst/>
                <a:latin typeface="+mn-lt"/>
                <a:ea typeface="+mn-ea"/>
                <a:cs typeface="+mn-cs"/>
              </a:rPr>
              <a:t> </a:t>
            </a:r>
          </a:p>
          <a:p>
            <a:pPr marL="114300" lvl="0" indent="0">
              <a:buNone/>
            </a:pPr>
            <a:r>
              <a:rPr lang="en-US" dirty="0" smtClean="0"/>
              <a:t>Wordy expressions may distract readers, so cut the clutter. Be ruthless about self-editing. If you don’t need a word, cut it.  </a:t>
            </a:r>
            <a:br>
              <a:rPr lang="en-US" dirty="0" smtClean="0"/>
            </a:br>
            <a:endParaRPr lang="en-US" dirty="0" smtClean="0"/>
          </a:p>
          <a:p>
            <a:pPr marL="114300" lvl="0" indent="0">
              <a:buNone/>
            </a:pPr>
            <a:r>
              <a:rPr lang="en-US" i="1" dirty="0" smtClean="0"/>
              <a:t>Draft:</a:t>
            </a:r>
            <a:r>
              <a:rPr lang="en-US" dirty="0" smtClean="0"/>
              <a:t> The presentations given to the Council members was amazing; everyone enjoyed them and laughed a lot while learning about asset development at the same time! </a:t>
            </a:r>
          </a:p>
          <a:p>
            <a:pPr marL="114300" lvl="0" indent="0">
              <a:buNone/>
            </a:pPr>
            <a:endParaRPr lang="en-US" dirty="0" smtClean="0"/>
          </a:p>
          <a:p>
            <a:pPr marL="114300" lvl="0" indent="0">
              <a:buNone/>
            </a:pPr>
            <a:r>
              <a:rPr lang="en-US" i="1" dirty="0" smtClean="0"/>
              <a:t>Revision:</a:t>
            </a:r>
            <a:r>
              <a:rPr lang="en-US" dirty="0" smtClean="0"/>
              <a:t> The presentation given to the Council members about asset development was informative and well received.</a:t>
            </a:r>
          </a:p>
          <a:p>
            <a:endParaRPr lang="en-US" dirty="0" smtClean="0"/>
          </a:p>
          <a:p>
            <a:pPr lvl="0"/>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5D78FC6-CE17-4259-A63C-DDFC12E048FC}"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b="1" kern="1200" dirty="0" smtClean="0">
                <a:solidFill>
                  <a:schemeClr val="tx1"/>
                </a:solidFill>
                <a:effectLst/>
                <a:latin typeface="+mn-lt"/>
                <a:ea typeface="+mn-ea"/>
                <a:cs typeface="+mn-cs"/>
              </a:rPr>
              <a:t> [KELLY]</a:t>
            </a:r>
            <a:r>
              <a:rPr lang="en-US" sz="1200" kern="1200" dirty="0" smtClean="0">
                <a:solidFill>
                  <a:schemeClr val="tx1"/>
                </a:solidFill>
                <a:effectLst/>
                <a:latin typeface="+mn-lt"/>
                <a:ea typeface="+mn-ea"/>
                <a:cs typeface="+mn-cs"/>
              </a:rPr>
              <a:t> WRITING TIPS: 4 Quick PPR Writing Tips </a:t>
            </a:r>
          </a:p>
          <a:p>
            <a:endParaRPr lang="en-US" i="1" dirty="0" smtClean="0"/>
          </a:p>
          <a:p>
            <a:r>
              <a:rPr lang="en-US" i="1" dirty="0" smtClean="0"/>
              <a:t>Proofread </a:t>
            </a:r>
          </a:p>
          <a:p>
            <a:r>
              <a:rPr lang="en-US" i="1" dirty="0" smtClean="0"/>
              <a:t>Draft:</a:t>
            </a:r>
            <a:r>
              <a:rPr lang="en-US" dirty="0" smtClean="0"/>
              <a:t> When you're in a hurry, it's very easy to leave words.</a:t>
            </a:r>
            <a:br>
              <a:rPr lang="en-US" dirty="0" smtClean="0"/>
            </a:br>
            <a:endParaRPr lang="en-US" dirty="0" smtClean="0"/>
          </a:p>
          <a:p>
            <a:r>
              <a:rPr lang="en-US" i="1" dirty="0" smtClean="0"/>
              <a:t>Revision:</a:t>
            </a:r>
            <a:r>
              <a:rPr lang="en-US" dirty="0" smtClean="0"/>
              <a:t> When you're in a hurry, it's very easy to leave </a:t>
            </a:r>
            <a:r>
              <a:rPr lang="en-US" dirty="0" smtClean="0">
                <a:solidFill>
                  <a:schemeClr val="tx1">
                    <a:lumMod val="75000"/>
                    <a:lumOff val="25000"/>
                  </a:schemeClr>
                </a:solidFill>
              </a:rPr>
              <a:t>out</a:t>
            </a:r>
            <a:r>
              <a:rPr lang="en-US" dirty="0" smtClean="0"/>
              <a:t> words.</a:t>
            </a:r>
          </a:p>
          <a:p>
            <a:endParaRPr lang="en-US" dirty="0" smtClean="0"/>
          </a:p>
          <a:p>
            <a:pPr marL="114300" lvl="0" indent="0" fontAlgn="base">
              <a:buNone/>
            </a:pPr>
            <a:r>
              <a:rPr lang="en-US" dirty="0" smtClean="0"/>
              <a:t>BONUS TIP! </a:t>
            </a:r>
            <a:r>
              <a:rPr lang="en-US" b="1" dirty="0" smtClean="0"/>
              <a:t> Read it out loud</a:t>
            </a:r>
            <a:r>
              <a:rPr lang="en-US" dirty="0" smtClean="0"/>
              <a:t>.</a:t>
            </a:r>
          </a:p>
          <a:p>
            <a:pPr fontAlgn="base"/>
            <a:r>
              <a:rPr lang="en-US" dirty="0" smtClean="0"/>
              <a:t>Before delivering your writing to a recipient, read it out loud. Doing so will likely oust any typos, missing words, or other errors you may not have spotted.</a:t>
            </a:r>
          </a:p>
          <a:p>
            <a:pPr fontAlgn="base"/>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5D78FC6-CE17-4259-A63C-DDFC12E048FC}"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effectLst/>
                <a:latin typeface="+mn-lt"/>
                <a:ea typeface="+mn-ea"/>
                <a:cs typeface="+mn-cs"/>
              </a:rPr>
              <a:t>[KELLY] Council Members</a:t>
            </a:r>
          </a:p>
          <a:p>
            <a:r>
              <a:rPr lang="en-US" sz="1200" kern="1200" dirty="0" smtClean="0">
                <a:solidFill>
                  <a:schemeClr val="tx1"/>
                </a:solidFill>
                <a:effectLst/>
                <a:latin typeface="+mn-lt"/>
                <a:ea typeface="+mn-ea"/>
                <a:cs typeface="+mn-cs"/>
              </a:rPr>
              <a:t>It’s time to let Council Members in on some of the grunt work! Just kidding (sort of)! Reviewing materials like annual progress report narratives is a task some of your Council members might enjoy. Not only that, it gives the Council member a better understanding of their State Plan, current activities, and of the work the staff does. </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Figure out how much there is to review. That will determine how many volunteers you should recruit</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Solicit volunteers!</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Reach out to your membership and ask for volunteers. </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Include individuals with cognitive disabilities that are interested, having staff assist them with the review process. </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Assign the homework</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Provide your volunteers a mini-orientation (you can use some of the slides in this presentation if you want!)</a:t>
            </a:r>
            <a:endParaRPr lang="en-US" sz="11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TOOL ALERT! Review the new </a:t>
            </a:r>
            <a:r>
              <a:rPr lang="en-US" sz="1200" b="1" kern="1200" dirty="0" smtClean="0">
                <a:solidFill>
                  <a:schemeClr val="tx1"/>
                </a:solidFill>
                <a:effectLst/>
                <a:latin typeface="+mn-lt"/>
                <a:ea typeface="+mn-ea"/>
                <a:cs typeface="+mn-cs"/>
              </a:rPr>
              <a:t>Annual Program Performance Report – Qualitative Assessment Rubric</a:t>
            </a:r>
            <a:r>
              <a:rPr lang="en-US" sz="1200" kern="1200" dirty="0" smtClean="0">
                <a:solidFill>
                  <a:schemeClr val="tx1"/>
                </a:solidFill>
                <a:effectLst/>
                <a:latin typeface="+mn-lt"/>
                <a:ea typeface="+mn-ea"/>
                <a:cs typeface="+mn-cs"/>
              </a:rPr>
              <a:t> with your volunteers. Go through a practice round to make sure they understand. </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Provide your volunteer reviewers a certain number of annual program performance reports and the same number of rubrics. </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Give them a deadline to complete their homework. </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Be open to their feedback. Some might be applicable, some might not be applicable. Listen, engage in dialogue, get some takeaways for possible modifications and then </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THANK PROFUSELY! </a:t>
            </a:r>
            <a:endParaRPr lang="en-US" sz="11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Shout out at the next meeting</a:t>
            </a:r>
            <a:endParaRPr lang="en-US" sz="11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Certificate of appreciation</a:t>
            </a:r>
            <a:endParaRPr lang="en-US" sz="11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Props in your printed annual report</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Yeaaahhh... no one on my DD Council is going to want to volunteer....</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Do peer reviews using the Qualitative Assessment Rubric! </a:t>
            </a:r>
            <a:r>
              <a:rPr lang="en-US" sz="1200" i="1" kern="1200" dirty="0" smtClean="0">
                <a:solidFill>
                  <a:schemeClr val="tx1"/>
                </a:solidFill>
                <a:effectLst/>
                <a:latin typeface="+mn-lt"/>
                <a:ea typeface="+mn-ea"/>
                <a:cs typeface="+mn-cs"/>
              </a:rPr>
              <a:t>All for one and one for wanting to enjoy the last two months of December!</a:t>
            </a:r>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Developed by ITACC</a:t>
            </a:r>
          </a:p>
          <a:p>
            <a:endParaRPr lang="en-US" dirty="0" smtClean="0"/>
          </a:p>
          <a:p>
            <a:r>
              <a:rPr lang="en-US" dirty="0" smtClean="0"/>
              <a:t>Provides a user friendly way to review Narrative</a:t>
            </a:r>
            <a:r>
              <a:rPr lang="en-US" baseline="0" dirty="0" smtClean="0"/>
              <a:t> Progress Reports</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14</a:t>
            </a:fld>
            <a:endParaRPr lang="en-US" dirty="0"/>
          </a:p>
        </p:txBody>
      </p:sp>
    </p:spTree>
    <p:extLst>
      <p:ext uri="{BB962C8B-B14F-4D97-AF65-F5344CB8AC3E}">
        <p14:creationId xmlns:p14="http://schemas.microsoft.com/office/powerpoint/2010/main" val="40992511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Assign certain annual program performance reports to each volunteer </a:t>
            </a:r>
            <a:endParaRPr lang="en-US" sz="1800" dirty="0" smtClean="0"/>
          </a:p>
          <a:p>
            <a:pPr lvl="1"/>
            <a:r>
              <a:rPr lang="en-US" dirty="0" smtClean="0"/>
              <a:t>Be open to their feedback</a:t>
            </a:r>
            <a:endParaRPr lang="en-US" sz="1800" dirty="0" smtClean="0"/>
          </a:p>
          <a:p>
            <a:pPr lvl="1"/>
            <a:r>
              <a:rPr lang="en-US" dirty="0" smtClean="0"/>
              <a:t>THANK PROFUSELY! </a:t>
            </a:r>
            <a:endParaRPr lang="en-US" sz="1800" dirty="0" smtClean="0"/>
          </a:p>
          <a:p>
            <a:pPr lvl="2"/>
            <a:r>
              <a:rPr lang="en-US" dirty="0" smtClean="0"/>
              <a:t>Shout out at the next meeting</a:t>
            </a:r>
            <a:endParaRPr lang="en-US" sz="1600" dirty="0" smtClean="0"/>
          </a:p>
          <a:p>
            <a:pPr lvl="2"/>
            <a:r>
              <a:rPr lang="en-US" dirty="0" smtClean="0"/>
              <a:t>Certificate of appreciation</a:t>
            </a:r>
            <a:endParaRPr lang="en-US" sz="1600" dirty="0" smtClean="0"/>
          </a:p>
          <a:p>
            <a:pPr lvl="2"/>
            <a:r>
              <a:rPr lang="en-US" dirty="0" smtClean="0"/>
              <a:t>Props in your newsletter</a:t>
            </a:r>
            <a:endParaRPr lang="en-US" sz="1600" dirty="0" smtClean="0"/>
          </a:p>
          <a:p>
            <a:pPr marL="114300" lvl="0" indent="0">
              <a:buNone/>
            </a:pPr>
            <a:endParaRPr lang="en-US" sz="2000" dirty="0" smtClean="0"/>
          </a:p>
          <a:p>
            <a:pPr marL="114300" lvl="0" indent="0">
              <a:buNone/>
            </a:pPr>
            <a:endParaRPr lang="en-US" sz="2000" dirty="0" smtClean="0"/>
          </a:p>
          <a:p>
            <a:r>
              <a:rPr lang="en-US" sz="2000" dirty="0" smtClean="0"/>
              <a:t>No Volunteers? </a:t>
            </a:r>
          </a:p>
          <a:p>
            <a:pPr lvl="1"/>
            <a:r>
              <a:rPr lang="en-US" dirty="0" smtClean="0"/>
              <a:t>Do peer reviews using the Qualitative Assessment Rubric</a:t>
            </a:r>
          </a:p>
          <a:p>
            <a:endParaRPr lang="en-US" dirty="0" smtClean="0"/>
          </a:p>
          <a:p>
            <a:endParaRPr lang="en-US" dirty="0" smtClean="0"/>
          </a:p>
          <a:p>
            <a:r>
              <a:rPr lang="en-US" sz="1200" kern="1200" dirty="0" err="1" smtClean="0">
                <a:solidFill>
                  <a:schemeClr val="tx1"/>
                </a:solidFill>
                <a:effectLst/>
                <a:latin typeface="+mn-lt"/>
                <a:ea typeface="+mn-ea"/>
                <a:cs typeface="+mn-cs"/>
              </a:rPr>
              <a:t>Ummmm</a:t>
            </a:r>
            <a:r>
              <a:rPr lang="en-US" sz="1200" kern="1200" dirty="0" smtClean="0">
                <a:solidFill>
                  <a:schemeClr val="tx1"/>
                </a:solidFill>
                <a:effectLst/>
                <a:latin typeface="+mn-lt"/>
                <a:ea typeface="+mn-ea"/>
                <a:cs typeface="+mn-cs"/>
              </a:rPr>
              <a:t>.... that’s a lot to do...</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Yes. But quality takes time. And doing a quality, planned job will be less stressful than doing a last minute, cruddy job!</a:t>
            </a:r>
          </a:p>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15</a:t>
            </a:fld>
            <a:endParaRPr lang="en-US" dirty="0"/>
          </a:p>
        </p:txBody>
      </p:sp>
    </p:spTree>
    <p:extLst>
      <p:ext uri="{BB962C8B-B14F-4D97-AF65-F5344CB8AC3E}">
        <p14:creationId xmlns:p14="http://schemas.microsoft.com/office/powerpoint/2010/main" val="2560711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effectLst/>
                <a:latin typeface="+mn-lt"/>
                <a:ea typeface="+mn-ea"/>
                <a:cs typeface="+mn-cs"/>
              </a:rPr>
              <a:t>[KELLY] When: An Optional Timeframe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 know many of you Councils already have timelines related to your PPR submission. Some of you don’t though. He is an optional timeline for working on your annual progress report narratives, incorporating the engagement of everyone (grantees, staff, and council members) for better results.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Now!</a:t>
            </a:r>
          </a:p>
          <a:p>
            <a:r>
              <a:rPr lang="en-US" sz="1200" kern="1200" dirty="0" smtClean="0">
                <a:solidFill>
                  <a:schemeClr val="tx1"/>
                </a:solidFill>
                <a:effectLst/>
                <a:latin typeface="+mn-lt"/>
                <a:ea typeface="+mn-ea"/>
                <a:cs typeface="+mn-cs"/>
              </a:rPr>
              <a:t>October </a:t>
            </a:r>
            <a:r>
              <a:rPr lang="en-US" sz="1200" kern="1200" dirty="0" smtClean="0">
                <a:solidFill>
                  <a:schemeClr val="tx1"/>
                </a:solidFill>
                <a:effectLst/>
                <a:latin typeface="+mn-lt"/>
                <a:ea typeface="+mn-ea"/>
                <a:cs typeface="+mn-cs"/>
              </a:rPr>
              <a:t>1st</a:t>
            </a:r>
          </a:p>
          <a:p>
            <a:r>
              <a:rPr lang="en-US" sz="1200" kern="1200" dirty="0" smtClean="0">
                <a:solidFill>
                  <a:schemeClr val="tx1"/>
                </a:solidFill>
                <a:effectLst/>
                <a:latin typeface="+mn-lt"/>
                <a:ea typeface="+mn-ea"/>
                <a:cs typeface="+mn-cs"/>
              </a:rPr>
              <a:t>Email initiative leads and ask that quarterly reports be completed by October 15</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or sooner.</a:t>
            </a:r>
          </a:p>
          <a:p>
            <a:r>
              <a:rPr lang="en-US" sz="1200" kern="1200" dirty="0" smtClean="0">
                <a:solidFill>
                  <a:schemeClr val="tx1"/>
                </a:solidFill>
                <a:effectLst/>
                <a:latin typeface="+mn-lt"/>
                <a:ea typeface="+mn-ea"/>
                <a:cs typeface="+mn-cs"/>
              </a:rPr>
              <a:t>October 1</a:t>
            </a:r>
            <a:r>
              <a:rPr lang="en-US" sz="1200" kern="1200" baseline="30000" dirty="0" smtClean="0">
                <a:solidFill>
                  <a:schemeClr val="tx1"/>
                </a:solidFill>
                <a:effectLst/>
                <a:latin typeface="+mn-lt"/>
                <a:ea typeface="+mn-ea"/>
                <a:cs typeface="+mn-cs"/>
              </a:rPr>
              <a:t>st</a:t>
            </a:r>
            <a:r>
              <a:rPr lang="en-US" sz="1200" kern="1200" dirty="0" smtClean="0">
                <a:solidFill>
                  <a:schemeClr val="tx1"/>
                </a:solidFill>
                <a:effectLst/>
                <a:latin typeface="+mn-lt"/>
                <a:ea typeface="+mn-ea"/>
                <a:cs typeface="+mn-cs"/>
              </a:rPr>
              <a:t> – October 30</a:t>
            </a:r>
            <a:r>
              <a:rPr lang="en-US" sz="1200" kern="1200" baseline="30000" dirty="0" smtClean="0">
                <a:solidFill>
                  <a:schemeClr val="tx1"/>
                </a:solidFill>
                <a:effectLst/>
                <a:latin typeface="+mn-lt"/>
                <a:ea typeface="+mn-ea"/>
                <a:cs typeface="+mn-cs"/>
              </a:rPr>
              <a:t>th</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Solicit DD Council members to volunteer to be reviewers</a:t>
            </a:r>
          </a:p>
          <a:p>
            <a:r>
              <a:rPr lang="en-US" sz="1200" kern="1200" dirty="0" smtClean="0">
                <a:solidFill>
                  <a:schemeClr val="tx1"/>
                </a:solidFill>
                <a:effectLst/>
                <a:latin typeface="+mn-lt"/>
                <a:ea typeface="+mn-ea"/>
                <a:cs typeface="+mn-cs"/>
              </a:rPr>
              <a:t>October 15</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 November 14th</a:t>
            </a:r>
          </a:p>
          <a:p>
            <a:r>
              <a:rPr lang="en-US" sz="1200" kern="1200" dirty="0" smtClean="0">
                <a:solidFill>
                  <a:schemeClr val="tx1"/>
                </a:solidFill>
                <a:effectLst/>
                <a:latin typeface="+mn-lt"/>
                <a:ea typeface="+mn-ea"/>
                <a:cs typeface="+mn-cs"/>
              </a:rPr>
              <a:t>Compile your information and draft your annual progress report narratives for each objective. </a:t>
            </a:r>
          </a:p>
          <a:p>
            <a:r>
              <a:rPr lang="en-US" sz="1200" kern="1200" dirty="0" smtClean="0">
                <a:solidFill>
                  <a:schemeClr val="tx1"/>
                </a:solidFill>
                <a:effectLst/>
                <a:latin typeface="+mn-lt"/>
                <a:ea typeface="+mn-ea"/>
                <a:cs typeface="+mn-cs"/>
              </a:rPr>
              <a:t>November 14</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 December 5th</a:t>
            </a:r>
          </a:p>
          <a:p>
            <a:r>
              <a:rPr lang="en-US" sz="1200" kern="1200" dirty="0" smtClean="0">
                <a:solidFill>
                  <a:schemeClr val="tx1"/>
                </a:solidFill>
                <a:effectLst/>
                <a:latin typeface="+mn-lt"/>
                <a:ea typeface="+mn-ea"/>
                <a:cs typeface="+mn-cs"/>
              </a:rPr>
              <a:t>Volunteers review and provide feedback on narratives. </a:t>
            </a:r>
          </a:p>
          <a:p>
            <a:r>
              <a:rPr lang="en-US" sz="1200" kern="1200" dirty="0" smtClean="0">
                <a:solidFill>
                  <a:schemeClr val="tx1"/>
                </a:solidFill>
                <a:effectLst/>
                <a:latin typeface="+mn-lt"/>
                <a:ea typeface="+mn-ea"/>
                <a:cs typeface="+mn-cs"/>
              </a:rPr>
              <a:t>December 8-12th</a:t>
            </a:r>
          </a:p>
          <a:p>
            <a:r>
              <a:rPr lang="en-US" sz="1200" kern="1200" dirty="0" smtClean="0">
                <a:solidFill>
                  <a:schemeClr val="tx1"/>
                </a:solidFill>
                <a:effectLst/>
                <a:latin typeface="+mn-lt"/>
                <a:ea typeface="+mn-ea"/>
                <a:cs typeface="+mn-cs"/>
              </a:rPr>
              <a:t>Finalize narratives based on feedback received and submit PPR!  Smile! </a:t>
            </a:r>
          </a:p>
          <a:p>
            <a:r>
              <a:rPr lang="en-US" sz="1200" b="1" kern="1200" dirty="0" smtClean="0">
                <a:solidFill>
                  <a:schemeClr val="tx1"/>
                </a:solidFill>
                <a:effectLst/>
                <a:latin typeface="+mn-lt"/>
                <a:ea typeface="+mn-ea"/>
                <a:cs typeface="+mn-cs"/>
              </a:rPr>
              <a:t>ENJOY THE REST OF YOUR DECEMBER!</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5D78FC6-CE17-4259-A63C-DDFC12E048FC}"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[KELLY]</a:t>
            </a:r>
            <a:r>
              <a:rPr lang="en-US" sz="1200" kern="1200" dirty="0" smtClean="0">
                <a:solidFill>
                  <a:schemeClr val="tx1"/>
                </a:solidFill>
                <a:effectLst/>
                <a:latin typeface="+mn-lt"/>
                <a:ea typeface="+mn-ea"/>
                <a:cs typeface="+mn-cs"/>
              </a:rPr>
              <a:t> Please complete the short survey that will be sent out after the webinar. Thank you for joining us! </a:t>
            </a:r>
          </a:p>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17</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are lucky to have Angela Castillo-Epps, Director of Communications / Policy Specialist at the Maryland Council and Margie Harkness, Employment Specialist at the Illinois DD Council as our expert panel for this webinar.  Thank you both for joining us!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Let’s review the agenda for today.</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What &amp; Why - What is the Progress Report Narrative? Why is it important?</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How - What must be included</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Who - Engaging Everyone for better results</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Initiative Leads/Grantees</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Council Staff</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Federal Reporting 101</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Council Members</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When – an optional time frame </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Q&amp;A</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Thank You! </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Follow Up Survey</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TOOLS! All councils are different, please take and use form this training what makes the most sense to your Council.</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5D78FC6-CE17-4259-A63C-DDFC12E048FC}"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effectLst/>
                <a:latin typeface="+mn-lt"/>
                <a:ea typeface="+mn-ea"/>
                <a:cs typeface="+mn-cs"/>
              </a:rPr>
              <a:t>What and Why – What is the Progress Report Narrative? Why is it important? </a:t>
            </a:r>
          </a:p>
          <a:p>
            <a:r>
              <a:rPr lang="en-US" sz="1200" kern="1200" dirty="0" smtClean="0">
                <a:solidFill>
                  <a:schemeClr val="tx1"/>
                </a:solidFill>
                <a:effectLst/>
                <a:latin typeface="+mn-lt"/>
                <a:ea typeface="+mn-ea"/>
                <a:cs typeface="+mn-cs"/>
              </a:rPr>
              <a:t>Section III of the DD Council Annual Program Performance Report (APPR) is designed to capture progress towards each objective that was addressed or planned to be addressed during a reporting period.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Within Section III, DD Councils are required to provide an annual progress report narrative for each objective in their 5-year State plan.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Annual Progress Report Narrative for each objective: </a:t>
            </a:r>
          </a:p>
          <a:p>
            <a:pPr lvl="0"/>
            <a:r>
              <a:rPr lang="en-US" sz="1200" dirty="0" smtClean="0"/>
              <a:t>Explains activities you funded in last fiscal year</a:t>
            </a:r>
          </a:p>
          <a:p>
            <a:pPr lvl="0"/>
            <a:r>
              <a:rPr lang="en-US" sz="1200" dirty="0" smtClean="0"/>
              <a:t>Adds oomph to the numerical data in your APPR</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5D78FC6-CE17-4259-A63C-DDFC12E048FC}"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effectLst/>
                <a:latin typeface="+mn-lt"/>
                <a:ea typeface="+mn-ea"/>
                <a:cs typeface="+mn-cs"/>
              </a:rPr>
              <a:t>[Margie] How – What Must Be Included</a:t>
            </a:r>
          </a:p>
          <a:p>
            <a:pPr lvl="0"/>
            <a:r>
              <a:rPr lang="en-US" sz="1200" kern="1200" dirty="0" smtClean="0">
                <a:solidFill>
                  <a:schemeClr val="tx1"/>
                </a:solidFill>
                <a:effectLst/>
                <a:latin typeface="+mn-lt"/>
                <a:ea typeface="+mn-ea"/>
                <a:cs typeface="+mn-cs"/>
              </a:rPr>
              <a:t>A description of the activities implemented during the previous FFY, including how the activity was implemented.</a:t>
            </a:r>
          </a:p>
          <a:p>
            <a:pPr lvl="0"/>
            <a:r>
              <a:rPr lang="en-US" sz="1200" kern="1200" dirty="0" smtClean="0">
                <a:solidFill>
                  <a:schemeClr val="tx1"/>
                </a:solidFill>
                <a:effectLst/>
                <a:latin typeface="+mn-lt"/>
                <a:ea typeface="+mn-ea"/>
                <a:cs typeface="+mn-cs"/>
              </a:rPr>
              <a:t>Information on whether the target dates for the activities in the work plan are being met.</a:t>
            </a:r>
          </a:p>
          <a:p>
            <a:pPr lvl="0"/>
            <a:r>
              <a:rPr lang="en-US" sz="1200" kern="1200" dirty="0" smtClean="0">
                <a:solidFill>
                  <a:schemeClr val="tx1"/>
                </a:solidFill>
                <a:effectLst/>
                <a:latin typeface="+mn-lt"/>
                <a:ea typeface="+mn-ea"/>
                <a:cs typeface="+mn-cs"/>
              </a:rPr>
              <a:t>Information about specific deliverables/products.</a:t>
            </a:r>
          </a:p>
          <a:p>
            <a:pPr lvl="0"/>
            <a:r>
              <a:rPr lang="en-US" sz="1200" kern="1200" dirty="0" smtClean="0">
                <a:solidFill>
                  <a:schemeClr val="tx1"/>
                </a:solidFill>
                <a:effectLst/>
                <a:latin typeface="+mn-lt"/>
                <a:ea typeface="+mn-ea"/>
                <a:cs typeface="+mn-cs"/>
              </a:rPr>
              <a:t>A summary of the data collected, data sources, and the data collection methods</a:t>
            </a:r>
          </a:p>
          <a:p>
            <a:pPr lvl="0"/>
            <a:r>
              <a:rPr lang="en-US" sz="1200" kern="1200" dirty="0" smtClean="0">
                <a:solidFill>
                  <a:schemeClr val="tx1"/>
                </a:solidFill>
                <a:effectLst/>
                <a:latin typeface="+mn-lt"/>
                <a:ea typeface="+mn-ea"/>
                <a:cs typeface="+mn-cs"/>
              </a:rPr>
              <a:t>If applicable, this is also where staff should report: </a:t>
            </a:r>
          </a:p>
          <a:p>
            <a:pPr lvl="0"/>
            <a:r>
              <a:rPr lang="en-US" sz="1200" kern="1200" dirty="0" smtClean="0">
                <a:solidFill>
                  <a:schemeClr val="tx1"/>
                </a:solidFill>
                <a:effectLst/>
                <a:latin typeface="+mn-lt"/>
                <a:ea typeface="+mn-ea"/>
                <a:cs typeface="+mn-cs"/>
              </a:rPr>
              <a:t>A brief preview of activities that are planned for the next FFY.</a:t>
            </a:r>
          </a:p>
          <a:p>
            <a:pPr lvl="0"/>
            <a:r>
              <a:rPr lang="en-US" sz="1200" kern="1200" dirty="0" smtClean="0">
                <a:solidFill>
                  <a:schemeClr val="tx1"/>
                </a:solidFill>
                <a:effectLst/>
                <a:latin typeface="+mn-lt"/>
                <a:ea typeface="+mn-ea"/>
                <a:cs typeface="+mn-cs"/>
              </a:rPr>
              <a:t>Stories of people with developmental disabilities whose lives are better because of the work in this initiative </a:t>
            </a:r>
          </a:p>
          <a:p>
            <a:pPr lvl="0"/>
            <a:r>
              <a:rPr lang="en-US" sz="1200" kern="1200" dirty="0" smtClean="0">
                <a:solidFill>
                  <a:schemeClr val="tx1"/>
                </a:solidFill>
                <a:effectLst/>
                <a:latin typeface="+mn-lt"/>
                <a:ea typeface="+mn-ea"/>
                <a:cs typeface="+mn-cs"/>
              </a:rPr>
              <a:t>Stories of policy of legislative changes that happened - or are in progress – as a result of this initiative </a:t>
            </a:r>
          </a:p>
          <a:p>
            <a:pPr lvl="0"/>
            <a:r>
              <a:rPr lang="en-US" sz="1200" kern="1200" dirty="0" smtClean="0">
                <a:solidFill>
                  <a:schemeClr val="tx1"/>
                </a:solidFill>
                <a:effectLst/>
                <a:latin typeface="+mn-lt"/>
                <a:ea typeface="+mn-ea"/>
                <a:cs typeface="+mn-cs"/>
              </a:rPr>
              <a:t>Any barriers encountered that may have a negative impact on the outcome of the initiative.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5D78FC6-CE17-4259-A63C-DDFC12E048FC}"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effectLst/>
                <a:latin typeface="+mn-lt"/>
                <a:ea typeface="+mn-ea"/>
                <a:cs typeface="+mn-cs"/>
              </a:rPr>
              <a:t>[ANGELA] Who – Engage everyone for better results</a:t>
            </a:r>
          </a:p>
          <a:p>
            <a:r>
              <a:rPr lang="en-US" sz="1200" kern="1200" dirty="0" smtClean="0">
                <a:solidFill>
                  <a:schemeClr val="tx1"/>
                </a:solidFill>
                <a:effectLst/>
                <a:latin typeface="+mn-lt"/>
                <a:ea typeface="+mn-ea"/>
                <a:cs typeface="+mn-cs"/>
              </a:rPr>
              <a:t>To develop the best-rounded, robust narratives, ITACC recommends including a variety of people in the writing of your narratives. We are going to talk about how everyone involved in DD Council work can assist in generating awesome Narratives.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5D78FC6-CE17-4259-A63C-DDFC12E048FC}"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effectLst/>
                <a:latin typeface="+mn-lt"/>
                <a:ea typeface="+mn-ea"/>
                <a:cs typeface="+mn-cs"/>
              </a:rPr>
              <a:t>[ANGELA] Initiative Leads/ Grantees</a:t>
            </a:r>
          </a:p>
          <a:p>
            <a:r>
              <a:rPr lang="en-US" sz="1200" kern="1200" dirty="0" smtClean="0">
                <a:solidFill>
                  <a:schemeClr val="tx1"/>
                </a:solidFill>
                <a:effectLst/>
                <a:latin typeface="+mn-lt"/>
                <a:ea typeface="+mn-ea"/>
                <a:cs typeface="+mn-cs"/>
              </a:rPr>
              <a:t>First, go to the source for the information! </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Utilize quarterly reports from grantees. </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Whoops... quarterly report what?? Ask your grantee for an annual report. While it’s best to collect reports from grantees throughout the year for multiple reasons (amount of detail, keeping Council members informed on happenings, making sure grantees are on target), getting information directly from the source is critical. Ask nicely.</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TOOL ALERT! </a:t>
            </a:r>
            <a:r>
              <a:rPr lang="en-US" sz="1200" b="1" kern="1200" dirty="0" smtClean="0">
                <a:solidFill>
                  <a:schemeClr val="tx1"/>
                </a:solidFill>
                <a:effectLst/>
                <a:latin typeface="+mn-lt"/>
                <a:ea typeface="+mn-ea"/>
                <a:cs typeface="+mn-cs"/>
              </a:rPr>
              <a:t>Grantee/Initiative Annual Summary Form</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HINT: This is also a great time to check your initiatives performance measure data, and clarify any questions you have directly with the grantee. Have they really educated exactly 22 legislators every quarter for the past year or are they possibly over reporting? </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5D78FC6-CE17-4259-A63C-DDFC12E048FC}"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[ANGELA] DD Council Staff</a:t>
            </a:r>
          </a:p>
          <a:p>
            <a:r>
              <a:rPr lang="en-US" sz="1200" kern="1200" dirty="0" smtClean="0">
                <a:solidFill>
                  <a:schemeClr val="tx1"/>
                </a:solidFill>
                <a:effectLst/>
                <a:latin typeface="+mn-lt"/>
                <a:ea typeface="+mn-ea"/>
                <a:cs typeface="+mn-cs"/>
              </a:rPr>
              <a:t>Once you have your source data, it’s time to compile your annual progress report narrative for each objective. </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Strategy: Write your narrative throughout the year</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TOOL ALERT: </a:t>
            </a:r>
            <a:r>
              <a:rPr lang="en-US" sz="1200" b="1" kern="1200" dirty="0" smtClean="0">
                <a:solidFill>
                  <a:schemeClr val="tx1"/>
                </a:solidFill>
                <a:effectLst/>
                <a:latin typeface="+mn-lt"/>
                <a:ea typeface="+mn-ea"/>
                <a:cs typeface="+mn-cs"/>
              </a:rPr>
              <a:t>Quarterly State Plan Status Report Template </a:t>
            </a:r>
            <a:r>
              <a:rPr lang="en-US" sz="1200" kern="1200" dirty="0" smtClean="0">
                <a:solidFill>
                  <a:schemeClr val="tx1"/>
                </a:solidFill>
                <a:effectLst/>
                <a:latin typeface="+mn-lt"/>
                <a:ea typeface="+mn-ea"/>
                <a:cs typeface="+mn-cs"/>
              </a:rPr>
              <a:t>from Maryland</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Organize your information. The more organized you are, the easier the process will be. Everyone is different...</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Checklists</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Filing systems</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Piles </a:t>
            </a:r>
            <a:endParaRPr lang="en-US" sz="11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7</a:t>
            </a:fld>
            <a:endParaRPr lang="en-US" dirty="0"/>
          </a:p>
        </p:txBody>
      </p:sp>
    </p:spTree>
    <p:extLst>
      <p:ext uri="{BB962C8B-B14F-4D97-AF65-F5344CB8AC3E}">
        <p14:creationId xmlns:p14="http://schemas.microsoft.com/office/powerpoint/2010/main" val="3044889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Draft your narratives and then check for comprehensiveness</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TOOL ALERT! </a:t>
            </a:r>
            <a:r>
              <a:rPr lang="en-US" sz="1200" b="1" kern="1200" dirty="0" smtClean="0">
                <a:solidFill>
                  <a:schemeClr val="tx1"/>
                </a:solidFill>
                <a:effectLst/>
                <a:latin typeface="+mn-lt"/>
                <a:ea typeface="+mn-ea"/>
                <a:cs typeface="+mn-cs"/>
              </a:rPr>
              <a:t>ITACC Annual Progress Report on Objective Checklist</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Comprehensive, if you use it, you will succeed! </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Uh-Oh... I’m not sure of something... </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Review the initiative file</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Review your emails or notes with the grantee</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Call and talk to your grantee</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Technical question? Ask ITACC</a:t>
            </a:r>
            <a:endParaRPr lang="en-US" sz="11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8</a:t>
            </a:fld>
            <a:endParaRPr lang="en-US" dirty="0"/>
          </a:p>
        </p:txBody>
      </p:sp>
    </p:spTree>
    <p:extLst>
      <p:ext uri="{BB962C8B-B14F-4D97-AF65-F5344CB8AC3E}">
        <p14:creationId xmlns:p14="http://schemas.microsoft.com/office/powerpoint/2010/main" val="52796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b="1" kern="1200" dirty="0" smtClean="0">
                <a:solidFill>
                  <a:schemeClr val="tx1"/>
                </a:solidFill>
                <a:effectLst/>
                <a:latin typeface="+mn-lt"/>
                <a:ea typeface="+mn-ea"/>
                <a:cs typeface="+mn-cs"/>
              </a:rPr>
              <a:t> [KELLY]</a:t>
            </a:r>
            <a:r>
              <a:rPr lang="en-US" sz="1200" kern="1200" dirty="0" smtClean="0">
                <a:solidFill>
                  <a:schemeClr val="tx1"/>
                </a:solidFill>
                <a:effectLst/>
                <a:latin typeface="+mn-lt"/>
                <a:ea typeface="+mn-ea"/>
                <a:cs typeface="+mn-cs"/>
              </a:rPr>
              <a:t> WRITING TIPS: 4 Quick PPR Writing Tips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Focus on the real</a:t>
            </a:r>
            <a:r>
              <a:rPr lang="en-US" sz="1200" kern="1200" baseline="0" dirty="0" smtClean="0">
                <a:solidFill>
                  <a:schemeClr val="tx1"/>
                </a:solidFill>
                <a:effectLst/>
                <a:latin typeface="+mn-lt"/>
                <a:ea typeface="+mn-ea"/>
                <a:cs typeface="+mn-cs"/>
              </a:rPr>
              <a:t> subject</a:t>
            </a:r>
            <a:endParaRPr lang="en-US" sz="1200" kern="1200" dirty="0" smtClean="0">
              <a:solidFill>
                <a:schemeClr val="tx1"/>
              </a:solidFill>
              <a:effectLst/>
              <a:latin typeface="+mn-lt"/>
              <a:ea typeface="+mn-ea"/>
              <a:cs typeface="+mn-cs"/>
            </a:endParaRPr>
          </a:p>
          <a:p>
            <a:r>
              <a:rPr lang="en-US" sz="2800" dirty="0" smtClean="0"/>
              <a:t>Don't bury a key word by dropping it into a phrase following a weak subject.</a:t>
            </a:r>
            <a:br>
              <a:rPr lang="en-US" sz="2800" dirty="0" smtClean="0"/>
            </a:br>
            <a:endParaRPr lang="en-US" sz="2800" dirty="0" smtClean="0"/>
          </a:p>
          <a:p>
            <a:pPr lvl="1"/>
            <a:r>
              <a:rPr lang="en-US" sz="2800" i="1" dirty="0" smtClean="0"/>
              <a:t>Draft:</a:t>
            </a:r>
            <a:r>
              <a:rPr lang="en-US" sz="2800" dirty="0" smtClean="0"/>
              <a:t> The implementation of the “My Voice, My Vote” initiative will begin on June 1.</a:t>
            </a:r>
            <a:br>
              <a:rPr lang="en-US" sz="2800" dirty="0" smtClean="0"/>
            </a:br>
            <a:endParaRPr lang="en-US" sz="2800" dirty="0" smtClean="0"/>
          </a:p>
          <a:p>
            <a:pPr lvl="1"/>
            <a:r>
              <a:rPr lang="en-US" sz="2800" i="1" dirty="0" smtClean="0"/>
              <a:t>Revision:</a:t>
            </a:r>
            <a:r>
              <a:rPr lang="en-US" sz="2800" dirty="0" smtClean="0"/>
              <a:t> The “My Voice, My Vote” initiative will begin on June 1.</a:t>
            </a:r>
            <a:endParaRPr lang="en-US" sz="2800"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lgn="ctr"/>
            <a:fld id="{743653DA-8BF4-4869-96FE-9BCF43372D46}" type="datetime8">
              <a:rPr lang="en-US" smtClean="0"/>
              <a:pPr algn="ctr"/>
              <a:t>8/21/14 01:27</a:t>
            </a:fld>
            <a:endParaRPr lang="en-US" sz="2000" dirty="0">
              <a:solidFill>
                <a:srgbClr val="FFFFFF"/>
              </a:solidFill>
            </a:endParaRPr>
          </a:p>
        </p:txBody>
      </p:sp>
      <p:sp>
        <p:nvSpPr>
          <p:cNvPr id="5" name="Footer Placeholder 4"/>
          <p:cNvSpPr>
            <a:spLocks noGrp="1"/>
          </p:cNvSpPr>
          <p:nvPr>
            <p:ph type="ftr" sz="quarter" idx="11"/>
          </p:nvPr>
        </p:nvSpPr>
        <p:spPr/>
        <p:txBody>
          <a:bodyPr/>
          <a:lstStyle/>
          <a:p>
            <a:pPr algn="r"/>
            <a:endParaRPr lang="en-US" dirty="0">
              <a:solidFill>
                <a:schemeClr val="tx2"/>
              </a:solidFill>
            </a:endParaRPr>
          </a:p>
        </p:txBody>
      </p:sp>
      <p:sp>
        <p:nvSpPr>
          <p:cNvPr id="6" name="Slide Number Placeholder 5"/>
          <p:cNvSpPr>
            <a:spLocks noGrp="1"/>
          </p:cNvSpPr>
          <p:nvPr>
            <p:ph type="sldNum" sz="quarter" idx="12"/>
          </p:nvPr>
        </p:nvSpPr>
        <p:spPr/>
        <p:txBody>
          <a:bodyPr/>
          <a:lstStyle/>
          <a:p>
            <a:fld id="{72AC53DF-4216-466D-99A7-94400E6C2A25}" type="slidenum">
              <a:rPr lang="en-US" smtClean="0"/>
              <a:pPr/>
              <a:t>‹#›</a:t>
            </a:fld>
            <a:endParaRPr lang="en-US" dirty="0">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3816DF-213E-421B-92D3-C068DBB023D6}" type="datetime8">
              <a:rPr lang="en-US" smtClean="0">
                <a:solidFill>
                  <a:schemeClr val="tx2"/>
                </a:solidFill>
              </a:rPr>
              <a:pPr/>
              <a:t>8/21/14 01:27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AC53DF-4216-466D-99A7-94400E6C2A25}" type="slidenum">
              <a:rPr lang="en-US" sz="1200" smtClean="0">
                <a:solidFill>
                  <a:schemeClr val="tx2"/>
                </a:solidFill>
              </a: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3816DF-213E-421B-92D3-C068DBB023D6}" type="datetime8">
              <a:rPr lang="en-US" smtClean="0">
                <a:solidFill>
                  <a:schemeClr val="tx2"/>
                </a:solidFill>
              </a:rPr>
              <a:pPr/>
              <a:t>8/21/14 01:27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AC53DF-4216-466D-99A7-94400E6C2A25}" type="slidenum">
              <a:rPr lang="en-US" sz="1200" smtClean="0">
                <a:solidFill>
                  <a:schemeClr val="tx2"/>
                </a:solidFill>
              </a: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4BECC0C8-36B8-442A-833D-B6AACE86BB77}" type="datetime8">
              <a:rPr lang="en-US" smtClean="0"/>
              <a:pPr/>
              <a:t>8/21/14 01:27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1AD93096-5B34-4342-9326-69289CEAE4C2}" type="slidenum">
              <a:rPr lang="en-US" smtClean="0"/>
              <a:pPr/>
              <a:t>‹#›</a:t>
            </a:fld>
            <a:endParaRPr lang="en-US" dirty="0">
              <a:solidFill>
                <a:srgbClr val="FFFFFF"/>
              </a:solidFill>
            </a:endParaRP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descr="sm_pencil.png"/>
          <p:cNvPicPr>
            <a:picLocks noChangeAspect="1"/>
          </p:cNvPicPr>
          <p:nvPr userDrawn="1"/>
        </p:nvPicPr>
        <p:blipFill>
          <a:blip r:embed="rId2"/>
          <a:stretch>
            <a:fillRect/>
          </a:stretch>
        </p:blipFill>
        <p:spPr>
          <a:xfrm>
            <a:off x="612648" y="1755648"/>
            <a:ext cx="1615307" cy="2145615"/>
          </a:xfrm>
          <a:prstGeom prst="rect">
            <a:avLst/>
          </a:prstGeom>
          <a:ln w="50800" cap="sq" cmpd="dbl">
            <a:solidFill>
              <a:schemeClr val="accent2"/>
            </a:solidFill>
            <a:miter lim="800000"/>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4BECC0C8-36B8-442A-833D-B6AACE86BB77}" type="datetime8">
              <a:rPr lang="en-US" smtClean="0"/>
              <a:pPr/>
              <a:t>8/21/14 01:27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1AD93096-5B34-4342-9326-69289CEAE4C2}" type="slidenum">
              <a:rPr lang="en-US" smtClean="0"/>
              <a:pPr/>
              <a:t>‹#›</a:t>
            </a:fld>
            <a:endParaRPr lang="en-US" dirty="0">
              <a:solidFill>
                <a:srgbClr val="FFFFFF"/>
              </a:solidFill>
            </a:endParaRP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descr="sm_pencil.png"/>
          <p:cNvPicPr>
            <a:picLocks noChangeAspect="1"/>
          </p:cNvPicPr>
          <p:nvPr userDrawn="1"/>
        </p:nvPicPr>
        <p:blipFill>
          <a:blip r:embed="rId2"/>
          <a:stretch>
            <a:fillRect/>
          </a:stretch>
        </p:blipFill>
        <p:spPr>
          <a:xfrm>
            <a:off x="612648" y="1755648"/>
            <a:ext cx="1615307" cy="2145615"/>
          </a:xfrm>
          <a:prstGeom prst="rect">
            <a:avLst/>
          </a:prstGeom>
          <a:ln w="50800" cap="sq" cmpd="dbl">
            <a:solidFill>
              <a:schemeClr val="accent2"/>
            </a:solidFill>
            <a:miter lim="800000"/>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129108-AC8D-4212-9283-60D9E99BF07A}" type="datetime8">
              <a:rPr lang="en-US" smtClean="0"/>
              <a:pPr/>
              <a:t>8/21/14 01:27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D93096-5B34-4342-9326-69289CEAE4C2}" type="slidenum">
              <a:rPr lang="en-US" smtClean="0"/>
              <a:pPr/>
              <a:t>‹#›</a:t>
            </a:fld>
            <a:endParaRPr lang="en-US"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DED3D3-6235-4F4C-B439-DF277FB555A7}" type="datetime8">
              <a:rPr lang="en-US" smtClean="0"/>
              <a:pPr/>
              <a:t>8/21/14 01:27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ctr"/>
            <a:fld id="{1AD93096-5B34-4342-9326-69289CEAE4C2}" type="slidenum">
              <a:rPr lang="en-US" smtClean="0"/>
              <a:pPr algn="ctr"/>
              <a:t>‹#›</a:t>
            </a:fld>
            <a:endParaRPr lang="en-US" sz="2400"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5F1E3E-4B2F-4895-B65E-28B2E64F39F6}" type="datetime8">
              <a:rPr lang="en-US" smtClean="0"/>
              <a:pPr/>
              <a:t>8/21/14 01:27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ctr"/>
            <a:fld id="{1AD93096-5B34-4342-9326-69289CEAE4C2}" type="slidenum">
              <a:rPr lang="en-US" smtClean="0"/>
              <a:pPr algn="ct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085435-8225-4333-BFFA-0096413F0D76}" type="datetime8">
              <a:rPr lang="en-US" smtClean="0"/>
              <a:pPr/>
              <a:t>8/21/14 01:27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lgn="ctr"/>
            <a:fld id="{1AD93096-5B34-4342-9326-69289CEAE4C2}" type="slidenum">
              <a:rPr lang="en-US" smtClean="0"/>
              <a:pPr algn="ct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83C494-2A87-468C-A21B-CB14FB9ABB00}" type="datetime8">
              <a:rPr lang="en-US" smtClean="0"/>
              <a:pPr/>
              <a:t>8/21/14 01:27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AD93096-5B34-4342-9326-69289CEAE4C2}" type="slidenum">
              <a:rPr lang="en-US" smtClean="0"/>
              <a:pPr/>
              <a:t>‹#›</a:t>
            </a:fld>
            <a:endParaRPr lang="en-US"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180FA0-5B31-4864-A2BB-719EA5A679C6}" type="datetime8">
              <a:rPr lang="en-US" smtClean="0"/>
              <a:pPr/>
              <a:t>8/21/14 01:27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AD93096-5B34-4342-9326-69289CEAE4C2}" type="slidenum">
              <a:rPr lang="en-US" smtClean="0"/>
              <a:pPr/>
              <a:t>‹#›</a:t>
            </a:fld>
            <a:endParaRPr lang="en-US" dirty="0">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3816DF-213E-421B-92D3-C068DBB023D6}" type="datetime8">
              <a:rPr lang="en-US" smtClean="0">
                <a:solidFill>
                  <a:schemeClr val="tx2"/>
                </a:solidFill>
              </a:rPr>
              <a:pPr/>
              <a:t>8/21/14 01:27</a:t>
            </a:fld>
            <a:endParaRPr lang="en-US" sz="1400" dirty="0">
              <a:solidFill>
                <a:schemeClr val="tx2"/>
              </a:solidFill>
            </a:endParaRPr>
          </a:p>
        </p:txBody>
      </p:sp>
      <p:sp>
        <p:nvSpPr>
          <p:cNvPr id="6" name="Footer Placeholder 5"/>
          <p:cNvSpPr>
            <a:spLocks noGrp="1"/>
          </p:cNvSpPr>
          <p:nvPr>
            <p:ph type="ftr" sz="quarter" idx="11"/>
          </p:nvPr>
        </p:nvSpPr>
        <p:spPr/>
        <p:txBody>
          <a:bodyPr/>
          <a:lstStyle/>
          <a:p>
            <a:pPr algn="r"/>
            <a:endParaRPr lang="en-US" sz="1400" dirty="0">
              <a:solidFill>
                <a:schemeClr val="tx2"/>
              </a:solidFill>
            </a:endParaRPr>
          </a:p>
        </p:txBody>
      </p:sp>
      <p:sp>
        <p:nvSpPr>
          <p:cNvPr id="7" name="Slide Number Placeholder 6"/>
          <p:cNvSpPr>
            <a:spLocks noGrp="1"/>
          </p:cNvSpPr>
          <p:nvPr>
            <p:ph type="sldNum" sz="quarter" idx="12"/>
          </p:nvPr>
        </p:nvSpPr>
        <p:spPr/>
        <p:txBody>
          <a:bodyPr/>
          <a:lstStyle/>
          <a:p>
            <a:pPr algn="ctr"/>
            <a:fld id="{72AC53DF-4216-466D-99A7-94400E6C2A25}" type="slidenum">
              <a:rPr lang="en-US" sz="1200" smtClean="0">
                <a:solidFill>
                  <a:schemeClr val="tx2"/>
                </a:solidFill>
              </a:rPr>
              <a:pPr algn="ctr"/>
              <a:t>‹#›</a:t>
            </a:fld>
            <a:endParaRPr lang="en-US" sz="1400" b="1" dirty="0">
              <a:solidFill>
                <a:srgbClr val="FFFFFF"/>
              </a:solidFill>
            </a:endParaRPr>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51E20EC5-AC53-4169-941E-EDF10CD23748}" type="datetime8">
              <a:rPr lang="en-US" smtClean="0"/>
              <a:pPr/>
              <a:t>8/21/14 01:27</a:t>
            </a:fld>
            <a:endParaRPr lang="en-US" dirty="0"/>
          </a:p>
        </p:txBody>
      </p:sp>
      <p:sp>
        <p:nvSpPr>
          <p:cNvPr id="9" name="Slide Number Placeholder 8"/>
          <p:cNvSpPr>
            <a:spLocks noGrp="1"/>
          </p:cNvSpPr>
          <p:nvPr>
            <p:ph type="sldNum" sz="quarter" idx="11"/>
          </p:nvPr>
        </p:nvSpPr>
        <p:spPr/>
        <p:txBody>
          <a:bodyPr/>
          <a:lstStyle/>
          <a:p>
            <a:pPr algn="ctr"/>
            <a:fld id="{1AD93096-5B34-4342-9326-69289CEAE4C2}" type="slidenum">
              <a:rPr lang="en-US" smtClean="0"/>
              <a:pPr algn="ctr"/>
              <a:t>‹#›</a:t>
            </a:fld>
            <a:endParaRPr lang="en-US" sz="2800"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algn="ctr"/>
            <a:fld id="{72AC53DF-4216-466D-99A7-94400E6C2A25}" type="slidenum">
              <a:rPr lang="en-US" sz="1200" smtClean="0">
                <a:solidFill>
                  <a:schemeClr val="tx2"/>
                </a:solidFill>
              </a:rPr>
              <a:pPr algn="ctr"/>
              <a:t>‹#›</a:t>
            </a:fld>
            <a:endParaRPr lang="en-US" sz="1400" b="1" dirty="0">
              <a:solidFill>
                <a:srgbClr val="FFFFFF"/>
              </a:solidFill>
            </a:endParaRPr>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pPr algn="r"/>
            <a:endParaRPr lang="en-US" sz="1400" dirty="0">
              <a:solidFill>
                <a:schemeClr val="tx2"/>
              </a:solidFill>
            </a:endParaRP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8D3816DF-213E-421B-92D3-C068DBB023D6}" type="datetime8">
              <a:rPr lang="en-US" smtClean="0">
                <a:solidFill>
                  <a:schemeClr val="tx2"/>
                </a:solidFill>
              </a:rPr>
              <a:pPr/>
              <a:t>8/21/14 01:27</a:t>
            </a:fld>
            <a:endParaRPr lang="en-US" sz="1400" dirty="0">
              <a:solidFill>
                <a:schemeClr val="tx2"/>
              </a:solidFill>
            </a:endParaRPr>
          </a:p>
        </p:txBody>
      </p:sp>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ctrTitle"/>
          </p:nvPr>
        </p:nvSpPr>
        <p:spPr>
          <a:xfrm>
            <a:off x="381000" y="4267200"/>
            <a:ext cx="6477000" cy="1447800"/>
          </a:xfrm>
        </p:spPr>
        <p:txBody>
          <a:bodyPr>
            <a:normAutofit fontScale="90000"/>
          </a:bodyPr>
          <a:lstStyle/>
          <a:p>
            <a:pPr lvl="0"/>
            <a:r>
              <a:rPr lang="en-US" b="1" dirty="0" smtClean="0">
                <a:solidFill>
                  <a:schemeClr val="accent1">
                    <a:lumMod val="75000"/>
                  </a:schemeClr>
                </a:solidFill>
              </a:rPr>
              <a:t>Nailing It!</a:t>
            </a:r>
            <a:br>
              <a:rPr lang="en-US" b="1" dirty="0" smtClean="0">
                <a:solidFill>
                  <a:schemeClr val="accent1">
                    <a:lumMod val="75000"/>
                  </a:schemeClr>
                </a:solidFill>
              </a:rPr>
            </a:br>
            <a:r>
              <a:rPr lang="en-US" b="1" dirty="0" smtClean="0">
                <a:solidFill>
                  <a:schemeClr val="accent1">
                    <a:lumMod val="75000"/>
                  </a:schemeClr>
                </a:solidFill>
              </a:rPr>
              <a:t/>
            </a:r>
            <a:br>
              <a:rPr lang="en-US" b="1" dirty="0" smtClean="0">
                <a:solidFill>
                  <a:schemeClr val="accent1">
                    <a:lumMod val="75000"/>
                  </a:schemeClr>
                </a:solidFill>
              </a:rPr>
            </a:br>
            <a:r>
              <a:rPr lang="en-US" sz="4000" dirty="0" smtClean="0"/>
              <a:t>Tips </a:t>
            </a:r>
            <a:r>
              <a:rPr lang="en-US" sz="4000" dirty="0"/>
              <a:t>for Writing your</a:t>
            </a:r>
            <a:br>
              <a:rPr lang="en-US" sz="4000" dirty="0"/>
            </a:br>
            <a:r>
              <a:rPr lang="en-US" sz="4000" dirty="0"/>
              <a:t>PPR Annual Progress </a:t>
            </a:r>
            <a:r>
              <a:rPr lang="en-US" sz="4000" dirty="0" smtClean="0"/>
              <a:t/>
            </a:r>
            <a:br>
              <a:rPr lang="en-US" sz="4000" dirty="0" smtClean="0"/>
            </a:br>
            <a:r>
              <a:rPr lang="en-US" sz="4000" dirty="0" smtClean="0"/>
              <a:t>Report </a:t>
            </a:r>
            <a:r>
              <a:rPr lang="en-US" sz="4000" dirty="0"/>
              <a:t>Narrative</a:t>
            </a:r>
            <a:br>
              <a:rPr lang="en-US" sz="4000" dirty="0"/>
            </a:br>
            <a:endParaRPr lang="en-US" sz="4000" dirty="0">
              <a:solidFill>
                <a:schemeClr val="accent1">
                  <a:lumMod val="75000"/>
                </a:schemeClr>
              </a:solidFill>
            </a:endParaRPr>
          </a:p>
        </p:txBody>
      </p:sp>
      <p:pic>
        <p:nvPicPr>
          <p:cNvPr id="5" name="Picture 4"/>
          <p:cNvPicPr>
            <a:picLocks noChangeAspect="1"/>
          </p:cNvPicPr>
          <p:nvPr/>
        </p:nvPicPr>
        <p:blipFill>
          <a:blip r:embed="rId3"/>
          <a:stretch>
            <a:fillRect/>
          </a:stretch>
        </p:blipFill>
        <p:spPr>
          <a:xfrm>
            <a:off x="4876800" y="1981200"/>
            <a:ext cx="3048000" cy="304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pPr algn="ctr"/>
            <a:r>
              <a:rPr lang="en-US" dirty="0" smtClean="0"/>
              <a:t>Writing Tip # 2: </a:t>
            </a:r>
            <a:br>
              <a:rPr lang="en-US" dirty="0" smtClean="0"/>
            </a:br>
            <a:r>
              <a:rPr lang="en-US" dirty="0" smtClean="0"/>
              <a:t>Write Actively, Not Passively</a:t>
            </a:r>
            <a:endParaRPr lang="en-US" dirty="0"/>
          </a:p>
        </p:txBody>
      </p:sp>
      <p:sp>
        <p:nvSpPr>
          <p:cNvPr id="5" name="Content Placeholder 4"/>
          <p:cNvSpPr>
            <a:spLocks noGrp="1"/>
          </p:cNvSpPr>
          <p:nvPr>
            <p:ph idx="1"/>
          </p:nvPr>
        </p:nvSpPr>
        <p:spPr/>
        <p:txBody>
          <a:bodyPr/>
          <a:lstStyle/>
          <a:p>
            <a:pPr marL="114300" lvl="0" indent="0">
              <a:buNone/>
            </a:pPr>
            <a:r>
              <a:rPr lang="en-US" dirty="0" smtClean="0"/>
              <a:t>Wherever </a:t>
            </a:r>
            <a:r>
              <a:rPr lang="en-US" dirty="0"/>
              <a:t>it's appropriate, put your subject up front and make it </a:t>
            </a:r>
            <a:r>
              <a:rPr lang="en-US" i="1" dirty="0"/>
              <a:t>do</a:t>
            </a:r>
            <a:r>
              <a:rPr lang="en-US" dirty="0"/>
              <a:t> something. The active voice </a:t>
            </a:r>
            <a:r>
              <a:rPr lang="en-US" i="1" dirty="0"/>
              <a:t>generally</a:t>
            </a:r>
            <a:r>
              <a:rPr lang="en-US" dirty="0"/>
              <a:t> works better than the passive because it's more direct, more concise, and easier to understand. </a:t>
            </a:r>
            <a:endParaRPr lang="en-US" dirty="0" smtClean="0"/>
          </a:p>
          <a:p>
            <a:pPr marL="114300" lvl="0" indent="0">
              <a:buNone/>
            </a:pPr>
            <a:endParaRPr lang="en-US" i="1" dirty="0" smtClean="0"/>
          </a:p>
          <a:p>
            <a:pPr marL="114300" lvl="0" indent="0">
              <a:buNone/>
            </a:pPr>
            <a:r>
              <a:rPr lang="en-US" i="1" dirty="0" smtClean="0"/>
              <a:t>Draft</a:t>
            </a:r>
            <a:r>
              <a:rPr lang="en-US" i="1" dirty="0"/>
              <a:t>:</a:t>
            </a:r>
            <a:r>
              <a:rPr lang="en-US" dirty="0"/>
              <a:t> </a:t>
            </a:r>
            <a:r>
              <a:rPr lang="en-US" dirty="0" smtClean="0"/>
              <a:t>The initiative consumer feedback </a:t>
            </a:r>
            <a:r>
              <a:rPr lang="en-US" dirty="0"/>
              <a:t>was reviewed at our meeting on April 1, and it was immediately submitted to the </a:t>
            </a:r>
            <a:r>
              <a:rPr lang="en-US" dirty="0" smtClean="0"/>
              <a:t>project manager.</a:t>
            </a:r>
            <a:r>
              <a:rPr lang="en-US" dirty="0"/>
              <a:t/>
            </a:r>
            <a:br>
              <a:rPr lang="en-US" dirty="0"/>
            </a:br>
            <a:endParaRPr lang="en-US" dirty="0" smtClean="0"/>
          </a:p>
          <a:p>
            <a:pPr marL="114300" lvl="0" indent="0">
              <a:buNone/>
            </a:pPr>
            <a:r>
              <a:rPr lang="en-US" i="1" dirty="0" smtClean="0"/>
              <a:t>Revision</a:t>
            </a:r>
            <a:r>
              <a:rPr lang="en-US" i="1" dirty="0"/>
              <a:t>:</a:t>
            </a:r>
            <a:r>
              <a:rPr lang="en-US" dirty="0"/>
              <a:t> We reviewed </a:t>
            </a:r>
            <a:r>
              <a:rPr lang="en-US" dirty="0" smtClean="0"/>
              <a:t>the initiative consumer feedback on </a:t>
            </a:r>
            <a:r>
              <a:rPr lang="en-US" dirty="0"/>
              <a:t>April 1 and immediately submitted it to the </a:t>
            </a:r>
            <a:r>
              <a:rPr lang="en-US" dirty="0" smtClean="0"/>
              <a:t>project manager.</a:t>
            </a:r>
            <a:endParaRPr lang="en-US" dirty="0"/>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pPr algn="ctr"/>
            <a:r>
              <a:rPr lang="en-US" sz="4000" dirty="0" smtClean="0"/>
              <a:t>Writing Tip #3: </a:t>
            </a:r>
            <a:br>
              <a:rPr lang="en-US" sz="4000" dirty="0" smtClean="0"/>
            </a:br>
            <a:r>
              <a:rPr lang="en-US" sz="4000" dirty="0" smtClean="0"/>
              <a:t>Cut </a:t>
            </a:r>
            <a:r>
              <a:rPr lang="en-US" sz="4000" dirty="0"/>
              <a:t>unnecessary words and phrases</a:t>
            </a:r>
          </a:p>
        </p:txBody>
      </p:sp>
      <p:sp>
        <p:nvSpPr>
          <p:cNvPr id="5" name="Content Placeholder 4"/>
          <p:cNvSpPr>
            <a:spLocks noGrp="1"/>
          </p:cNvSpPr>
          <p:nvPr>
            <p:ph idx="1"/>
          </p:nvPr>
        </p:nvSpPr>
        <p:spPr>
          <a:xfrm>
            <a:off x="3200400" y="1600200"/>
            <a:ext cx="5257800" cy="4800600"/>
          </a:xfrm>
        </p:spPr>
        <p:txBody>
          <a:bodyPr>
            <a:normAutofit/>
          </a:bodyPr>
          <a:lstStyle/>
          <a:p>
            <a:pPr marL="114300" lvl="0" indent="0">
              <a:buNone/>
            </a:pPr>
            <a:r>
              <a:rPr lang="en-US" dirty="0" smtClean="0"/>
              <a:t>Wordy </a:t>
            </a:r>
            <a:r>
              <a:rPr lang="en-US" dirty="0"/>
              <a:t>expressions may distract readers, so cut the clutter. Be ruthless about self-editing. If you don’t need a word, cut it.  </a:t>
            </a:r>
            <a:br>
              <a:rPr lang="en-US" dirty="0"/>
            </a:br>
            <a:endParaRPr lang="en-US" dirty="0" smtClean="0"/>
          </a:p>
          <a:p>
            <a:pPr marL="114300" lvl="0" indent="0">
              <a:buNone/>
            </a:pPr>
            <a:r>
              <a:rPr lang="en-US" i="1" dirty="0" smtClean="0"/>
              <a:t>Draft</a:t>
            </a:r>
            <a:r>
              <a:rPr lang="en-US" i="1" dirty="0"/>
              <a:t>:</a:t>
            </a:r>
            <a:r>
              <a:rPr lang="en-US" dirty="0"/>
              <a:t> </a:t>
            </a:r>
            <a:r>
              <a:rPr lang="en-US" dirty="0" smtClean="0"/>
              <a:t>The presentations given to the Council members was amazing; everyone enjoyed them and laughed a lot while learning about asset development at the same time! </a:t>
            </a:r>
          </a:p>
          <a:p>
            <a:pPr marL="114300" lvl="0" indent="0">
              <a:buNone/>
            </a:pPr>
            <a:endParaRPr lang="en-US" dirty="0" smtClean="0"/>
          </a:p>
          <a:p>
            <a:pPr marL="114300" lvl="0" indent="0">
              <a:buNone/>
            </a:pPr>
            <a:r>
              <a:rPr lang="en-US" i="1" dirty="0" smtClean="0"/>
              <a:t>Revision</a:t>
            </a:r>
            <a:r>
              <a:rPr lang="en-US" i="1" dirty="0"/>
              <a:t>:</a:t>
            </a:r>
            <a:r>
              <a:rPr lang="en-US" dirty="0"/>
              <a:t> </a:t>
            </a:r>
            <a:r>
              <a:rPr lang="en-US" dirty="0" smtClean="0"/>
              <a:t>The presentation given to the Council members about asset development was informative and well received.</a:t>
            </a:r>
            <a:endParaRPr lang="en-US" dirty="0"/>
          </a:p>
          <a:p>
            <a:endParaRPr lang="en-US" dirty="0"/>
          </a:p>
        </p:txBody>
      </p:sp>
      <p:pic>
        <p:nvPicPr>
          <p:cNvPr id="3" name="Picture 2"/>
          <p:cNvPicPr>
            <a:picLocks noChangeAspect="1"/>
          </p:cNvPicPr>
          <p:nvPr/>
        </p:nvPicPr>
        <p:blipFill>
          <a:blip r:embed="rId3"/>
          <a:stretch>
            <a:fillRect/>
          </a:stretch>
        </p:blipFill>
        <p:spPr>
          <a:xfrm>
            <a:off x="38100" y="2057400"/>
            <a:ext cx="3276600" cy="3276600"/>
          </a:xfrm>
          <a:prstGeom prst="rect">
            <a:avLst/>
          </a:prstGeom>
        </p:spPr>
      </p:pic>
    </p:spTree>
    <p:extLst>
      <p:ext uri="{BB962C8B-B14F-4D97-AF65-F5344CB8AC3E}">
        <p14:creationId xmlns:p14="http://schemas.microsoft.com/office/powerpoint/2010/main" val="1814998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dirty="0" smtClean="0"/>
              <a:t>Writing Tip #4: Proofread</a:t>
            </a:r>
            <a:endParaRPr lang="en-US" dirty="0"/>
          </a:p>
        </p:txBody>
      </p:sp>
      <p:sp>
        <p:nvSpPr>
          <p:cNvPr id="5" name="Content Placeholder 4"/>
          <p:cNvSpPr>
            <a:spLocks noGrp="1"/>
          </p:cNvSpPr>
          <p:nvPr>
            <p:ph idx="1"/>
          </p:nvPr>
        </p:nvSpPr>
        <p:spPr>
          <a:xfrm>
            <a:off x="457200" y="1600200"/>
            <a:ext cx="7620000" cy="3657600"/>
          </a:xfrm>
        </p:spPr>
        <p:txBody>
          <a:bodyPr/>
          <a:lstStyle/>
          <a:p>
            <a:r>
              <a:rPr lang="en-US" i="1" dirty="0" smtClean="0"/>
              <a:t>Draft</a:t>
            </a:r>
            <a:r>
              <a:rPr lang="en-US" i="1" dirty="0"/>
              <a:t>:</a:t>
            </a:r>
            <a:r>
              <a:rPr lang="en-US" dirty="0"/>
              <a:t> When you're in a hurry, it's very easy to leave words.</a:t>
            </a:r>
            <a:br>
              <a:rPr lang="en-US" dirty="0"/>
            </a:br>
            <a:endParaRPr lang="en-US" dirty="0" smtClean="0"/>
          </a:p>
          <a:p>
            <a:r>
              <a:rPr lang="en-US" i="1" dirty="0" smtClean="0"/>
              <a:t>Revision</a:t>
            </a:r>
            <a:r>
              <a:rPr lang="en-US" i="1" dirty="0"/>
              <a:t>:</a:t>
            </a:r>
            <a:r>
              <a:rPr lang="en-US" dirty="0"/>
              <a:t> When you're in a hurry, it's very easy to leave </a:t>
            </a:r>
            <a:r>
              <a:rPr lang="en-US" dirty="0">
                <a:solidFill>
                  <a:schemeClr val="tx1">
                    <a:lumMod val="75000"/>
                    <a:lumOff val="25000"/>
                  </a:schemeClr>
                </a:solidFill>
              </a:rPr>
              <a:t>out</a:t>
            </a:r>
            <a:r>
              <a:rPr lang="en-US" dirty="0"/>
              <a:t> words.</a:t>
            </a:r>
          </a:p>
          <a:p>
            <a:endParaRPr lang="en-US" dirty="0" smtClean="0"/>
          </a:p>
          <a:p>
            <a:pPr marL="114300" lvl="0" indent="0" fontAlgn="base">
              <a:buNone/>
            </a:pPr>
            <a:r>
              <a:rPr lang="en-US" dirty="0"/>
              <a:t>BONUS TIP! </a:t>
            </a:r>
            <a:r>
              <a:rPr lang="en-US" b="1" dirty="0"/>
              <a:t> Read it out loud</a:t>
            </a:r>
            <a:r>
              <a:rPr lang="en-US" dirty="0"/>
              <a:t>.</a:t>
            </a:r>
          </a:p>
          <a:p>
            <a:pPr fontAlgn="base"/>
            <a:r>
              <a:rPr lang="en-US" dirty="0"/>
              <a:t>Before delivering your writing to a recipient, read it out loud. Doing so will likely oust any typos, missing words, or other errors you may not have spotted.</a:t>
            </a:r>
          </a:p>
          <a:p>
            <a:endParaRPr lang="en-US" dirty="0"/>
          </a:p>
        </p:txBody>
      </p:sp>
      <p:pic>
        <p:nvPicPr>
          <p:cNvPr id="4" name="Picture 3"/>
          <p:cNvPicPr>
            <a:picLocks noChangeAspect="1"/>
          </p:cNvPicPr>
          <p:nvPr/>
        </p:nvPicPr>
        <p:blipFill>
          <a:blip r:embed="rId3">
            <a:duotone>
              <a:schemeClr val="accent3">
                <a:shade val="45000"/>
                <a:satMod val="135000"/>
              </a:schemeClr>
              <a:prstClr val="white"/>
            </a:duotone>
          </a:blip>
          <a:stretch>
            <a:fillRect/>
          </a:stretch>
        </p:blipFill>
        <p:spPr>
          <a:xfrm>
            <a:off x="5257800" y="4572000"/>
            <a:ext cx="2705100" cy="2705100"/>
          </a:xfrm>
          <a:prstGeom prst="rect">
            <a:avLst/>
          </a:prstGeom>
        </p:spPr>
      </p:pic>
    </p:spTree>
    <p:extLst>
      <p:ext uri="{BB962C8B-B14F-4D97-AF65-F5344CB8AC3E}">
        <p14:creationId xmlns:p14="http://schemas.microsoft.com/office/powerpoint/2010/main" val="1814998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Council Members</a:t>
            </a:r>
            <a:endParaRPr lang="en-US" dirty="0"/>
          </a:p>
        </p:txBody>
      </p:sp>
      <p:sp>
        <p:nvSpPr>
          <p:cNvPr id="3" name="Content Placeholder 2"/>
          <p:cNvSpPr>
            <a:spLocks noGrp="1"/>
          </p:cNvSpPr>
          <p:nvPr>
            <p:ph idx="1"/>
          </p:nvPr>
        </p:nvSpPr>
        <p:spPr/>
        <p:txBody>
          <a:bodyPr/>
          <a:lstStyle/>
          <a:p>
            <a:pPr marL="114300" lvl="0" indent="0">
              <a:buNone/>
            </a:pPr>
            <a:r>
              <a:rPr lang="en-US" sz="2400" dirty="0"/>
              <a:t>Let Council Members in on some of the grunt work! </a:t>
            </a:r>
            <a:endParaRPr lang="en-US" sz="2000" dirty="0"/>
          </a:p>
          <a:p>
            <a:pPr lvl="0"/>
            <a:r>
              <a:rPr lang="en-US" sz="2400" dirty="0"/>
              <a:t>Benefits:</a:t>
            </a:r>
            <a:endParaRPr lang="en-US" sz="2000" dirty="0"/>
          </a:p>
          <a:p>
            <a:pPr lvl="1"/>
            <a:r>
              <a:rPr lang="en-US" dirty="0"/>
              <a:t>Way to engage Council members</a:t>
            </a:r>
            <a:endParaRPr lang="en-US" sz="1800" dirty="0"/>
          </a:p>
          <a:p>
            <a:pPr lvl="1"/>
            <a:r>
              <a:rPr lang="en-US" dirty="0"/>
              <a:t>Gives Council members better understanding of:</a:t>
            </a:r>
            <a:endParaRPr lang="en-US" sz="1800" dirty="0"/>
          </a:p>
          <a:p>
            <a:pPr lvl="2"/>
            <a:r>
              <a:rPr lang="en-US" dirty="0"/>
              <a:t> The State Plan</a:t>
            </a:r>
            <a:endParaRPr lang="en-US" sz="1600" dirty="0"/>
          </a:p>
          <a:p>
            <a:pPr lvl="2"/>
            <a:r>
              <a:rPr lang="en-US" dirty="0"/>
              <a:t>Current Council activities, and </a:t>
            </a:r>
            <a:endParaRPr lang="en-US" sz="1600" dirty="0"/>
          </a:p>
          <a:p>
            <a:pPr lvl="2"/>
            <a:r>
              <a:rPr lang="en-US" dirty="0"/>
              <a:t>The work the staff does. </a:t>
            </a:r>
            <a:endParaRPr lang="en-US" sz="1600" dirty="0"/>
          </a:p>
          <a:p>
            <a:pPr lvl="0"/>
            <a:r>
              <a:rPr lang="en-US" sz="2400" dirty="0"/>
              <a:t>Solicit volunteers!</a:t>
            </a:r>
            <a:endParaRPr lang="en-US" sz="2000" dirty="0"/>
          </a:p>
          <a:p>
            <a:pPr lvl="0"/>
            <a:r>
              <a:rPr lang="en-US" sz="2400" dirty="0"/>
              <a:t>Assign the homework</a:t>
            </a:r>
            <a:endParaRPr lang="en-US" sz="2000" dirty="0"/>
          </a:p>
          <a:p>
            <a:pPr lvl="1"/>
            <a:r>
              <a:rPr lang="en-US" dirty="0"/>
              <a:t>Mini-Orientation</a:t>
            </a:r>
            <a:endParaRPr lang="en-US" sz="1800" dirty="0"/>
          </a:p>
          <a:p>
            <a:pPr lvl="2"/>
            <a:r>
              <a:rPr lang="en-US" b="1" dirty="0">
                <a:solidFill>
                  <a:schemeClr val="accent3">
                    <a:lumMod val="50000"/>
                  </a:schemeClr>
                </a:solidFill>
              </a:rPr>
              <a:t>IT’S TOOL TIME! APPR Qualitative Assessment Rubric </a:t>
            </a:r>
            <a:endParaRPr lang="en-US" sz="1600" b="1" dirty="0">
              <a:solidFill>
                <a:schemeClr val="accent3">
                  <a:lumMod val="50000"/>
                </a:schemeClr>
              </a:solidFill>
            </a:endParaRPr>
          </a:p>
          <a:p>
            <a:endParaRPr lang="en-US" dirty="0"/>
          </a:p>
        </p:txBody>
      </p:sp>
      <p:pic>
        <p:nvPicPr>
          <p:cNvPr id="5" name="Picture 4"/>
          <p:cNvPicPr>
            <a:picLocks noChangeAspect="1"/>
          </p:cNvPicPr>
          <p:nvPr/>
        </p:nvPicPr>
        <p:blipFill>
          <a:blip r:embed="rId3">
            <a:duotone>
              <a:schemeClr val="accent1">
                <a:shade val="45000"/>
                <a:satMod val="135000"/>
              </a:schemeClr>
              <a:prstClr val="white"/>
            </a:duotone>
          </a:blip>
          <a:stretch>
            <a:fillRect/>
          </a:stretch>
        </p:blipFill>
        <p:spPr>
          <a:xfrm>
            <a:off x="4800600" y="3200400"/>
            <a:ext cx="2184400" cy="2184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APPR Qualitative Assessment Rubric </a:t>
            </a:r>
            <a:endParaRPr lang="en-US" sz="3600" dirty="0"/>
          </a:p>
        </p:txBody>
      </p:sp>
      <p:pic>
        <p:nvPicPr>
          <p:cNvPr id="4" name="Content Placeholder 3"/>
          <p:cNvPicPr>
            <a:picLocks noGrp="1" noChangeAspect="1"/>
          </p:cNvPicPr>
          <p:nvPr>
            <p:ph idx="1"/>
          </p:nvPr>
        </p:nvPicPr>
        <p:blipFill>
          <a:blip r:embed="rId3"/>
          <a:srcRect l="2649" r="2649"/>
          <a:stretch>
            <a:fillRect/>
          </a:stretch>
        </p:blipFill>
        <p:spPr>
          <a:xfrm>
            <a:off x="457200" y="1600200"/>
            <a:ext cx="7620000" cy="4800600"/>
          </a:xfrm>
        </p:spPr>
      </p:pic>
    </p:spTree>
    <p:extLst>
      <p:ext uri="{BB962C8B-B14F-4D97-AF65-F5344CB8AC3E}">
        <p14:creationId xmlns:p14="http://schemas.microsoft.com/office/powerpoint/2010/main" val="629011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Council Members</a:t>
            </a:r>
            <a:endParaRPr lang="en-US" dirty="0"/>
          </a:p>
        </p:txBody>
      </p:sp>
      <p:sp>
        <p:nvSpPr>
          <p:cNvPr id="3" name="Content Placeholder 2"/>
          <p:cNvSpPr>
            <a:spLocks noGrp="1"/>
          </p:cNvSpPr>
          <p:nvPr>
            <p:ph idx="1"/>
          </p:nvPr>
        </p:nvSpPr>
        <p:spPr/>
        <p:txBody>
          <a:bodyPr/>
          <a:lstStyle/>
          <a:p>
            <a:pPr lvl="1"/>
            <a:r>
              <a:rPr lang="en-US" dirty="0"/>
              <a:t>Assign certain annual program performance reports to each volunteer </a:t>
            </a:r>
            <a:endParaRPr lang="en-US" sz="1800" dirty="0"/>
          </a:p>
          <a:p>
            <a:pPr lvl="1"/>
            <a:r>
              <a:rPr lang="en-US" dirty="0"/>
              <a:t>Be open to their feedback</a:t>
            </a:r>
            <a:endParaRPr lang="en-US" sz="1800" dirty="0"/>
          </a:p>
          <a:p>
            <a:pPr lvl="1"/>
            <a:r>
              <a:rPr lang="en-US" dirty="0"/>
              <a:t>THANK PROFUSELY! </a:t>
            </a:r>
            <a:endParaRPr lang="en-US" sz="1800" dirty="0"/>
          </a:p>
          <a:p>
            <a:pPr lvl="2"/>
            <a:r>
              <a:rPr lang="en-US" dirty="0"/>
              <a:t>Shout out at the next meeting</a:t>
            </a:r>
            <a:endParaRPr lang="en-US" sz="1600" dirty="0"/>
          </a:p>
          <a:p>
            <a:pPr lvl="2"/>
            <a:r>
              <a:rPr lang="en-US" dirty="0"/>
              <a:t>Certificate of appreciation</a:t>
            </a:r>
            <a:endParaRPr lang="en-US" sz="1600" dirty="0"/>
          </a:p>
          <a:p>
            <a:pPr lvl="2"/>
            <a:r>
              <a:rPr lang="en-US" dirty="0"/>
              <a:t>Props in your </a:t>
            </a:r>
            <a:r>
              <a:rPr lang="en-US" dirty="0" smtClean="0"/>
              <a:t>newsletter</a:t>
            </a:r>
            <a:endParaRPr lang="en-US" sz="1600" dirty="0"/>
          </a:p>
          <a:p>
            <a:pPr marL="114300" lvl="0" indent="0">
              <a:buNone/>
            </a:pPr>
            <a:endParaRPr lang="en-US" sz="2000" dirty="0"/>
          </a:p>
          <a:p>
            <a:pPr marL="114300" lvl="0" indent="0">
              <a:buNone/>
            </a:pPr>
            <a:endParaRPr lang="en-US" sz="2000" dirty="0" smtClean="0"/>
          </a:p>
          <a:p>
            <a:r>
              <a:rPr lang="en-US" sz="2000" dirty="0" smtClean="0"/>
              <a:t>No </a:t>
            </a:r>
            <a:r>
              <a:rPr lang="en-US" sz="2000" dirty="0"/>
              <a:t>Volunteers? </a:t>
            </a:r>
            <a:endParaRPr lang="en-US" sz="2000" dirty="0" smtClean="0"/>
          </a:p>
          <a:p>
            <a:pPr lvl="1"/>
            <a:r>
              <a:rPr lang="en-US" dirty="0" smtClean="0"/>
              <a:t>Do </a:t>
            </a:r>
            <a:r>
              <a:rPr lang="en-US" dirty="0"/>
              <a:t>peer reviews using the Qualitative Assessment Rubric</a:t>
            </a:r>
          </a:p>
          <a:p>
            <a:endParaRPr lang="en-US" dirty="0"/>
          </a:p>
          <a:p>
            <a:endParaRPr lang="en-US" dirty="0"/>
          </a:p>
        </p:txBody>
      </p:sp>
      <p:pic>
        <p:nvPicPr>
          <p:cNvPr id="4" name="Picture 3"/>
          <p:cNvPicPr>
            <a:picLocks noChangeAspect="1"/>
          </p:cNvPicPr>
          <p:nvPr/>
        </p:nvPicPr>
        <p:blipFill>
          <a:blip r:embed="rId3">
            <a:duotone>
              <a:schemeClr val="accent1">
                <a:shade val="45000"/>
                <a:satMod val="135000"/>
              </a:schemeClr>
              <a:prstClr val="white"/>
            </a:duotone>
          </a:blip>
          <a:stretch>
            <a:fillRect/>
          </a:stretch>
        </p:blipFill>
        <p:spPr>
          <a:xfrm>
            <a:off x="4648200" y="1981200"/>
            <a:ext cx="3022600" cy="3022600"/>
          </a:xfrm>
          <a:prstGeom prst="rect">
            <a:avLst/>
          </a:prstGeom>
        </p:spPr>
      </p:pic>
    </p:spTree>
    <p:extLst>
      <p:ext uri="{BB962C8B-B14F-4D97-AF65-F5344CB8AC3E}">
        <p14:creationId xmlns:p14="http://schemas.microsoft.com/office/powerpoint/2010/main" val="918934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457200" y="0"/>
            <a:ext cx="7620000" cy="1143000"/>
          </a:xfrm>
        </p:spPr>
        <p:txBody>
          <a:bodyPr/>
          <a:lstStyle/>
          <a:p>
            <a:r>
              <a:rPr lang="en-US" dirty="0" smtClean="0"/>
              <a:t>Optional Timeframe</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944794392"/>
              </p:ext>
            </p:extLst>
          </p:nvPr>
        </p:nvGraphicFramePr>
        <p:xfrm>
          <a:off x="457200" y="1397000"/>
          <a:ext cx="7162800" cy="4922716"/>
        </p:xfrm>
        <a:graphic>
          <a:graphicData uri="http://schemas.openxmlformats.org/drawingml/2006/table">
            <a:tbl>
              <a:tblPr firstRow="1" bandRow="1">
                <a:tableStyleId>{5C22544A-7EE6-4342-B048-85BDC9FD1C3A}</a:tableStyleId>
              </a:tblPr>
              <a:tblGrid>
                <a:gridCol w="3200400"/>
                <a:gridCol w="3962400"/>
              </a:tblGrid>
              <a:tr h="508000">
                <a:tc>
                  <a:txBody>
                    <a:bodyPr/>
                    <a:lstStyle/>
                    <a:p>
                      <a:pPr algn="ctr"/>
                      <a:r>
                        <a:rPr lang="en-US" sz="2400" dirty="0" smtClean="0"/>
                        <a:t>Date</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dirty="0" smtClean="0"/>
                        <a:t>Activity</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076760">
                <a:tc>
                  <a:txBody>
                    <a:bodyPr/>
                    <a:lstStyle/>
                    <a:p>
                      <a:r>
                        <a:rPr lang="en-US" dirty="0" smtClean="0"/>
                        <a:t>NOW!</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mn-lt"/>
                          <a:ea typeface="+mn-ea"/>
                          <a:cs typeface="+mn-cs"/>
                        </a:rPr>
                        <a:t>Email initiative leads and ask to complete the Annual Summary form for you by October 15</a:t>
                      </a:r>
                      <a:r>
                        <a:rPr lang="en-US" sz="1800" kern="1200" baseline="30000" dirty="0" smtClean="0">
                          <a:solidFill>
                            <a:schemeClr val="tx1"/>
                          </a:solidFill>
                          <a:effectLst/>
                          <a:latin typeface="+mn-lt"/>
                          <a:ea typeface="+mn-ea"/>
                          <a:cs typeface="+mn-cs"/>
                        </a:rPr>
                        <a:t>th</a:t>
                      </a:r>
                      <a:r>
                        <a:rPr lang="en-US" sz="1800" kern="1200" dirty="0" smtClean="0">
                          <a:solidFill>
                            <a:schemeClr val="tx1"/>
                          </a:solidFill>
                          <a:effectLst/>
                          <a:latin typeface="+mn-lt"/>
                          <a:ea typeface="+mn-ea"/>
                          <a:cs typeface="+mn-cs"/>
                        </a:rPr>
                        <a:t> or sooner </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753732">
                <a:tc>
                  <a:txBody>
                    <a:bodyPr/>
                    <a:lstStyle/>
                    <a:p>
                      <a:r>
                        <a:rPr lang="en-US" dirty="0" smtClean="0"/>
                        <a:t>October 1</a:t>
                      </a:r>
                      <a:r>
                        <a:rPr lang="en-US" baseline="30000" dirty="0" smtClean="0"/>
                        <a:t>st</a:t>
                      </a:r>
                      <a:r>
                        <a:rPr lang="en-US" dirty="0" smtClean="0"/>
                        <a:t> – October 30</a:t>
                      </a:r>
                      <a:r>
                        <a:rPr lang="en-US" baseline="30000" dirty="0" smtClean="0"/>
                        <a:t>th</a:t>
                      </a:r>
                      <a:r>
                        <a:rPr lang="en-US" dirty="0" smtClean="0"/>
                        <a:t> </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Solicit</a:t>
                      </a:r>
                      <a:r>
                        <a:rPr lang="en-US" baseline="0" dirty="0" smtClean="0"/>
                        <a:t> DD Council members to volunteer to be reviewers</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076760">
                <a:tc>
                  <a:txBody>
                    <a:bodyPr/>
                    <a:lstStyle/>
                    <a:p>
                      <a:r>
                        <a:rPr lang="en-US" dirty="0" smtClean="0"/>
                        <a:t>October 15</a:t>
                      </a:r>
                      <a:r>
                        <a:rPr lang="en-US" baseline="30000" dirty="0" smtClean="0"/>
                        <a:t>th</a:t>
                      </a:r>
                      <a:r>
                        <a:rPr lang="en-US" dirty="0" smtClean="0"/>
                        <a:t> – November 14</a:t>
                      </a:r>
                      <a:r>
                        <a:rPr lang="en-US" baseline="30000" dirty="0" smtClean="0"/>
                        <a:t>th</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Compile your information and draft your annual progress report narratives for each</a:t>
                      </a:r>
                      <a:r>
                        <a:rPr lang="en-US" baseline="0" dirty="0" smtClean="0"/>
                        <a:t> objective</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753732">
                <a:tc>
                  <a:txBody>
                    <a:bodyPr/>
                    <a:lstStyle/>
                    <a:p>
                      <a:r>
                        <a:rPr lang="en-US" dirty="0" smtClean="0"/>
                        <a:t>November 14</a:t>
                      </a:r>
                      <a:r>
                        <a:rPr lang="en-US" baseline="30000" dirty="0" smtClean="0"/>
                        <a:t>th</a:t>
                      </a:r>
                      <a:r>
                        <a:rPr lang="en-US" dirty="0" smtClean="0"/>
                        <a:t> – December 5</a:t>
                      </a:r>
                      <a:r>
                        <a:rPr lang="en-US" baseline="30000" dirty="0" smtClean="0"/>
                        <a:t>th</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Volunteers</a:t>
                      </a:r>
                      <a:r>
                        <a:rPr lang="en-US" baseline="0" dirty="0" smtClean="0"/>
                        <a:t> review and provide feedback on narratives</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753732">
                <a:tc>
                  <a:txBody>
                    <a:bodyPr/>
                    <a:lstStyle/>
                    <a:p>
                      <a:r>
                        <a:rPr lang="en-US" dirty="0" smtClean="0"/>
                        <a:t>December 8</a:t>
                      </a:r>
                      <a:r>
                        <a:rPr lang="en-US" baseline="30000" dirty="0" smtClean="0"/>
                        <a:t>th</a:t>
                      </a:r>
                      <a:r>
                        <a:rPr lang="en-US" dirty="0" smtClean="0"/>
                        <a:t> – December 12</a:t>
                      </a:r>
                      <a:r>
                        <a:rPr lang="en-US" baseline="30000" dirty="0" smtClean="0"/>
                        <a:t>th</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Finalize narratives based on feedback received and submit</a:t>
                      </a:r>
                      <a:r>
                        <a:rPr lang="en-US" baseline="0" dirty="0" smtClean="0"/>
                        <a:t> your PPR! </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Questions/Discussions</a:t>
            </a:r>
          </a:p>
        </p:txBody>
      </p:sp>
      <p:sp>
        <p:nvSpPr>
          <p:cNvPr id="3" name="Content Placeholder 2"/>
          <p:cNvSpPr>
            <a:spLocks noGrp="1"/>
          </p:cNvSpPr>
          <p:nvPr>
            <p:ph idx="1"/>
          </p:nvPr>
        </p:nvSpPr>
        <p:spPr/>
        <p:txBody>
          <a:bodyPr/>
          <a:lstStyle/>
          <a:p>
            <a:pPr>
              <a:buFont typeface="Wingdings" pitchFamily="2" charset="2"/>
              <a:buChar char="Ø"/>
            </a:pPr>
            <a:r>
              <a:rPr lang="en-US" dirty="0" smtClean="0"/>
              <a:t>Any questions?</a:t>
            </a:r>
          </a:p>
          <a:p>
            <a:pPr>
              <a:buFont typeface="Wingdings" pitchFamily="2" charset="2"/>
              <a:buChar char="Ø"/>
            </a:pPr>
            <a:endParaRPr lang="en-US" dirty="0" smtClean="0"/>
          </a:p>
          <a:p>
            <a:pPr>
              <a:buFont typeface="Wingdings" pitchFamily="2" charset="2"/>
              <a:buChar char="Ø"/>
            </a:pPr>
            <a:r>
              <a:rPr lang="en-US" dirty="0" smtClean="0"/>
              <a:t>Tools discussed today will be emailed out to the ITACC Listserv</a:t>
            </a:r>
          </a:p>
          <a:p>
            <a:pPr>
              <a:buFont typeface="Wingdings" pitchFamily="2" charset="2"/>
              <a:buChar char="Ø"/>
            </a:pPr>
            <a:endParaRPr lang="en-US" dirty="0" smtClean="0"/>
          </a:p>
          <a:p>
            <a:pPr>
              <a:buFont typeface="Wingdings" pitchFamily="2" charset="2"/>
              <a:buChar char="Ø"/>
            </a:pPr>
            <a:r>
              <a:rPr lang="en-US" dirty="0" smtClean="0"/>
              <a:t>Please </a:t>
            </a:r>
            <a:r>
              <a:rPr lang="en-US" dirty="0" smtClean="0"/>
              <a:t>complete </a:t>
            </a:r>
            <a:r>
              <a:rPr lang="en-US" dirty="0" smtClean="0"/>
              <a:t>a short satisfaction survey:</a:t>
            </a:r>
          </a:p>
          <a:p>
            <a:pPr>
              <a:buFont typeface="Wingdings" pitchFamily="2" charset="2"/>
              <a:buChar char="Ø"/>
            </a:pPr>
            <a:endParaRPr lang="en-US" dirty="0"/>
          </a:p>
          <a:p>
            <a:pPr marL="114300" indent="0" algn="ctr">
              <a:buNone/>
            </a:pPr>
            <a:r>
              <a:rPr lang="en-US" sz="3200" b="1" dirty="0" err="1"/>
              <a:t>moourl.com</a:t>
            </a:r>
            <a:r>
              <a:rPr lang="en-US" sz="3200" b="1" dirty="0"/>
              <a:t>/</a:t>
            </a:r>
            <a:r>
              <a:rPr lang="en-US" sz="3200" b="1" dirty="0" smtClean="0"/>
              <a:t>ppr2014</a:t>
            </a:r>
          </a:p>
          <a:p>
            <a:pPr>
              <a:buFont typeface="Wingdings" charset="2"/>
              <a:buChar char="Ø"/>
            </a:pPr>
            <a:endParaRPr lang="en-US" sz="3200" b="1"/>
          </a:p>
          <a:p>
            <a:pPr>
              <a:buFont typeface="Wingdings" charset="2"/>
              <a:buChar char="Ø"/>
            </a:pPr>
            <a:r>
              <a:rPr lang="en-US" smtClean="0"/>
              <a:t>Thank </a:t>
            </a:r>
            <a:r>
              <a:rPr lang="en-US" dirty="0"/>
              <a:t>you for attending! </a:t>
            </a:r>
            <a:endParaRPr lang="en-US"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457200" y="152400"/>
            <a:ext cx="7620000" cy="1143000"/>
          </a:xfrm>
        </p:spPr>
        <p:txBody>
          <a:bodyPr/>
          <a:lstStyle/>
          <a:p>
            <a:r>
              <a:rPr lang="en-US" dirty="0" smtClean="0"/>
              <a:t>Overview</a:t>
            </a:r>
            <a:endParaRPr lang="en-US" dirty="0"/>
          </a:p>
        </p:txBody>
      </p:sp>
      <p:sp>
        <p:nvSpPr>
          <p:cNvPr id="3" name="Rectangle 2"/>
          <p:cNvSpPr>
            <a:spLocks noGrp="1"/>
          </p:cNvSpPr>
          <p:nvPr>
            <p:ph idx="1"/>
          </p:nvPr>
        </p:nvSpPr>
        <p:spPr>
          <a:xfrm>
            <a:off x="457200" y="1219200"/>
            <a:ext cx="7620000" cy="5257800"/>
          </a:xfrm>
          <a:ln w="19050" cmpd="dbl">
            <a:solidFill>
              <a:schemeClr val="accent2">
                <a:lumMod val="75000"/>
              </a:schemeClr>
            </a:solidFill>
          </a:ln>
        </p:spPr>
        <p:txBody>
          <a:bodyPr>
            <a:normAutofit lnSpcReduction="10000"/>
          </a:bodyPr>
          <a:lstStyle/>
          <a:p>
            <a:pPr>
              <a:buFont typeface="Wingdings" charset="2"/>
              <a:buChar char="u"/>
            </a:pPr>
            <a:r>
              <a:rPr lang="en-US" dirty="0"/>
              <a:t> </a:t>
            </a:r>
            <a:r>
              <a:rPr lang="en-US" dirty="0" smtClean="0"/>
              <a:t>Co-presenters:</a:t>
            </a:r>
          </a:p>
          <a:p>
            <a:pPr lvl="1">
              <a:buFont typeface="Wingdings" charset="2"/>
              <a:buChar char="u"/>
            </a:pPr>
            <a:r>
              <a:rPr lang="en-US" dirty="0" smtClean="0"/>
              <a:t>Angela </a:t>
            </a:r>
            <a:r>
              <a:rPr lang="en-US" dirty="0"/>
              <a:t>Castillo-Epps, Director of Communications / Policy Specialist at the Maryland Council </a:t>
            </a:r>
            <a:endParaRPr lang="en-US" dirty="0" smtClean="0"/>
          </a:p>
          <a:p>
            <a:pPr lvl="1">
              <a:buFont typeface="Wingdings" charset="2"/>
              <a:buChar char="u"/>
            </a:pPr>
            <a:r>
              <a:rPr lang="en-US" dirty="0" smtClean="0"/>
              <a:t>Margie </a:t>
            </a:r>
            <a:r>
              <a:rPr lang="en-US" dirty="0"/>
              <a:t>Harkness, Employment Specialist at the Illinois DD </a:t>
            </a:r>
            <a:r>
              <a:rPr lang="en-US" dirty="0" smtClean="0"/>
              <a:t>Council</a:t>
            </a:r>
          </a:p>
          <a:p>
            <a:pPr lvl="1">
              <a:buFont typeface="Wingdings" charset="2"/>
              <a:buChar char="u"/>
            </a:pPr>
            <a:endParaRPr lang="en-US" dirty="0"/>
          </a:p>
          <a:p>
            <a:pPr>
              <a:buFont typeface="Wingdings" charset="2"/>
              <a:buChar char="u"/>
            </a:pPr>
            <a:r>
              <a:rPr lang="en-US" dirty="0" smtClean="0"/>
              <a:t>Training Agenda</a:t>
            </a:r>
          </a:p>
          <a:p>
            <a:pPr lvl="1"/>
            <a:r>
              <a:rPr lang="en-US" dirty="0"/>
              <a:t>What &amp; </a:t>
            </a:r>
            <a:r>
              <a:rPr lang="en-US" dirty="0" smtClean="0"/>
              <a:t>Why: What </a:t>
            </a:r>
            <a:r>
              <a:rPr lang="en-US" dirty="0"/>
              <a:t>is the Progress Report Narrative? Why is it important?</a:t>
            </a:r>
          </a:p>
          <a:p>
            <a:pPr lvl="1"/>
            <a:r>
              <a:rPr lang="en-US" dirty="0" smtClean="0"/>
              <a:t>How:  How to make sure your narrative “nails it”!</a:t>
            </a:r>
            <a:endParaRPr lang="en-US" dirty="0"/>
          </a:p>
          <a:p>
            <a:pPr lvl="1"/>
            <a:r>
              <a:rPr lang="en-US" dirty="0" smtClean="0"/>
              <a:t>Who: How to engage a variety of people for a better narrative</a:t>
            </a:r>
            <a:endParaRPr lang="en-US" dirty="0"/>
          </a:p>
          <a:p>
            <a:pPr lvl="1"/>
            <a:r>
              <a:rPr lang="en-US" dirty="0" smtClean="0"/>
              <a:t>When: When the PPR is due and a optional timeline to use</a:t>
            </a:r>
          </a:p>
          <a:p>
            <a:pPr lvl="1"/>
            <a:r>
              <a:rPr lang="en-US" dirty="0" smtClean="0"/>
              <a:t>Q</a:t>
            </a:r>
            <a:r>
              <a:rPr lang="en-US" dirty="0"/>
              <a:t>&amp;</a:t>
            </a:r>
            <a:r>
              <a:rPr lang="en-US" dirty="0" smtClean="0"/>
              <a:t>A</a:t>
            </a:r>
          </a:p>
          <a:p>
            <a:pPr marL="411480" lvl="1" indent="0">
              <a:buNone/>
            </a:pPr>
            <a:endParaRPr lang="en-US" dirty="0"/>
          </a:p>
          <a:p>
            <a:pPr marL="411480" lvl="1" indent="0">
              <a:buNone/>
            </a:pPr>
            <a:r>
              <a:rPr lang="en-US" b="1" dirty="0" smtClean="0">
                <a:solidFill>
                  <a:srgbClr val="8D873E"/>
                </a:solidFill>
              </a:rPr>
              <a:t>BONUS! In this training we will be reviewing tools you can use to “Nail” your PPR narratives! </a:t>
            </a:r>
            <a:endParaRPr lang="en-US" b="1" dirty="0">
              <a:solidFill>
                <a:srgbClr val="8D873E"/>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What is the Progress Report Narrative?</a:t>
            </a:r>
            <a:endParaRPr lang="en-US" sz="3600" dirty="0"/>
          </a:p>
        </p:txBody>
      </p:sp>
      <p:sp>
        <p:nvSpPr>
          <p:cNvPr id="3" name="Content Placeholder 2"/>
          <p:cNvSpPr>
            <a:spLocks noGrp="1"/>
          </p:cNvSpPr>
          <p:nvPr>
            <p:ph idx="1"/>
          </p:nvPr>
        </p:nvSpPr>
        <p:spPr>
          <a:xfrm>
            <a:off x="457200" y="1600200"/>
            <a:ext cx="4953000" cy="2133600"/>
          </a:xfrm>
        </p:spPr>
        <p:txBody>
          <a:bodyPr>
            <a:normAutofit fontScale="92500"/>
          </a:bodyPr>
          <a:lstStyle/>
          <a:p>
            <a:r>
              <a:rPr lang="en-US" sz="2400" dirty="0" smtClean="0"/>
              <a:t>Section </a:t>
            </a:r>
            <a:r>
              <a:rPr lang="en-US" sz="2400" dirty="0"/>
              <a:t>III of the DD Council Annual Program Performance Report (APPR) </a:t>
            </a:r>
            <a:endParaRPr lang="en-US" sz="2400" dirty="0" smtClean="0"/>
          </a:p>
          <a:p>
            <a:r>
              <a:rPr lang="en-US" sz="2400" dirty="0"/>
              <a:t>R</a:t>
            </a:r>
            <a:r>
              <a:rPr lang="en-US" sz="2400" dirty="0" smtClean="0"/>
              <a:t>equired </a:t>
            </a:r>
            <a:r>
              <a:rPr lang="en-US" sz="2400" dirty="0"/>
              <a:t>to provide an annual progress report narrative for each objective in their 5-year State plan. </a:t>
            </a:r>
          </a:p>
        </p:txBody>
      </p:sp>
      <p:sp>
        <p:nvSpPr>
          <p:cNvPr id="5" name="Title 1"/>
          <p:cNvSpPr txBox="1">
            <a:spLocks/>
          </p:cNvSpPr>
          <p:nvPr/>
        </p:nvSpPr>
        <p:spPr>
          <a:xfrm>
            <a:off x="457200" y="3352800"/>
            <a:ext cx="76200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sz="3600" dirty="0" smtClean="0"/>
              <a:t>Why is it important?</a:t>
            </a:r>
            <a:endParaRPr lang="en-US" sz="3600" dirty="0"/>
          </a:p>
        </p:txBody>
      </p:sp>
      <p:sp>
        <p:nvSpPr>
          <p:cNvPr id="6" name="Content Placeholder 2"/>
          <p:cNvSpPr txBox="1">
            <a:spLocks/>
          </p:cNvSpPr>
          <p:nvPr/>
        </p:nvSpPr>
        <p:spPr>
          <a:xfrm>
            <a:off x="457200" y="4495800"/>
            <a:ext cx="7620000" cy="2209800"/>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endParaRPr lang="en-US" sz="2400" b="1" dirty="0" smtClean="0"/>
          </a:p>
        </p:txBody>
      </p:sp>
      <p:sp>
        <p:nvSpPr>
          <p:cNvPr id="8" name="Content Placeholder 2"/>
          <p:cNvSpPr txBox="1">
            <a:spLocks/>
          </p:cNvSpPr>
          <p:nvPr/>
        </p:nvSpPr>
        <p:spPr>
          <a:xfrm>
            <a:off x="609600" y="4191000"/>
            <a:ext cx="7620000" cy="1447800"/>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None/>
            </a:pPr>
            <a:r>
              <a:rPr lang="en-US" sz="2400" dirty="0"/>
              <a:t>The Annual Progress Report Narrative for each objective: </a:t>
            </a:r>
          </a:p>
          <a:p>
            <a:pPr lvl="0"/>
            <a:r>
              <a:rPr lang="en-US" sz="2400" dirty="0"/>
              <a:t>Explains activities you funded in last fiscal year</a:t>
            </a:r>
          </a:p>
          <a:p>
            <a:pPr lvl="0"/>
            <a:r>
              <a:rPr lang="en-US" sz="2400" dirty="0"/>
              <a:t>Adds oomph to the numerical </a:t>
            </a:r>
            <a:r>
              <a:rPr lang="en-US" sz="2400" dirty="0" smtClean="0"/>
              <a:t>data in your APPR</a:t>
            </a:r>
            <a:endParaRPr lang="en-US" sz="2400" dirty="0"/>
          </a:p>
        </p:txBody>
      </p:sp>
      <p:pic>
        <p:nvPicPr>
          <p:cNvPr id="13" name="Picture 12"/>
          <p:cNvPicPr>
            <a:picLocks noChangeAspect="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5257800" y="1219200"/>
            <a:ext cx="2882900" cy="28829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pPr algn="ctr"/>
            <a:r>
              <a:rPr lang="en-US" sz="4000" dirty="0" smtClean="0"/>
              <a:t>How To Make Sure Your Narrative “Nails It”! </a:t>
            </a:r>
            <a:endParaRPr lang="en-US" sz="4000" dirty="0"/>
          </a:p>
        </p:txBody>
      </p:sp>
      <p:sp>
        <p:nvSpPr>
          <p:cNvPr id="3" name="Rectangle 2"/>
          <p:cNvSpPr>
            <a:spLocks noGrp="1"/>
          </p:cNvSpPr>
          <p:nvPr>
            <p:ph sz="half" idx="1"/>
          </p:nvPr>
        </p:nvSpPr>
        <p:spPr>
          <a:xfrm>
            <a:off x="457200" y="1536192"/>
            <a:ext cx="3657600" cy="4864608"/>
          </a:xfrm>
        </p:spPr>
        <p:txBody>
          <a:bodyPr>
            <a:noAutofit/>
          </a:bodyPr>
          <a:lstStyle/>
          <a:p>
            <a:pPr marL="114300" indent="0">
              <a:buNone/>
            </a:pPr>
            <a:r>
              <a:rPr lang="en-US" sz="2100" b="1" u="sng" dirty="0"/>
              <a:t>Must Include:</a:t>
            </a:r>
          </a:p>
          <a:p>
            <a:pPr lvl="0"/>
            <a:r>
              <a:rPr lang="en-US" sz="2100" dirty="0"/>
              <a:t>A description of the activities </a:t>
            </a:r>
          </a:p>
          <a:p>
            <a:pPr lvl="1"/>
            <a:r>
              <a:rPr lang="en-US" sz="2100" dirty="0"/>
              <a:t>Information on how activity was implemented</a:t>
            </a:r>
          </a:p>
          <a:p>
            <a:pPr lvl="0"/>
            <a:r>
              <a:rPr lang="en-US" sz="2100" dirty="0"/>
              <a:t>If target dates were met</a:t>
            </a:r>
          </a:p>
          <a:p>
            <a:pPr lvl="0"/>
            <a:r>
              <a:rPr lang="en-US" sz="2100" dirty="0"/>
              <a:t>Information about specific deliverables/products</a:t>
            </a:r>
          </a:p>
          <a:p>
            <a:pPr lvl="0"/>
            <a:r>
              <a:rPr lang="en-US" sz="2100" dirty="0"/>
              <a:t>Summary of data collected, data sources, and data collection methods</a:t>
            </a:r>
          </a:p>
          <a:p>
            <a:pPr lvl="1"/>
            <a:r>
              <a:rPr lang="en-US" sz="2100" dirty="0"/>
              <a:t>Explain your performance measure data! </a:t>
            </a:r>
          </a:p>
        </p:txBody>
      </p:sp>
      <p:sp>
        <p:nvSpPr>
          <p:cNvPr id="4" name="Content Placeholder 3"/>
          <p:cNvSpPr>
            <a:spLocks noGrp="1"/>
          </p:cNvSpPr>
          <p:nvPr>
            <p:ph sz="half" idx="2"/>
          </p:nvPr>
        </p:nvSpPr>
        <p:spPr>
          <a:xfrm>
            <a:off x="4419600" y="1536192"/>
            <a:ext cx="3657600" cy="4102608"/>
          </a:xfrm>
        </p:spPr>
        <p:txBody>
          <a:bodyPr>
            <a:normAutofit/>
          </a:bodyPr>
          <a:lstStyle/>
          <a:p>
            <a:pPr marL="114300" indent="0">
              <a:buNone/>
            </a:pPr>
            <a:r>
              <a:rPr lang="en-US" sz="2000" b="1" u="sng" dirty="0"/>
              <a:t>If applicable, </a:t>
            </a:r>
            <a:r>
              <a:rPr lang="en-US" sz="2000" b="1" u="sng" dirty="0" smtClean="0"/>
              <a:t>include: </a:t>
            </a:r>
            <a:endParaRPr lang="en-US" sz="2000" b="1" u="sng" dirty="0"/>
          </a:p>
          <a:p>
            <a:pPr lvl="0"/>
            <a:r>
              <a:rPr lang="en-US" sz="2000" dirty="0"/>
              <a:t>Preview of activities that are planned for the next FFY</a:t>
            </a:r>
          </a:p>
          <a:p>
            <a:pPr lvl="0"/>
            <a:r>
              <a:rPr lang="en-US" sz="2000" dirty="0"/>
              <a:t>Stories:</a:t>
            </a:r>
          </a:p>
          <a:p>
            <a:pPr lvl="1"/>
            <a:r>
              <a:rPr lang="en-US" sz="2000" dirty="0"/>
              <a:t>Lives that have been changed as a result of activities</a:t>
            </a:r>
          </a:p>
          <a:p>
            <a:pPr lvl="1"/>
            <a:r>
              <a:rPr lang="en-US" sz="2000" dirty="0"/>
              <a:t>Policies that have been changed (or are in progress) as a result of activities</a:t>
            </a:r>
          </a:p>
          <a:p>
            <a:pPr lvl="0"/>
            <a:r>
              <a:rPr lang="en-US" sz="2000" dirty="0"/>
              <a:t>Any barriers encountered </a:t>
            </a:r>
          </a:p>
          <a:p>
            <a:endParaRPr lang="en-US" dirty="0"/>
          </a:p>
        </p:txBody>
      </p:sp>
      <p:pic>
        <p:nvPicPr>
          <p:cNvPr id="6" name="Picture 5"/>
          <p:cNvPicPr>
            <a:picLocks noChangeAspect="1"/>
          </p:cNvPicPr>
          <p:nvPr/>
        </p:nvPicPr>
        <p:blipFill>
          <a:blip r:embed="rId3">
            <a:duotone>
              <a:schemeClr val="accent3">
                <a:shade val="45000"/>
                <a:satMod val="135000"/>
              </a:schemeClr>
              <a:prstClr val="white"/>
            </a:duotone>
          </a:blip>
          <a:stretch>
            <a:fillRect/>
          </a:stretch>
        </p:blipFill>
        <p:spPr>
          <a:xfrm>
            <a:off x="5562600" y="5600700"/>
            <a:ext cx="1231900" cy="12319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fontScale="90000"/>
          </a:bodyPr>
          <a:lstStyle/>
          <a:p>
            <a:r>
              <a:rPr lang="en-US" dirty="0" smtClean="0"/>
              <a:t>Who: Engaging Everyone For Better Results</a:t>
            </a:r>
            <a:endParaRPr lang="en-US" dirty="0"/>
          </a:p>
        </p:txBody>
      </p:sp>
      <p:sp>
        <p:nvSpPr>
          <p:cNvPr id="3" name="Rectangle 2"/>
          <p:cNvSpPr>
            <a:spLocks noGrp="1"/>
          </p:cNvSpPr>
          <p:nvPr>
            <p:ph idx="1"/>
          </p:nvPr>
        </p:nvSpPr>
        <p:spPr>
          <a:xfrm>
            <a:off x="152400" y="2057400"/>
            <a:ext cx="4267200" cy="3124200"/>
          </a:xfrm>
        </p:spPr>
        <p:txBody>
          <a:bodyPr>
            <a:normAutofit/>
          </a:bodyPr>
          <a:lstStyle/>
          <a:p>
            <a:pPr>
              <a:buFont typeface="Wingdings" pitchFamily="2" charset="2"/>
              <a:buChar char="Ø"/>
            </a:pPr>
            <a:r>
              <a:rPr lang="en-US" sz="2800" dirty="0" smtClean="0"/>
              <a:t>Initiative Leads/Grantees</a:t>
            </a:r>
          </a:p>
          <a:p>
            <a:pPr>
              <a:buFont typeface="Wingdings" pitchFamily="2" charset="2"/>
              <a:buChar char="Ø"/>
            </a:pPr>
            <a:endParaRPr lang="en-US" sz="2800" dirty="0" smtClean="0"/>
          </a:p>
          <a:p>
            <a:pPr>
              <a:buFont typeface="Wingdings" pitchFamily="2" charset="2"/>
              <a:buChar char="Ø"/>
            </a:pPr>
            <a:r>
              <a:rPr lang="en-US" sz="2800" dirty="0" smtClean="0"/>
              <a:t>DD Council Staff</a:t>
            </a:r>
          </a:p>
          <a:p>
            <a:pPr>
              <a:buFont typeface="Wingdings" pitchFamily="2" charset="2"/>
              <a:buChar char="Ø"/>
            </a:pPr>
            <a:endParaRPr lang="en-US" sz="2800" dirty="0" smtClean="0"/>
          </a:p>
          <a:p>
            <a:pPr>
              <a:buFont typeface="Wingdings" pitchFamily="2" charset="2"/>
              <a:buChar char="Ø"/>
            </a:pPr>
            <a:r>
              <a:rPr lang="en-US" sz="2800" dirty="0" smtClean="0"/>
              <a:t>Council Members </a:t>
            </a:r>
          </a:p>
          <a:p>
            <a:pPr lvl="1">
              <a:buFont typeface="Wingdings" pitchFamily="2" charset="2"/>
              <a:buChar char="Ø"/>
            </a:pPr>
            <a:endParaRPr lang="en-US" dirty="0"/>
          </a:p>
        </p:txBody>
      </p:sp>
      <p:pic>
        <p:nvPicPr>
          <p:cNvPr id="5" name="Picture 4"/>
          <p:cNvPicPr>
            <a:picLocks noChangeAspect="1"/>
          </p:cNvPicPr>
          <p:nvPr/>
        </p:nvPicPr>
        <p:blipFill>
          <a:blip r:embed="rId3">
            <a:duotone>
              <a:schemeClr val="accent3">
                <a:shade val="45000"/>
                <a:satMod val="135000"/>
              </a:schemeClr>
              <a:prstClr val="white"/>
            </a:duotone>
          </a:blip>
          <a:stretch>
            <a:fillRect/>
          </a:stretch>
        </p:blipFill>
        <p:spPr>
          <a:xfrm>
            <a:off x="4114800" y="1219200"/>
            <a:ext cx="4127500" cy="4127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457200" y="38100"/>
            <a:ext cx="7620000" cy="1143000"/>
          </a:xfrm>
        </p:spPr>
        <p:txBody>
          <a:bodyPr/>
          <a:lstStyle/>
          <a:p>
            <a:r>
              <a:rPr lang="en-US" dirty="0" smtClean="0"/>
              <a:t>Initiative Leads/Grantees</a:t>
            </a:r>
            <a:endParaRPr lang="en-US" dirty="0"/>
          </a:p>
        </p:txBody>
      </p:sp>
      <p:sp>
        <p:nvSpPr>
          <p:cNvPr id="3" name="Rectangle 2"/>
          <p:cNvSpPr>
            <a:spLocks noGrp="1"/>
          </p:cNvSpPr>
          <p:nvPr>
            <p:ph idx="1"/>
          </p:nvPr>
        </p:nvSpPr>
        <p:spPr>
          <a:xfrm>
            <a:off x="457200" y="914400"/>
            <a:ext cx="7620000" cy="1752600"/>
          </a:xfrm>
        </p:spPr>
        <p:txBody>
          <a:bodyPr>
            <a:normAutofit fontScale="92500" lnSpcReduction="10000"/>
          </a:bodyPr>
          <a:lstStyle/>
          <a:p>
            <a:pPr lvl="0"/>
            <a:r>
              <a:rPr lang="en-US" sz="2400" dirty="0"/>
              <a:t>Go directly to the source!</a:t>
            </a:r>
            <a:endParaRPr lang="en-US" sz="2000" dirty="0"/>
          </a:p>
          <a:p>
            <a:pPr lvl="0"/>
            <a:r>
              <a:rPr lang="en-US" sz="2400" dirty="0"/>
              <a:t>Utilize quarterly reports from grantees.</a:t>
            </a:r>
            <a:endParaRPr lang="en-US" sz="2000" dirty="0"/>
          </a:p>
          <a:p>
            <a:pPr lvl="1"/>
            <a:r>
              <a:rPr lang="en-US" dirty="0"/>
              <a:t>Whoops... quarterly report what?? </a:t>
            </a:r>
          </a:p>
          <a:p>
            <a:r>
              <a:rPr lang="en-US" b="1" dirty="0" smtClean="0">
                <a:solidFill>
                  <a:schemeClr val="bg2">
                    <a:lumMod val="50000"/>
                  </a:schemeClr>
                </a:solidFill>
              </a:rPr>
              <a:t>IT’S TOOL TIME! </a:t>
            </a:r>
          </a:p>
          <a:p>
            <a:pPr lvl="1"/>
            <a:r>
              <a:rPr lang="en-US" b="1" dirty="0" smtClean="0">
                <a:solidFill>
                  <a:schemeClr val="bg2">
                    <a:lumMod val="50000"/>
                  </a:schemeClr>
                </a:solidFill>
              </a:rPr>
              <a:t>Initiative Annual Progress Report Form</a:t>
            </a:r>
          </a:p>
          <a:p>
            <a:pPr marL="114300" indent="0">
              <a:buNone/>
            </a:pPr>
            <a:endParaRPr lang="en-US" dirty="0"/>
          </a:p>
          <a:p>
            <a:pPr lvl="1">
              <a:buFont typeface="Wingdings" pitchFamily="2" charset="2"/>
              <a:buChar char="Ø"/>
            </a:pPr>
            <a:endParaRPr lang="en-US" dirty="0"/>
          </a:p>
        </p:txBody>
      </p:sp>
      <p:pic>
        <p:nvPicPr>
          <p:cNvPr id="9" name="Picture 8"/>
          <p:cNvPicPr>
            <a:picLocks noChangeAspect="1"/>
          </p:cNvPicPr>
          <p:nvPr/>
        </p:nvPicPr>
        <p:blipFill>
          <a:blip r:embed="rId3"/>
          <a:stretch>
            <a:fillRect/>
          </a:stretch>
        </p:blipFill>
        <p:spPr>
          <a:xfrm>
            <a:off x="685800" y="2590800"/>
            <a:ext cx="6667500" cy="50927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95400"/>
            <a:ext cx="4191000" cy="4953000"/>
          </a:xfrm>
        </p:spPr>
        <p:txBody>
          <a:bodyPr>
            <a:normAutofit/>
          </a:bodyPr>
          <a:lstStyle/>
          <a:p>
            <a:pPr marL="114300" lvl="0" indent="0">
              <a:buNone/>
            </a:pPr>
            <a:r>
              <a:rPr lang="en-US" sz="2800" dirty="0"/>
              <a:t>Once you have your source data, it’s time to write your annual progress reports</a:t>
            </a:r>
            <a:r>
              <a:rPr lang="en-US" sz="2800" dirty="0" smtClean="0"/>
              <a:t>!</a:t>
            </a:r>
          </a:p>
          <a:p>
            <a:pPr marL="114300" lvl="0" indent="0">
              <a:buNone/>
            </a:pPr>
            <a:endParaRPr lang="en-US" sz="2400" dirty="0"/>
          </a:p>
          <a:p>
            <a:pPr lvl="1"/>
            <a:r>
              <a:rPr lang="en-US" sz="2400" dirty="0"/>
              <a:t>Develop a strategy</a:t>
            </a:r>
            <a:endParaRPr lang="en-US" dirty="0"/>
          </a:p>
          <a:p>
            <a:pPr lvl="2"/>
            <a:r>
              <a:rPr lang="en-US" sz="2000" b="1" dirty="0">
                <a:solidFill>
                  <a:srgbClr val="8D873E"/>
                </a:solidFill>
              </a:rPr>
              <a:t>IT’S TOOL </a:t>
            </a:r>
            <a:r>
              <a:rPr lang="en-US" sz="2000" b="1" dirty="0" smtClean="0">
                <a:solidFill>
                  <a:srgbClr val="8D873E"/>
                </a:solidFill>
              </a:rPr>
              <a:t>TIME!: Quarterly </a:t>
            </a:r>
            <a:r>
              <a:rPr lang="en-US" sz="2000" b="1" dirty="0">
                <a:solidFill>
                  <a:srgbClr val="8D873E"/>
                </a:solidFill>
              </a:rPr>
              <a:t>State Plan Status Report Template </a:t>
            </a:r>
            <a:endParaRPr lang="en-US" sz="2000" b="1" dirty="0" smtClean="0">
              <a:solidFill>
                <a:srgbClr val="8D873E"/>
              </a:solidFill>
            </a:endParaRPr>
          </a:p>
          <a:p>
            <a:pPr lvl="2"/>
            <a:endParaRPr lang="en-US" sz="2000" b="1" dirty="0" smtClean="0">
              <a:solidFill>
                <a:srgbClr val="8D873E"/>
              </a:solidFill>
            </a:endParaRPr>
          </a:p>
          <a:p>
            <a:pPr lvl="1"/>
            <a:r>
              <a:rPr lang="en-US" sz="2400" dirty="0" smtClean="0"/>
              <a:t>Organize </a:t>
            </a:r>
            <a:r>
              <a:rPr lang="en-US" sz="2400" dirty="0"/>
              <a:t>your information</a:t>
            </a:r>
          </a:p>
          <a:p>
            <a:endParaRPr lang="en-US" sz="2000" dirty="0"/>
          </a:p>
          <a:p>
            <a:endParaRPr lang="en-US" dirty="0"/>
          </a:p>
        </p:txBody>
      </p:sp>
      <p:sp>
        <p:nvSpPr>
          <p:cNvPr id="4" name="Rectangle 1"/>
          <p:cNvSpPr>
            <a:spLocks noGrp="1"/>
          </p:cNvSpPr>
          <p:nvPr>
            <p:ph type="title"/>
          </p:nvPr>
        </p:nvSpPr>
        <p:spPr/>
        <p:txBody>
          <a:bodyPr/>
          <a:lstStyle/>
          <a:p>
            <a:r>
              <a:rPr lang="en-US" dirty="0" smtClean="0"/>
              <a:t>DD Council Staff</a:t>
            </a:r>
            <a:endParaRPr lang="en-US" dirty="0"/>
          </a:p>
        </p:txBody>
      </p:sp>
      <p:pic>
        <p:nvPicPr>
          <p:cNvPr id="6" name="Picture 5"/>
          <p:cNvPicPr>
            <a:picLocks noChangeAspect="1"/>
          </p:cNvPicPr>
          <p:nvPr/>
        </p:nvPicPr>
        <p:blipFill>
          <a:blip r:embed="rId3"/>
          <a:stretch>
            <a:fillRect/>
          </a:stretch>
        </p:blipFill>
        <p:spPr>
          <a:xfrm>
            <a:off x="4495800" y="838200"/>
            <a:ext cx="3581400" cy="4974166"/>
          </a:xfrm>
          <a:prstGeom prst="rect">
            <a:avLst/>
          </a:prstGeom>
        </p:spPr>
      </p:pic>
    </p:spTree>
    <p:extLst>
      <p:ext uri="{BB962C8B-B14F-4D97-AF65-F5344CB8AC3E}">
        <p14:creationId xmlns:p14="http://schemas.microsoft.com/office/powerpoint/2010/main" val="1942456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7620000" cy="868362"/>
          </a:xfrm>
        </p:spPr>
        <p:txBody>
          <a:bodyPr/>
          <a:lstStyle/>
          <a:p>
            <a:r>
              <a:rPr lang="en-US" dirty="0" smtClean="0"/>
              <a:t>DD Council Staff</a:t>
            </a:r>
            <a:endParaRPr lang="en-US" dirty="0"/>
          </a:p>
        </p:txBody>
      </p:sp>
      <p:sp>
        <p:nvSpPr>
          <p:cNvPr id="6" name="Content Placeholder 5"/>
          <p:cNvSpPr>
            <a:spLocks noGrp="1"/>
          </p:cNvSpPr>
          <p:nvPr>
            <p:ph idx="1"/>
          </p:nvPr>
        </p:nvSpPr>
        <p:spPr>
          <a:xfrm>
            <a:off x="457200" y="1066800"/>
            <a:ext cx="7620000" cy="1524000"/>
          </a:xfrm>
        </p:spPr>
        <p:txBody>
          <a:bodyPr>
            <a:normAutofit fontScale="92500" lnSpcReduction="10000"/>
          </a:bodyPr>
          <a:lstStyle/>
          <a:p>
            <a:pPr lvl="1"/>
            <a:r>
              <a:rPr lang="en-US" sz="2600" dirty="0"/>
              <a:t>Draft your narratives and then check for comprehensiveness</a:t>
            </a:r>
          </a:p>
          <a:p>
            <a:pPr lvl="2"/>
            <a:r>
              <a:rPr lang="en-US" sz="2600" b="1" dirty="0">
                <a:solidFill>
                  <a:srgbClr val="8D873E"/>
                </a:solidFill>
              </a:rPr>
              <a:t>IT’S TOOL TIME:  ITACC Annual Progress Report on Objective </a:t>
            </a:r>
            <a:r>
              <a:rPr lang="en-US" sz="2600" b="1" dirty="0" smtClean="0">
                <a:solidFill>
                  <a:srgbClr val="8D873E"/>
                </a:solidFill>
              </a:rPr>
              <a:t>Checklist</a:t>
            </a:r>
            <a:endParaRPr lang="en-US" sz="2600" dirty="0" smtClean="0"/>
          </a:p>
          <a:p>
            <a:endParaRPr lang="en-US" dirty="0"/>
          </a:p>
        </p:txBody>
      </p:sp>
      <p:sp>
        <p:nvSpPr>
          <p:cNvPr id="10" name="Content Placeholder 5"/>
          <p:cNvSpPr txBox="1">
            <a:spLocks/>
          </p:cNvSpPr>
          <p:nvPr/>
        </p:nvSpPr>
        <p:spPr>
          <a:xfrm>
            <a:off x="609600" y="4800600"/>
            <a:ext cx="7620000" cy="1905000"/>
          </a:xfrm>
          <a:prstGeom prst="rect">
            <a:avLst/>
          </a:prstGeom>
        </p:spPr>
        <p:txBody>
          <a:bodyPr vert="horz" lIns="91440" tIns="45720" rIns="91440" bIns="45720" rtlCol="0">
            <a:normAutofit lnSpcReduction="100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lvl="0" indent="0">
              <a:buNone/>
            </a:pPr>
            <a:r>
              <a:rPr lang="en-US" sz="2400" dirty="0" smtClean="0"/>
              <a:t>Uh</a:t>
            </a:r>
            <a:r>
              <a:rPr lang="en-US" sz="2400" dirty="0"/>
              <a:t>-Oh... I’m not sure of something... </a:t>
            </a:r>
            <a:endParaRPr lang="en-US" sz="2000" dirty="0"/>
          </a:p>
          <a:p>
            <a:pPr lvl="1"/>
            <a:r>
              <a:rPr lang="en-US" dirty="0"/>
              <a:t>Review the initiative file</a:t>
            </a:r>
            <a:endParaRPr lang="en-US" sz="1800" dirty="0"/>
          </a:p>
          <a:p>
            <a:pPr lvl="1"/>
            <a:r>
              <a:rPr lang="en-US" dirty="0"/>
              <a:t>Review your emails or notes with the grantee</a:t>
            </a:r>
            <a:endParaRPr lang="en-US" sz="1800" dirty="0"/>
          </a:p>
          <a:p>
            <a:pPr lvl="1"/>
            <a:r>
              <a:rPr lang="en-US" dirty="0"/>
              <a:t>Call and talk to your grantee</a:t>
            </a:r>
            <a:endParaRPr lang="en-US" sz="1800" dirty="0"/>
          </a:p>
          <a:p>
            <a:pPr lvl="1"/>
            <a:r>
              <a:rPr lang="en-US" dirty="0"/>
              <a:t>Technical question? Ask ITACC</a:t>
            </a:r>
            <a:endParaRPr lang="en-US" sz="1800" dirty="0"/>
          </a:p>
          <a:p>
            <a:endParaRPr lang="en-US" sz="2400" dirty="0" smtClean="0"/>
          </a:p>
          <a:p>
            <a:endParaRPr lang="en-US" dirty="0"/>
          </a:p>
        </p:txBody>
      </p:sp>
      <p:pic>
        <p:nvPicPr>
          <p:cNvPr id="11" name="Picture 10"/>
          <p:cNvPicPr>
            <a:picLocks noChangeAspect="1"/>
          </p:cNvPicPr>
          <p:nvPr/>
        </p:nvPicPr>
        <p:blipFill>
          <a:blip r:embed="rId3"/>
          <a:stretch>
            <a:fillRect/>
          </a:stretch>
        </p:blipFill>
        <p:spPr>
          <a:xfrm>
            <a:off x="533400" y="2590800"/>
            <a:ext cx="7353300" cy="2245738"/>
          </a:xfrm>
          <a:prstGeom prst="rect">
            <a:avLst/>
          </a:prstGeom>
        </p:spPr>
      </p:pic>
    </p:spTree>
    <p:extLst>
      <p:ext uri="{BB962C8B-B14F-4D97-AF65-F5344CB8AC3E}">
        <p14:creationId xmlns:p14="http://schemas.microsoft.com/office/powerpoint/2010/main" val="2763456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pPr algn="ctr"/>
            <a:r>
              <a:rPr lang="en-US" dirty="0" smtClean="0"/>
              <a:t>Writing Tip #1: </a:t>
            </a:r>
            <a:br>
              <a:rPr lang="en-US" dirty="0" smtClean="0"/>
            </a:br>
            <a:r>
              <a:rPr lang="en-US" dirty="0" smtClean="0"/>
              <a:t>Focus on the real subject</a:t>
            </a:r>
            <a:endParaRPr lang="en-US" dirty="0"/>
          </a:p>
        </p:txBody>
      </p:sp>
      <p:sp>
        <p:nvSpPr>
          <p:cNvPr id="5" name="Content Placeholder 4"/>
          <p:cNvSpPr>
            <a:spLocks noGrp="1"/>
          </p:cNvSpPr>
          <p:nvPr>
            <p:ph idx="1"/>
          </p:nvPr>
        </p:nvSpPr>
        <p:spPr>
          <a:xfrm>
            <a:off x="0" y="1905000"/>
            <a:ext cx="4953000" cy="4495800"/>
          </a:xfrm>
        </p:spPr>
        <p:txBody>
          <a:bodyPr>
            <a:normAutofit fontScale="92500" lnSpcReduction="10000"/>
          </a:bodyPr>
          <a:lstStyle/>
          <a:p>
            <a:r>
              <a:rPr lang="en-US" sz="2800" dirty="0" smtClean="0"/>
              <a:t>Don't </a:t>
            </a:r>
            <a:r>
              <a:rPr lang="en-US" sz="2800" dirty="0"/>
              <a:t>bury a key word by dropping it into a phrase following a weak subject.</a:t>
            </a:r>
            <a:br>
              <a:rPr lang="en-US" sz="2800" dirty="0"/>
            </a:br>
            <a:endParaRPr lang="en-US" sz="2800" dirty="0" smtClean="0"/>
          </a:p>
          <a:p>
            <a:pPr lvl="1"/>
            <a:r>
              <a:rPr lang="en-US" sz="2800" i="1" dirty="0" smtClean="0"/>
              <a:t>Draft</a:t>
            </a:r>
            <a:r>
              <a:rPr lang="en-US" sz="2800" i="1" dirty="0"/>
              <a:t>:</a:t>
            </a:r>
            <a:r>
              <a:rPr lang="en-US" sz="2800" dirty="0"/>
              <a:t> The implementation of the </a:t>
            </a:r>
            <a:r>
              <a:rPr lang="en-US" sz="2800" dirty="0" smtClean="0"/>
              <a:t>“My Voice, My Vote” initiative </a:t>
            </a:r>
            <a:r>
              <a:rPr lang="en-US" sz="2800" dirty="0"/>
              <a:t>will begin on June 1.</a:t>
            </a:r>
            <a:br>
              <a:rPr lang="en-US" sz="2800" dirty="0"/>
            </a:br>
            <a:endParaRPr lang="en-US" sz="2800" dirty="0" smtClean="0"/>
          </a:p>
          <a:p>
            <a:pPr lvl="1"/>
            <a:r>
              <a:rPr lang="en-US" sz="2800" i="1" dirty="0" smtClean="0"/>
              <a:t>Revision</a:t>
            </a:r>
            <a:r>
              <a:rPr lang="en-US" sz="2800" i="1" dirty="0"/>
              <a:t>:</a:t>
            </a:r>
            <a:r>
              <a:rPr lang="en-US" sz="2800" dirty="0"/>
              <a:t> The </a:t>
            </a:r>
            <a:r>
              <a:rPr lang="en-US" sz="2800" dirty="0" smtClean="0"/>
              <a:t>“My Voice, My Vote” initiative will </a:t>
            </a:r>
            <a:r>
              <a:rPr lang="en-US" sz="2800" dirty="0"/>
              <a:t>begin on June 1.</a:t>
            </a:r>
          </a:p>
          <a:p>
            <a:endParaRPr lang="en-US" dirty="0"/>
          </a:p>
        </p:txBody>
      </p:sp>
      <p:pic>
        <p:nvPicPr>
          <p:cNvPr id="3" name="Picture 2"/>
          <p:cNvPicPr>
            <a:picLocks noChangeAspect="1"/>
          </p:cNvPicPr>
          <p:nvPr/>
        </p:nvPicPr>
        <p:blipFill>
          <a:blip r:embed="rId3">
            <a:duotone>
              <a:schemeClr val="accent1">
                <a:shade val="45000"/>
                <a:satMod val="135000"/>
              </a:schemeClr>
              <a:prstClr val="white"/>
            </a:duotone>
          </a:blip>
          <a:stretch>
            <a:fillRect/>
          </a:stretch>
        </p:blipFill>
        <p:spPr>
          <a:xfrm>
            <a:off x="4953000" y="2057400"/>
            <a:ext cx="3390900" cy="3390900"/>
          </a:xfrm>
          <a:prstGeom prst="rect">
            <a:avLst/>
          </a:prstGeom>
        </p:spPr>
      </p:pic>
    </p:spTree>
    <p:extLst>
      <p:ext uri="{BB962C8B-B14F-4D97-AF65-F5344CB8AC3E}">
        <p14:creationId xmlns:p14="http://schemas.microsoft.com/office/powerpoint/2010/main" val="1814998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7B6A5FA-AEDC-493D-A38F-607DB1F3875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Adjacency.thmx</Template>
  <TotalTime>0</TotalTime>
  <Words>1774</Words>
  <Application>Microsoft Macintosh PowerPoint</Application>
  <PresentationFormat>On-screen Show (4:3)</PresentationFormat>
  <Paragraphs>290</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Adjacency</vt:lpstr>
      <vt:lpstr>Nailing It!  Tips for Writing your PPR Annual Progress  Report Narrative </vt:lpstr>
      <vt:lpstr>Overview</vt:lpstr>
      <vt:lpstr>What is the Progress Report Narrative?</vt:lpstr>
      <vt:lpstr>How To Make Sure Your Narrative “Nails It”! </vt:lpstr>
      <vt:lpstr>Who: Engaging Everyone For Better Results</vt:lpstr>
      <vt:lpstr>Initiative Leads/Grantees</vt:lpstr>
      <vt:lpstr>DD Council Staff</vt:lpstr>
      <vt:lpstr>DD Council Staff</vt:lpstr>
      <vt:lpstr>Writing Tip #1:  Focus on the real subject</vt:lpstr>
      <vt:lpstr>Writing Tip # 2:  Write Actively, Not Passively</vt:lpstr>
      <vt:lpstr>Writing Tip #3:  Cut unnecessary words and phrases</vt:lpstr>
      <vt:lpstr>Writing Tip #4: Proofread</vt:lpstr>
      <vt:lpstr>Council Members</vt:lpstr>
      <vt:lpstr>APPR Qualitative Assessment Rubric </vt:lpstr>
      <vt:lpstr>Council Members</vt:lpstr>
      <vt:lpstr>Optional Timeframe</vt:lpstr>
      <vt:lpstr>Questions/Discussions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Academic presentation for college course (paper and pencil design)</dc:title>
  <dc:creator/>
  <cp:keywords/>
  <cp:lastModifiedBy/>
  <cp:revision>1</cp:revision>
  <dcterms:modified xsi:type="dcterms:W3CDTF">2014-08-21T06:11:30Z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TC101671251033</vt:lpwstr>
  </property>
</Properties>
</file>