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4"/>
  </p:sldMasterIdLst>
  <p:notesMasterIdLst>
    <p:notesMasterId r:id="rId25"/>
  </p:notesMasterIdLst>
  <p:sldIdLst>
    <p:sldId id="256" r:id="rId5"/>
    <p:sldId id="273" r:id="rId6"/>
    <p:sldId id="260" r:id="rId7"/>
    <p:sldId id="261" r:id="rId8"/>
    <p:sldId id="262" r:id="rId9"/>
    <p:sldId id="266" r:id="rId10"/>
    <p:sldId id="259" r:id="rId11"/>
    <p:sldId id="263" r:id="rId12"/>
    <p:sldId id="282" r:id="rId13"/>
    <p:sldId id="274" r:id="rId14"/>
    <p:sldId id="284" r:id="rId15"/>
    <p:sldId id="264" r:id="rId16"/>
    <p:sldId id="278" r:id="rId17"/>
    <p:sldId id="285" r:id="rId18"/>
    <p:sldId id="283" r:id="rId19"/>
    <p:sldId id="275" r:id="rId20"/>
    <p:sldId id="276" r:id="rId21"/>
    <p:sldId id="280" r:id="rId22"/>
    <p:sldId id="271" r:id="rId23"/>
    <p:sldId id="281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FDA21B-6A2E-4ECD-8AAB-EE8FE18C0523}" v="1" dt="2021-04-12T17:22:14.0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7" autoAdjust="0"/>
    <p:restoredTop sz="86420" autoAdjust="0"/>
  </p:normalViewPr>
  <p:slideViewPr>
    <p:cSldViewPr snapToGrid="0">
      <p:cViewPr varScale="1">
        <p:scale>
          <a:sx n="103" d="100"/>
          <a:sy n="103" d="100"/>
        </p:scale>
        <p:origin x="114" y="312"/>
      </p:cViewPr>
      <p:guideLst/>
    </p:cSldViewPr>
  </p:slideViewPr>
  <p:outlineViewPr>
    <p:cViewPr>
      <p:scale>
        <a:sx n="33" d="100"/>
        <a:sy n="33" d="100"/>
      </p:scale>
      <p:origin x="0" y="-8298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280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ela Castillo-Epps" userId="02ee17a4-49cf-448a-a01b-1c5804b26388" providerId="ADAL" clId="{1E76BD54-BFD2-4457-86C8-6E1893CCC05B}"/>
    <pc:docChg chg="custSel modSld">
      <pc:chgData name="Angela Castillo-Epps" userId="02ee17a4-49cf-448a-a01b-1c5804b26388" providerId="ADAL" clId="{1E76BD54-BFD2-4457-86C8-6E1893CCC05B}" dt="2021-04-09T13:18:37.570" v="24" actId="6549"/>
      <pc:docMkLst>
        <pc:docMk/>
      </pc:docMkLst>
      <pc:sldChg chg="modSp mod">
        <pc:chgData name="Angela Castillo-Epps" userId="02ee17a4-49cf-448a-a01b-1c5804b26388" providerId="ADAL" clId="{1E76BD54-BFD2-4457-86C8-6E1893CCC05B}" dt="2021-04-09T13:16:10.581" v="0" actId="20577"/>
        <pc:sldMkLst>
          <pc:docMk/>
          <pc:sldMk cId="750443146" sldId="263"/>
        </pc:sldMkLst>
        <pc:spChg chg="mod">
          <ac:chgData name="Angela Castillo-Epps" userId="02ee17a4-49cf-448a-a01b-1c5804b26388" providerId="ADAL" clId="{1E76BD54-BFD2-4457-86C8-6E1893CCC05B}" dt="2021-04-09T13:16:10.581" v="0" actId="20577"/>
          <ac:spMkLst>
            <pc:docMk/>
            <pc:sldMk cId="750443146" sldId="263"/>
            <ac:spMk id="3" creationId="{00000000-0000-0000-0000-000000000000}"/>
          </ac:spMkLst>
        </pc:spChg>
      </pc:sldChg>
      <pc:sldChg chg="modSp mod">
        <pc:chgData name="Angela Castillo-Epps" userId="02ee17a4-49cf-448a-a01b-1c5804b26388" providerId="ADAL" clId="{1E76BD54-BFD2-4457-86C8-6E1893CCC05B}" dt="2021-04-09T13:18:37.570" v="24" actId="6549"/>
        <pc:sldMkLst>
          <pc:docMk/>
          <pc:sldMk cId="3082178323" sldId="277"/>
        </pc:sldMkLst>
        <pc:spChg chg="mod">
          <ac:chgData name="Angela Castillo-Epps" userId="02ee17a4-49cf-448a-a01b-1c5804b26388" providerId="ADAL" clId="{1E76BD54-BFD2-4457-86C8-6E1893CCC05B}" dt="2021-04-09T13:18:37.570" v="24" actId="6549"/>
          <ac:spMkLst>
            <pc:docMk/>
            <pc:sldMk cId="3082178323" sldId="277"/>
            <ac:spMk id="3" creationId="{00000000-0000-0000-0000-000000000000}"/>
          </ac:spMkLst>
        </pc:spChg>
      </pc:sldChg>
    </pc:docChg>
  </pc:docChgLst>
  <pc:docChgLst>
    <pc:chgData name="Angela Castillo-Epps" userId="02ee17a4-49cf-448a-a01b-1c5804b26388" providerId="ADAL" clId="{72FDA21B-6A2E-4ECD-8AAB-EE8FE18C0523}"/>
    <pc:docChg chg="undo custSel modSld">
      <pc:chgData name="Angela Castillo-Epps" userId="02ee17a4-49cf-448a-a01b-1c5804b26388" providerId="ADAL" clId="{72FDA21B-6A2E-4ECD-8AAB-EE8FE18C0523}" dt="2021-04-14T20:36:54.410" v="340" actId="114"/>
      <pc:docMkLst>
        <pc:docMk/>
      </pc:docMkLst>
      <pc:sldChg chg="modSp mod">
        <pc:chgData name="Angela Castillo-Epps" userId="02ee17a4-49cf-448a-a01b-1c5804b26388" providerId="ADAL" clId="{72FDA21B-6A2E-4ECD-8AAB-EE8FE18C0523}" dt="2021-04-12T17:23:07.255" v="8" actId="962"/>
        <pc:sldMkLst>
          <pc:docMk/>
          <pc:sldMk cId="1046603282" sldId="256"/>
        </pc:sldMkLst>
        <pc:picChg chg="mod">
          <ac:chgData name="Angela Castillo-Epps" userId="02ee17a4-49cf-448a-a01b-1c5804b26388" providerId="ADAL" clId="{72FDA21B-6A2E-4ECD-8AAB-EE8FE18C0523}" dt="2021-04-12T17:23:07.255" v="8" actId="962"/>
          <ac:picMkLst>
            <pc:docMk/>
            <pc:sldMk cId="1046603282" sldId="256"/>
            <ac:picMk id="7" creationId="{40C6C42B-3D9D-404E-89F1-41D52F572085}"/>
          </ac:picMkLst>
        </pc:picChg>
      </pc:sldChg>
      <pc:sldChg chg="modSp mod">
        <pc:chgData name="Angela Castillo-Epps" userId="02ee17a4-49cf-448a-a01b-1c5804b26388" providerId="ADAL" clId="{72FDA21B-6A2E-4ECD-8AAB-EE8FE18C0523}" dt="2021-04-12T17:24:07.179" v="43" actId="13244"/>
        <pc:sldMkLst>
          <pc:docMk/>
          <pc:sldMk cId="2668724481" sldId="260"/>
        </pc:sldMkLst>
        <pc:spChg chg="ord">
          <ac:chgData name="Angela Castillo-Epps" userId="02ee17a4-49cf-448a-a01b-1c5804b26388" providerId="ADAL" clId="{72FDA21B-6A2E-4ECD-8AAB-EE8FE18C0523}" dt="2021-04-12T17:24:07.179" v="43" actId="13244"/>
          <ac:spMkLst>
            <pc:docMk/>
            <pc:sldMk cId="2668724481" sldId="260"/>
            <ac:spMk id="4" creationId="{00000000-0000-0000-0000-000000000000}"/>
          </ac:spMkLst>
        </pc:spChg>
      </pc:sldChg>
      <pc:sldChg chg="addSp delSp modSp mod">
        <pc:chgData name="Angela Castillo-Epps" userId="02ee17a4-49cf-448a-a01b-1c5804b26388" providerId="ADAL" clId="{72FDA21B-6A2E-4ECD-8AAB-EE8FE18C0523}" dt="2021-04-12T17:25:11.015" v="45" actId="962"/>
        <pc:sldMkLst>
          <pc:docMk/>
          <pc:sldMk cId="2093498863" sldId="271"/>
        </pc:sldMkLst>
        <pc:spChg chg="mod ord">
          <ac:chgData name="Angela Castillo-Epps" userId="02ee17a4-49cf-448a-a01b-1c5804b26388" providerId="ADAL" clId="{72FDA21B-6A2E-4ECD-8AAB-EE8FE18C0523}" dt="2021-04-12T17:23:40.368" v="42" actId="113"/>
          <ac:spMkLst>
            <pc:docMk/>
            <pc:sldMk cId="2093498863" sldId="271"/>
            <ac:spMk id="2" creationId="{A656EA96-3430-4605-8F7D-C0EB8315188D}"/>
          </ac:spMkLst>
        </pc:spChg>
        <pc:spChg chg="mod">
          <ac:chgData name="Angela Castillo-Epps" userId="02ee17a4-49cf-448a-a01b-1c5804b26388" providerId="ADAL" clId="{72FDA21B-6A2E-4ECD-8AAB-EE8FE18C0523}" dt="2021-04-12T17:25:11.015" v="45" actId="962"/>
          <ac:spMkLst>
            <pc:docMk/>
            <pc:sldMk cId="2093498863" sldId="271"/>
            <ac:spMk id="4" creationId="{00000000-0000-0000-0000-000000000000}"/>
          </ac:spMkLst>
        </pc:spChg>
        <pc:spChg chg="add del">
          <ac:chgData name="Angela Castillo-Epps" userId="02ee17a4-49cf-448a-a01b-1c5804b26388" providerId="ADAL" clId="{72FDA21B-6A2E-4ECD-8AAB-EE8FE18C0523}" dt="2021-04-12T17:21:30.142" v="2" actId="26606"/>
          <ac:spMkLst>
            <pc:docMk/>
            <pc:sldMk cId="2093498863" sldId="271"/>
            <ac:spMk id="95" creationId="{84036FF9-87DD-4353-B2F0-489C22FD66D7}"/>
          </ac:spMkLst>
        </pc:spChg>
        <pc:spChg chg="add del">
          <ac:chgData name="Angela Castillo-Epps" userId="02ee17a4-49cf-448a-a01b-1c5804b26388" providerId="ADAL" clId="{72FDA21B-6A2E-4ECD-8AAB-EE8FE18C0523}" dt="2021-04-12T17:21:30.142" v="2" actId="26606"/>
          <ac:spMkLst>
            <pc:docMk/>
            <pc:sldMk cId="2093498863" sldId="271"/>
            <ac:spMk id="105" creationId="{1879D665-78DD-41CB-B632-09A8CCAA99D0}"/>
          </ac:spMkLst>
        </pc:spChg>
        <pc:spChg chg="add del">
          <ac:chgData name="Angela Castillo-Epps" userId="02ee17a4-49cf-448a-a01b-1c5804b26388" providerId="ADAL" clId="{72FDA21B-6A2E-4ECD-8AAB-EE8FE18C0523}" dt="2021-04-12T17:21:30.127" v="1" actId="26606"/>
          <ac:spMkLst>
            <pc:docMk/>
            <pc:sldMk cId="2093498863" sldId="271"/>
            <ac:spMk id="118" creationId="{22DFF61D-FE87-44C1-954C-B0D7678160F2}"/>
          </ac:spMkLst>
        </pc:spChg>
        <pc:spChg chg="add del">
          <ac:chgData name="Angela Castillo-Epps" userId="02ee17a4-49cf-448a-a01b-1c5804b26388" providerId="ADAL" clId="{72FDA21B-6A2E-4ECD-8AAB-EE8FE18C0523}" dt="2021-04-12T17:21:30.127" v="1" actId="26606"/>
          <ac:spMkLst>
            <pc:docMk/>
            <pc:sldMk cId="2093498863" sldId="271"/>
            <ac:spMk id="128" creationId="{5C2B873C-702E-4891-9F5A-7BCD247F63BB}"/>
          </ac:spMkLst>
        </pc:spChg>
        <pc:spChg chg="add del">
          <ac:chgData name="Angela Castillo-Epps" userId="02ee17a4-49cf-448a-a01b-1c5804b26388" providerId="ADAL" clId="{72FDA21B-6A2E-4ECD-8AAB-EE8FE18C0523}" dt="2021-04-12T17:21:55.424" v="3" actId="26606"/>
          <ac:spMkLst>
            <pc:docMk/>
            <pc:sldMk cId="2093498863" sldId="271"/>
            <ac:spMk id="131" creationId="{22DFF61D-FE87-44C1-954C-B0D7678160F2}"/>
          </ac:spMkLst>
        </pc:spChg>
        <pc:spChg chg="add del">
          <ac:chgData name="Angela Castillo-Epps" userId="02ee17a4-49cf-448a-a01b-1c5804b26388" providerId="ADAL" clId="{72FDA21B-6A2E-4ECD-8AAB-EE8FE18C0523}" dt="2021-04-12T17:21:55.424" v="3" actId="26606"/>
          <ac:spMkLst>
            <pc:docMk/>
            <pc:sldMk cId="2093498863" sldId="271"/>
            <ac:spMk id="133" creationId="{5C2B873C-702E-4891-9F5A-7BCD247F63BB}"/>
          </ac:spMkLst>
        </pc:spChg>
        <pc:spChg chg="add">
          <ac:chgData name="Angela Castillo-Epps" userId="02ee17a4-49cf-448a-a01b-1c5804b26388" providerId="ADAL" clId="{72FDA21B-6A2E-4ECD-8AAB-EE8FE18C0523}" dt="2021-04-12T17:21:55.424" v="3" actId="26606"/>
          <ac:spMkLst>
            <pc:docMk/>
            <pc:sldMk cId="2093498863" sldId="271"/>
            <ac:spMk id="146" creationId="{22DFF61D-FE87-44C1-954C-B0D7678160F2}"/>
          </ac:spMkLst>
        </pc:spChg>
        <pc:spChg chg="add">
          <ac:chgData name="Angela Castillo-Epps" userId="02ee17a4-49cf-448a-a01b-1c5804b26388" providerId="ADAL" clId="{72FDA21B-6A2E-4ECD-8AAB-EE8FE18C0523}" dt="2021-04-12T17:21:55.424" v="3" actId="26606"/>
          <ac:spMkLst>
            <pc:docMk/>
            <pc:sldMk cId="2093498863" sldId="271"/>
            <ac:spMk id="156" creationId="{5C2B873C-702E-4891-9F5A-7BCD247F63BB}"/>
          </ac:spMkLst>
        </pc:spChg>
        <pc:grpChg chg="add del">
          <ac:chgData name="Angela Castillo-Epps" userId="02ee17a4-49cf-448a-a01b-1c5804b26388" providerId="ADAL" clId="{72FDA21B-6A2E-4ECD-8AAB-EE8FE18C0523}" dt="2021-04-12T17:21:30.142" v="2" actId="26606"/>
          <ac:grpSpMkLst>
            <pc:docMk/>
            <pc:sldMk cId="2093498863" sldId="271"/>
            <ac:grpSpMk id="87" creationId="{729D1C44-1DC2-46A3-AF4D-6CF3F03E7AEF}"/>
          </ac:grpSpMkLst>
        </pc:grpChg>
        <pc:grpChg chg="add del">
          <ac:chgData name="Angela Castillo-Epps" userId="02ee17a4-49cf-448a-a01b-1c5804b26388" providerId="ADAL" clId="{72FDA21B-6A2E-4ECD-8AAB-EE8FE18C0523}" dt="2021-04-12T17:21:30.142" v="2" actId="26606"/>
          <ac:grpSpMkLst>
            <pc:docMk/>
            <pc:sldMk cId="2093498863" sldId="271"/>
            <ac:grpSpMk id="97" creationId="{E04E07E5-1F56-421C-8C94-997C1C4687E3}"/>
          </ac:grpSpMkLst>
        </pc:grpChg>
        <pc:grpChg chg="add del">
          <ac:chgData name="Angela Castillo-Epps" userId="02ee17a4-49cf-448a-a01b-1c5804b26388" providerId="ADAL" clId="{72FDA21B-6A2E-4ECD-8AAB-EE8FE18C0523}" dt="2021-04-12T17:21:30.127" v="1" actId="26606"/>
          <ac:grpSpMkLst>
            <pc:docMk/>
            <pc:sldMk cId="2093498863" sldId="271"/>
            <ac:grpSpMk id="110" creationId="{729D1C44-1DC2-46A3-AF4D-6CF3F03E7AEF}"/>
          </ac:grpSpMkLst>
        </pc:grpChg>
        <pc:grpChg chg="add del">
          <ac:chgData name="Angela Castillo-Epps" userId="02ee17a4-49cf-448a-a01b-1c5804b26388" providerId="ADAL" clId="{72FDA21B-6A2E-4ECD-8AAB-EE8FE18C0523}" dt="2021-04-12T17:21:30.127" v="1" actId="26606"/>
          <ac:grpSpMkLst>
            <pc:docMk/>
            <pc:sldMk cId="2093498863" sldId="271"/>
            <ac:grpSpMk id="120" creationId="{E84592AC-7045-4F49-9639-B221E5A7AA89}"/>
          </ac:grpSpMkLst>
        </pc:grpChg>
        <pc:grpChg chg="add del">
          <ac:chgData name="Angela Castillo-Epps" userId="02ee17a4-49cf-448a-a01b-1c5804b26388" providerId="ADAL" clId="{72FDA21B-6A2E-4ECD-8AAB-EE8FE18C0523}" dt="2021-04-12T17:21:55.424" v="3" actId="26606"/>
          <ac:grpSpMkLst>
            <pc:docMk/>
            <pc:sldMk cId="2093498863" sldId="271"/>
            <ac:grpSpMk id="130" creationId="{729D1C44-1DC2-46A3-AF4D-6CF3F03E7AEF}"/>
          </ac:grpSpMkLst>
        </pc:grpChg>
        <pc:grpChg chg="add del">
          <ac:chgData name="Angela Castillo-Epps" userId="02ee17a4-49cf-448a-a01b-1c5804b26388" providerId="ADAL" clId="{72FDA21B-6A2E-4ECD-8AAB-EE8FE18C0523}" dt="2021-04-12T17:21:55.424" v="3" actId="26606"/>
          <ac:grpSpMkLst>
            <pc:docMk/>
            <pc:sldMk cId="2093498863" sldId="271"/>
            <ac:grpSpMk id="132" creationId="{E84592AC-7045-4F49-9639-B221E5A7AA89}"/>
          </ac:grpSpMkLst>
        </pc:grpChg>
        <pc:grpChg chg="add">
          <ac:chgData name="Angela Castillo-Epps" userId="02ee17a4-49cf-448a-a01b-1c5804b26388" providerId="ADAL" clId="{72FDA21B-6A2E-4ECD-8AAB-EE8FE18C0523}" dt="2021-04-12T17:21:55.424" v="3" actId="26606"/>
          <ac:grpSpMkLst>
            <pc:docMk/>
            <pc:sldMk cId="2093498863" sldId="271"/>
            <ac:grpSpMk id="138" creationId="{729D1C44-1DC2-46A3-AF4D-6CF3F03E7AEF}"/>
          </ac:grpSpMkLst>
        </pc:grpChg>
        <pc:grpChg chg="add">
          <ac:chgData name="Angela Castillo-Epps" userId="02ee17a4-49cf-448a-a01b-1c5804b26388" providerId="ADAL" clId="{72FDA21B-6A2E-4ECD-8AAB-EE8FE18C0523}" dt="2021-04-12T17:21:55.424" v="3" actId="26606"/>
          <ac:grpSpMkLst>
            <pc:docMk/>
            <pc:sldMk cId="2093498863" sldId="271"/>
            <ac:grpSpMk id="148" creationId="{E84592AC-7045-4F49-9639-B221E5A7AA89}"/>
          </ac:grpSpMkLst>
        </pc:grpChg>
        <pc:graphicFrameChg chg="add mod modGraphic">
          <ac:chgData name="Angela Castillo-Epps" userId="02ee17a4-49cf-448a-a01b-1c5804b26388" providerId="ADAL" clId="{72FDA21B-6A2E-4ECD-8AAB-EE8FE18C0523}" dt="2021-04-12T17:21:55.424" v="3" actId="26606"/>
          <ac:graphicFrameMkLst>
            <pc:docMk/>
            <pc:sldMk cId="2093498863" sldId="271"/>
            <ac:graphicFrameMk id="8" creationId="{00000000-0000-0000-0000-000000000000}"/>
          </ac:graphicFrameMkLst>
        </pc:graphicFrameChg>
      </pc:sldChg>
      <pc:sldChg chg="modSp mod modNotesTx">
        <pc:chgData name="Angela Castillo-Epps" userId="02ee17a4-49cf-448a-a01b-1c5804b26388" providerId="ADAL" clId="{72FDA21B-6A2E-4ECD-8AAB-EE8FE18C0523}" dt="2021-04-14T20:36:54.410" v="340" actId="114"/>
        <pc:sldMkLst>
          <pc:docMk/>
          <pc:sldMk cId="3546626342" sldId="275"/>
        </pc:sldMkLst>
        <pc:spChg chg="mod">
          <ac:chgData name="Angela Castillo-Epps" userId="02ee17a4-49cf-448a-a01b-1c5804b26388" providerId="ADAL" clId="{72FDA21B-6A2E-4ECD-8AAB-EE8FE18C0523}" dt="2021-04-14T20:36:54.410" v="340" actId="114"/>
          <ac:spMkLst>
            <pc:docMk/>
            <pc:sldMk cId="3546626342" sldId="275"/>
            <ac:spMk id="3" creationId="{00000000-0000-0000-0000-000000000000}"/>
          </ac:spMkLst>
        </pc:spChg>
      </pc:sldChg>
      <pc:sldChg chg="modSp mod">
        <pc:chgData name="Angela Castillo-Epps" userId="02ee17a4-49cf-448a-a01b-1c5804b26388" providerId="ADAL" clId="{72FDA21B-6A2E-4ECD-8AAB-EE8FE18C0523}" dt="2021-04-12T17:24:31.676" v="44" actId="13244"/>
        <pc:sldMkLst>
          <pc:docMk/>
          <pc:sldMk cId="3061163774" sldId="284"/>
        </pc:sldMkLst>
        <pc:spChg chg="ord">
          <ac:chgData name="Angela Castillo-Epps" userId="02ee17a4-49cf-448a-a01b-1c5804b26388" providerId="ADAL" clId="{72FDA21B-6A2E-4ECD-8AAB-EE8FE18C0523}" dt="2021-04-12T17:24:31.676" v="44" actId="13244"/>
          <ac:spMkLst>
            <pc:docMk/>
            <pc:sldMk cId="3061163774" sldId="284"/>
            <ac:spMk id="4" creationId="{3C2D4211-FD3E-4EB8-8DB5-73064F1D2304}"/>
          </ac:spMkLst>
        </pc:spChg>
      </pc:sldChg>
      <pc:sldChg chg="modSp">
        <pc:chgData name="Angela Castillo-Epps" userId="02ee17a4-49cf-448a-a01b-1c5804b26388" providerId="ADAL" clId="{72FDA21B-6A2E-4ECD-8AAB-EE8FE18C0523}" dt="2021-04-12T17:22:14.039" v="4" actId="962"/>
        <pc:sldMkLst>
          <pc:docMk/>
          <pc:sldMk cId="2728121427" sldId="285"/>
        </pc:sldMkLst>
        <pc:graphicFrameChg chg="mod">
          <ac:chgData name="Angela Castillo-Epps" userId="02ee17a4-49cf-448a-a01b-1c5804b26388" providerId="ADAL" clId="{72FDA21B-6A2E-4ECD-8AAB-EE8FE18C0523}" dt="2021-04-12T17:22:14.039" v="4" actId="962"/>
          <ac:graphicFrameMkLst>
            <pc:docMk/>
            <pc:sldMk cId="2728121427" sldId="285"/>
            <ac:graphicFrameMk id="5" creationId="{4D132F49-AEE3-45AB-8A46-08522703DD7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5369C4-20A5-430D-817B-52E4DF3F6CF5}" type="doc">
      <dgm:prSet loTypeId="urn:microsoft.com/office/officeart/2008/layout/LinedLis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2CAB9960-EA59-4854-968F-A41041925B21}">
      <dgm:prSet custT="1"/>
      <dgm:spPr/>
      <dgm:t>
        <a:bodyPr/>
        <a:lstStyle/>
        <a:p>
          <a:r>
            <a:rPr lang="en-US" sz="2400" dirty="0"/>
            <a:t>For strong outcomes, ensure that your DD Council has the resources necessary to complete the proposed activities in the logic model.</a:t>
          </a:r>
        </a:p>
      </dgm:t>
      <dgm:extLst>
        <a:ext uri="{E40237B7-FDA0-4F09-8148-C483321AD2D9}">
          <dgm14:cNvPr xmlns:dgm14="http://schemas.microsoft.com/office/drawing/2010/diagram" id="0" name="" descr="For strong outcomes, ensure that your DD Council has the resources necessary to complete the proposed activities in the logic model.&#10;"/>
        </a:ext>
      </dgm:extLst>
    </dgm:pt>
    <dgm:pt modelId="{3735AA32-FFF5-4249-A386-BA6F5DBD7460}" type="parTrans" cxnId="{3A43F052-D7CE-4181-A30A-2B7D27407EBC}">
      <dgm:prSet/>
      <dgm:spPr/>
      <dgm:t>
        <a:bodyPr/>
        <a:lstStyle/>
        <a:p>
          <a:endParaRPr lang="en-US"/>
        </a:p>
      </dgm:t>
    </dgm:pt>
    <dgm:pt modelId="{05D76052-9BC3-42B6-817E-C6DFA2D995AC}" type="sibTrans" cxnId="{3A43F052-D7CE-4181-A30A-2B7D27407EBC}">
      <dgm:prSet/>
      <dgm:spPr/>
      <dgm:t>
        <a:bodyPr/>
        <a:lstStyle/>
        <a:p>
          <a:endParaRPr lang="en-US"/>
        </a:p>
      </dgm:t>
    </dgm:pt>
    <dgm:pt modelId="{485B6940-77EC-4627-A293-200DD33F6ECF}">
      <dgm:prSet custT="1"/>
      <dgm:spPr/>
      <dgm:t>
        <a:bodyPr/>
        <a:lstStyle/>
        <a:p>
          <a:r>
            <a:rPr lang="en-US" sz="2400" dirty="0"/>
            <a:t>Make sure that the activities are directly tied to the expected outcomes.</a:t>
          </a:r>
        </a:p>
      </dgm:t>
      <dgm:extLst>
        <a:ext uri="{E40237B7-FDA0-4F09-8148-C483321AD2D9}">
          <dgm14:cNvPr xmlns:dgm14="http://schemas.microsoft.com/office/drawing/2010/diagram" id="0" name="" descr="Make sure that the activities are directly tied to the expected outcomes.&#10;"/>
        </a:ext>
      </dgm:extLst>
    </dgm:pt>
    <dgm:pt modelId="{A84B0EBC-56B8-4704-998D-5B0A17FFDD50}" type="parTrans" cxnId="{CBBE4267-D19E-440A-AA18-5E017802312D}">
      <dgm:prSet/>
      <dgm:spPr/>
      <dgm:t>
        <a:bodyPr/>
        <a:lstStyle/>
        <a:p>
          <a:endParaRPr lang="en-US"/>
        </a:p>
      </dgm:t>
    </dgm:pt>
    <dgm:pt modelId="{33482829-5805-4606-A47A-BE0D388BAE8F}" type="sibTrans" cxnId="{CBBE4267-D19E-440A-AA18-5E017802312D}">
      <dgm:prSet/>
      <dgm:spPr/>
      <dgm:t>
        <a:bodyPr/>
        <a:lstStyle/>
        <a:p>
          <a:endParaRPr lang="en-US"/>
        </a:p>
      </dgm:t>
    </dgm:pt>
    <dgm:pt modelId="{466CD5DC-47E1-499E-B703-D1CA25961562}" type="pres">
      <dgm:prSet presAssocID="{CA5369C4-20A5-430D-817B-52E4DF3F6CF5}" presName="vert0" presStyleCnt="0">
        <dgm:presLayoutVars>
          <dgm:dir/>
          <dgm:animOne val="branch"/>
          <dgm:animLvl val="lvl"/>
        </dgm:presLayoutVars>
      </dgm:prSet>
      <dgm:spPr/>
    </dgm:pt>
    <dgm:pt modelId="{AFC75374-60FD-4167-96D0-CC584041AFA4}" type="pres">
      <dgm:prSet presAssocID="{2CAB9960-EA59-4854-968F-A41041925B21}" presName="thickLine" presStyleLbl="alignNode1" presStyleIdx="0" presStyleCnt="2"/>
      <dgm:spPr/>
    </dgm:pt>
    <dgm:pt modelId="{506E7D42-FA39-4FBF-800A-909ED7D2BEE8}" type="pres">
      <dgm:prSet presAssocID="{2CAB9960-EA59-4854-968F-A41041925B21}" presName="horz1" presStyleCnt="0"/>
      <dgm:spPr/>
    </dgm:pt>
    <dgm:pt modelId="{ADBA866A-5C09-49CB-8D22-5F0B1DFCF139}" type="pres">
      <dgm:prSet presAssocID="{2CAB9960-EA59-4854-968F-A41041925B21}" presName="tx1" presStyleLbl="revTx" presStyleIdx="0" presStyleCnt="2"/>
      <dgm:spPr/>
    </dgm:pt>
    <dgm:pt modelId="{4BF663D9-2772-4946-9714-831F8BCCB5CE}" type="pres">
      <dgm:prSet presAssocID="{2CAB9960-EA59-4854-968F-A41041925B21}" presName="vert1" presStyleCnt="0"/>
      <dgm:spPr/>
    </dgm:pt>
    <dgm:pt modelId="{6087D6A3-7491-4D0D-98B7-5168ADB6C97B}" type="pres">
      <dgm:prSet presAssocID="{485B6940-77EC-4627-A293-200DD33F6ECF}" presName="thickLine" presStyleLbl="alignNode1" presStyleIdx="1" presStyleCnt="2"/>
      <dgm:spPr/>
    </dgm:pt>
    <dgm:pt modelId="{0D8AE098-6435-4141-8145-61321C1900DE}" type="pres">
      <dgm:prSet presAssocID="{485B6940-77EC-4627-A293-200DD33F6ECF}" presName="horz1" presStyleCnt="0"/>
      <dgm:spPr/>
    </dgm:pt>
    <dgm:pt modelId="{8DAB71E7-0246-4B41-B51C-7890A9110429}" type="pres">
      <dgm:prSet presAssocID="{485B6940-77EC-4627-A293-200DD33F6ECF}" presName="tx1" presStyleLbl="revTx" presStyleIdx="1" presStyleCnt="2"/>
      <dgm:spPr/>
    </dgm:pt>
    <dgm:pt modelId="{89B859F6-44EF-4228-9D98-A97CEC361C1D}" type="pres">
      <dgm:prSet presAssocID="{485B6940-77EC-4627-A293-200DD33F6ECF}" presName="vert1" presStyleCnt="0"/>
      <dgm:spPr/>
    </dgm:pt>
  </dgm:ptLst>
  <dgm:cxnLst>
    <dgm:cxn modelId="{AC39D607-B272-4E40-9E69-F70232C0ED16}" type="presOf" srcId="{CA5369C4-20A5-430D-817B-52E4DF3F6CF5}" destId="{466CD5DC-47E1-499E-B703-D1CA25961562}" srcOrd="0" destOrd="0" presId="urn:microsoft.com/office/officeart/2008/layout/LinedList"/>
    <dgm:cxn modelId="{9EEF5431-6792-4206-B1FB-DAE407A208F9}" type="presOf" srcId="{2CAB9960-EA59-4854-968F-A41041925B21}" destId="{ADBA866A-5C09-49CB-8D22-5F0B1DFCF139}" srcOrd="0" destOrd="0" presId="urn:microsoft.com/office/officeart/2008/layout/LinedList"/>
    <dgm:cxn modelId="{C5266540-7717-4BBC-9266-53F65F1B5C1D}" type="presOf" srcId="{485B6940-77EC-4627-A293-200DD33F6ECF}" destId="{8DAB71E7-0246-4B41-B51C-7890A9110429}" srcOrd="0" destOrd="0" presId="urn:microsoft.com/office/officeart/2008/layout/LinedList"/>
    <dgm:cxn modelId="{CBBE4267-D19E-440A-AA18-5E017802312D}" srcId="{CA5369C4-20A5-430D-817B-52E4DF3F6CF5}" destId="{485B6940-77EC-4627-A293-200DD33F6ECF}" srcOrd="1" destOrd="0" parTransId="{A84B0EBC-56B8-4704-998D-5B0A17FFDD50}" sibTransId="{33482829-5805-4606-A47A-BE0D388BAE8F}"/>
    <dgm:cxn modelId="{3A43F052-D7CE-4181-A30A-2B7D27407EBC}" srcId="{CA5369C4-20A5-430D-817B-52E4DF3F6CF5}" destId="{2CAB9960-EA59-4854-968F-A41041925B21}" srcOrd="0" destOrd="0" parTransId="{3735AA32-FFF5-4249-A386-BA6F5DBD7460}" sibTransId="{05D76052-9BC3-42B6-817E-C6DFA2D995AC}"/>
    <dgm:cxn modelId="{251D5302-81D7-49DD-A295-D92FFE680D43}" type="presParOf" srcId="{466CD5DC-47E1-499E-B703-D1CA25961562}" destId="{AFC75374-60FD-4167-96D0-CC584041AFA4}" srcOrd="0" destOrd="0" presId="urn:microsoft.com/office/officeart/2008/layout/LinedList"/>
    <dgm:cxn modelId="{02FA12D1-40C8-4C8A-B393-34BB08D1FF25}" type="presParOf" srcId="{466CD5DC-47E1-499E-B703-D1CA25961562}" destId="{506E7D42-FA39-4FBF-800A-909ED7D2BEE8}" srcOrd="1" destOrd="0" presId="urn:microsoft.com/office/officeart/2008/layout/LinedList"/>
    <dgm:cxn modelId="{4DE7BB94-936F-4D50-8A88-8934BC569C3C}" type="presParOf" srcId="{506E7D42-FA39-4FBF-800A-909ED7D2BEE8}" destId="{ADBA866A-5C09-49CB-8D22-5F0B1DFCF139}" srcOrd="0" destOrd="0" presId="urn:microsoft.com/office/officeart/2008/layout/LinedList"/>
    <dgm:cxn modelId="{4EE61651-2C94-40E2-8502-58EC0AFA1C2B}" type="presParOf" srcId="{506E7D42-FA39-4FBF-800A-909ED7D2BEE8}" destId="{4BF663D9-2772-4946-9714-831F8BCCB5CE}" srcOrd="1" destOrd="0" presId="urn:microsoft.com/office/officeart/2008/layout/LinedList"/>
    <dgm:cxn modelId="{41DBB046-6E10-4A57-9838-D51754F114AA}" type="presParOf" srcId="{466CD5DC-47E1-499E-B703-D1CA25961562}" destId="{6087D6A3-7491-4D0D-98B7-5168ADB6C97B}" srcOrd="2" destOrd="0" presId="urn:microsoft.com/office/officeart/2008/layout/LinedList"/>
    <dgm:cxn modelId="{6FC34EA9-41E3-4C0C-9F21-25003B0B0959}" type="presParOf" srcId="{466CD5DC-47E1-499E-B703-D1CA25961562}" destId="{0D8AE098-6435-4141-8145-61321C1900DE}" srcOrd="3" destOrd="0" presId="urn:microsoft.com/office/officeart/2008/layout/LinedList"/>
    <dgm:cxn modelId="{BA103CE7-AB7F-465C-92EC-446A7D5F476B}" type="presParOf" srcId="{0D8AE098-6435-4141-8145-61321C1900DE}" destId="{8DAB71E7-0246-4B41-B51C-7890A9110429}" srcOrd="0" destOrd="0" presId="urn:microsoft.com/office/officeart/2008/layout/LinedList"/>
    <dgm:cxn modelId="{6C320973-1884-44F5-ABB6-F240C56B436E}" type="presParOf" srcId="{0D8AE098-6435-4141-8145-61321C1900DE}" destId="{89B859F6-44EF-4228-9D98-A97CEC361C1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5369C4-20A5-430D-817B-52E4DF3F6CF5}" type="doc">
      <dgm:prSet loTypeId="urn:microsoft.com/office/officeart/2008/layout/LinedLis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2CAB9960-EA59-4854-968F-A41041925B21}">
      <dgm:prSet/>
      <dgm:spPr/>
      <dgm:t>
        <a:bodyPr/>
        <a:lstStyle/>
        <a:p>
          <a:r>
            <a:rPr lang="en-US" dirty="0"/>
            <a:t>When choosing activities/strategies, think about what short-term and then long-term outcomes you expect to achieve as indicators of the progress made by your program. </a:t>
          </a:r>
        </a:p>
      </dgm:t>
    </dgm:pt>
    <dgm:pt modelId="{3735AA32-FFF5-4249-A386-BA6F5DBD7460}" type="parTrans" cxnId="{3A43F052-D7CE-4181-A30A-2B7D27407EBC}">
      <dgm:prSet/>
      <dgm:spPr/>
      <dgm:t>
        <a:bodyPr/>
        <a:lstStyle/>
        <a:p>
          <a:endParaRPr lang="en-US"/>
        </a:p>
      </dgm:t>
    </dgm:pt>
    <dgm:pt modelId="{05D76052-9BC3-42B6-817E-C6DFA2D995AC}" type="sibTrans" cxnId="{3A43F052-D7CE-4181-A30A-2B7D27407EBC}">
      <dgm:prSet/>
      <dgm:spPr/>
      <dgm:t>
        <a:bodyPr/>
        <a:lstStyle/>
        <a:p>
          <a:endParaRPr lang="en-US"/>
        </a:p>
      </dgm:t>
    </dgm:pt>
    <dgm:pt modelId="{76D1B974-5BCB-450C-A7F0-7CA2F7FA76F8}">
      <dgm:prSet/>
      <dgm:spPr/>
      <dgm:t>
        <a:bodyPr/>
        <a:lstStyle/>
        <a:p>
          <a:r>
            <a:rPr lang="en-US" dirty="0"/>
            <a:t>Do not forget impact!</a:t>
          </a:r>
        </a:p>
      </dgm:t>
      <dgm:extLst>
        <a:ext uri="{E40237B7-FDA0-4F09-8148-C483321AD2D9}">
          <dgm14:cNvPr xmlns:dgm14="http://schemas.microsoft.com/office/drawing/2010/diagram" id="0" name="" descr="Do not forget impact!&#10;"/>
        </a:ext>
      </dgm:extLst>
    </dgm:pt>
    <dgm:pt modelId="{AD5709A9-0D80-44D6-B9C9-F39C42E76593}" type="parTrans" cxnId="{02517358-381A-4176-9A0E-0CA39F8491B3}">
      <dgm:prSet/>
      <dgm:spPr/>
      <dgm:t>
        <a:bodyPr/>
        <a:lstStyle/>
        <a:p>
          <a:endParaRPr lang="en-US"/>
        </a:p>
      </dgm:t>
    </dgm:pt>
    <dgm:pt modelId="{F0BCE840-AED3-4977-AD84-9EED1F87B00B}" type="sibTrans" cxnId="{02517358-381A-4176-9A0E-0CA39F8491B3}">
      <dgm:prSet/>
      <dgm:spPr/>
      <dgm:t>
        <a:bodyPr/>
        <a:lstStyle/>
        <a:p>
          <a:endParaRPr lang="en-US"/>
        </a:p>
      </dgm:t>
    </dgm:pt>
    <dgm:pt modelId="{CE2A065E-BADB-4BA2-832B-F4BF7FF42735}">
      <dgm:prSet/>
      <dgm:spPr/>
      <dgm:t>
        <a:bodyPr/>
        <a:lstStyle/>
        <a:p>
          <a:r>
            <a:rPr lang="en-US" dirty="0"/>
            <a:t>To ensure their usefulness as planning tools, periodically review and compare the 5-year plan, logic model, and work plan, especially when writing your annual work plan(s).</a:t>
          </a:r>
        </a:p>
      </dgm:t>
    </dgm:pt>
    <dgm:pt modelId="{5CCE291C-A525-421B-9095-08D1D43B14FC}" type="parTrans" cxnId="{8F54E321-44AE-4501-861E-43D2CF75BB8C}">
      <dgm:prSet/>
      <dgm:spPr/>
      <dgm:t>
        <a:bodyPr/>
        <a:lstStyle/>
        <a:p>
          <a:endParaRPr lang="en-US"/>
        </a:p>
      </dgm:t>
    </dgm:pt>
    <dgm:pt modelId="{DAAF864B-B972-4E87-B58D-BEE28B6C9EDF}" type="sibTrans" cxnId="{8F54E321-44AE-4501-861E-43D2CF75BB8C}">
      <dgm:prSet/>
      <dgm:spPr/>
      <dgm:t>
        <a:bodyPr/>
        <a:lstStyle/>
        <a:p>
          <a:endParaRPr lang="en-US"/>
        </a:p>
      </dgm:t>
    </dgm:pt>
    <dgm:pt modelId="{466CD5DC-47E1-499E-B703-D1CA25961562}" type="pres">
      <dgm:prSet presAssocID="{CA5369C4-20A5-430D-817B-52E4DF3F6CF5}" presName="vert0" presStyleCnt="0">
        <dgm:presLayoutVars>
          <dgm:dir/>
          <dgm:animOne val="branch"/>
          <dgm:animLvl val="lvl"/>
        </dgm:presLayoutVars>
      </dgm:prSet>
      <dgm:spPr/>
    </dgm:pt>
    <dgm:pt modelId="{AFC75374-60FD-4167-96D0-CC584041AFA4}" type="pres">
      <dgm:prSet presAssocID="{2CAB9960-EA59-4854-968F-A41041925B21}" presName="thickLine" presStyleLbl="alignNode1" presStyleIdx="0" presStyleCnt="3"/>
      <dgm:spPr/>
    </dgm:pt>
    <dgm:pt modelId="{506E7D42-FA39-4FBF-800A-909ED7D2BEE8}" type="pres">
      <dgm:prSet presAssocID="{2CAB9960-EA59-4854-968F-A41041925B21}" presName="horz1" presStyleCnt="0"/>
      <dgm:spPr/>
    </dgm:pt>
    <dgm:pt modelId="{ADBA866A-5C09-49CB-8D22-5F0B1DFCF139}" type="pres">
      <dgm:prSet presAssocID="{2CAB9960-EA59-4854-968F-A41041925B21}" presName="tx1" presStyleLbl="revTx" presStyleIdx="0" presStyleCnt="3"/>
      <dgm:spPr/>
    </dgm:pt>
    <dgm:pt modelId="{4BF663D9-2772-4946-9714-831F8BCCB5CE}" type="pres">
      <dgm:prSet presAssocID="{2CAB9960-EA59-4854-968F-A41041925B21}" presName="vert1" presStyleCnt="0"/>
      <dgm:spPr/>
    </dgm:pt>
    <dgm:pt modelId="{04D757A8-5AA8-4AB4-8073-10EA14A59132}" type="pres">
      <dgm:prSet presAssocID="{CE2A065E-BADB-4BA2-832B-F4BF7FF42735}" presName="thickLine" presStyleLbl="alignNode1" presStyleIdx="1" presStyleCnt="3"/>
      <dgm:spPr/>
    </dgm:pt>
    <dgm:pt modelId="{F2E11EC8-8F61-46FD-BBCD-3C93A7B08390}" type="pres">
      <dgm:prSet presAssocID="{CE2A065E-BADB-4BA2-832B-F4BF7FF42735}" presName="horz1" presStyleCnt="0"/>
      <dgm:spPr/>
    </dgm:pt>
    <dgm:pt modelId="{4BECB922-D4CD-4104-93FC-B76A62875028}" type="pres">
      <dgm:prSet presAssocID="{CE2A065E-BADB-4BA2-832B-F4BF7FF42735}" presName="tx1" presStyleLbl="revTx" presStyleIdx="1" presStyleCnt="3"/>
      <dgm:spPr/>
    </dgm:pt>
    <dgm:pt modelId="{8BA4D8B2-7F14-406D-BB18-A0CFC0F4EA98}" type="pres">
      <dgm:prSet presAssocID="{CE2A065E-BADB-4BA2-832B-F4BF7FF42735}" presName="vert1" presStyleCnt="0"/>
      <dgm:spPr/>
    </dgm:pt>
    <dgm:pt modelId="{9A9713E0-9C4B-4BD4-A008-7CB0B0552266}" type="pres">
      <dgm:prSet presAssocID="{76D1B974-5BCB-450C-A7F0-7CA2F7FA76F8}" presName="thickLine" presStyleLbl="alignNode1" presStyleIdx="2" presStyleCnt="3"/>
      <dgm:spPr/>
    </dgm:pt>
    <dgm:pt modelId="{85144449-1B34-48F8-871F-E27B4D1FFE17}" type="pres">
      <dgm:prSet presAssocID="{76D1B974-5BCB-450C-A7F0-7CA2F7FA76F8}" presName="horz1" presStyleCnt="0"/>
      <dgm:spPr/>
    </dgm:pt>
    <dgm:pt modelId="{06DC6AE1-2B7D-47B6-BAC6-08BA79830681}" type="pres">
      <dgm:prSet presAssocID="{76D1B974-5BCB-450C-A7F0-7CA2F7FA76F8}" presName="tx1" presStyleLbl="revTx" presStyleIdx="2" presStyleCnt="3" custScaleY="123277"/>
      <dgm:spPr/>
    </dgm:pt>
    <dgm:pt modelId="{350A81CB-0E8C-4DB2-8974-EF3178100BEB}" type="pres">
      <dgm:prSet presAssocID="{76D1B974-5BCB-450C-A7F0-7CA2F7FA76F8}" presName="vert1" presStyleCnt="0"/>
      <dgm:spPr/>
    </dgm:pt>
  </dgm:ptLst>
  <dgm:cxnLst>
    <dgm:cxn modelId="{AC39D607-B272-4E40-9E69-F70232C0ED16}" type="presOf" srcId="{CA5369C4-20A5-430D-817B-52E4DF3F6CF5}" destId="{466CD5DC-47E1-499E-B703-D1CA25961562}" srcOrd="0" destOrd="0" presId="urn:microsoft.com/office/officeart/2008/layout/LinedList"/>
    <dgm:cxn modelId="{8F54E321-44AE-4501-861E-43D2CF75BB8C}" srcId="{CA5369C4-20A5-430D-817B-52E4DF3F6CF5}" destId="{CE2A065E-BADB-4BA2-832B-F4BF7FF42735}" srcOrd="1" destOrd="0" parTransId="{5CCE291C-A525-421B-9095-08D1D43B14FC}" sibTransId="{DAAF864B-B972-4E87-B58D-BEE28B6C9EDF}"/>
    <dgm:cxn modelId="{9EEF5431-6792-4206-B1FB-DAE407A208F9}" type="presOf" srcId="{2CAB9960-EA59-4854-968F-A41041925B21}" destId="{ADBA866A-5C09-49CB-8D22-5F0B1DFCF139}" srcOrd="0" destOrd="0" presId="urn:microsoft.com/office/officeart/2008/layout/LinedList"/>
    <dgm:cxn modelId="{3A43F052-D7CE-4181-A30A-2B7D27407EBC}" srcId="{CA5369C4-20A5-430D-817B-52E4DF3F6CF5}" destId="{2CAB9960-EA59-4854-968F-A41041925B21}" srcOrd="0" destOrd="0" parTransId="{3735AA32-FFF5-4249-A386-BA6F5DBD7460}" sibTransId="{05D76052-9BC3-42B6-817E-C6DFA2D995AC}"/>
    <dgm:cxn modelId="{02517358-381A-4176-9A0E-0CA39F8491B3}" srcId="{CA5369C4-20A5-430D-817B-52E4DF3F6CF5}" destId="{76D1B974-5BCB-450C-A7F0-7CA2F7FA76F8}" srcOrd="2" destOrd="0" parTransId="{AD5709A9-0D80-44D6-B9C9-F39C42E76593}" sibTransId="{F0BCE840-AED3-4977-AD84-9EED1F87B00B}"/>
    <dgm:cxn modelId="{33822D7E-DF3B-4C86-9A1E-E3CF57A6B357}" type="presOf" srcId="{CE2A065E-BADB-4BA2-832B-F4BF7FF42735}" destId="{4BECB922-D4CD-4104-93FC-B76A62875028}" srcOrd="0" destOrd="0" presId="urn:microsoft.com/office/officeart/2008/layout/LinedList"/>
    <dgm:cxn modelId="{85BDC4EA-C395-43A8-9780-CD026B7DF975}" type="presOf" srcId="{76D1B974-5BCB-450C-A7F0-7CA2F7FA76F8}" destId="{06DC6AE1-2B7D-47B6-BAC6-08BA79830681}" srcOrd="0" destOrd="0" presId="urn:microsoft.com/office/officeart/2008/layout/LinedList"/>
    <dgm:cxn modelId="{251D5302-81D7-49DD-A295-D92FFE680D43}" type="presParOf" srcId="{466CD5DC-47E1-499E-B703-D1CA25961562}" destId="{AFC75374-60FD-4167-96D0-CC584041AFA4}" srcOrd="0" destOrd="0" presId="urn:microsoft.com/office/officeart/2008/layout/LinedList"/>
    <dgm:cxn modelId="{02FA12D1-40C8-4C8A-B393-34BB08D1FF25}" type="presParOf" srcId="{466CD5DC-47E1-499E-B703-D1CA25961562}" destId="{506E7D42-FA39-4FBF-800A-909ED7D2BEE8}" srcOrd="1" destOrd="0" presId="urn:microsoft.com/office/officeart/2008/layout/LinedList"/>
    <dgm:cxn modelId="{4DE7BB94-936F-4D50-8A88-8934BC569C3C}" type="presParOf" srcId="{506E7D42-FA39-4FBF-800A-909ED7D2BEE8}" destId="{ADBA866A-5C09-49CB-8D22-5F0B1DFCF139}" srcOrd="0" destOrd="0" presId="urn:microsoft.com/office/officeart/2008/layout/LinedList"/>
    <dgm:cxn modelId="{4EE61651-2C94-40E2-8502-58EC0AFA1C2B}" type="presParOf" srcId="{506E7D42-FA39-4FBF-800A-909ED7D2BEE8}" destId="{4BF663D9-2772-4946-9714-831F8BCCB5CE}" srcOrd="1" destOrd="0" presId="urn:microsoft.com/office/officeart/2008/layout/LinedList"/>
    <dgm:cxn modelId="{761C517B-75AE-4623-8FE1-990EB292F748}" type="presParOf" srcId="{466CD5DC-47E1-499E-B703-D1CA25961562}" destId="{04D757A8-5AA8-4AB4-8073-10EA14A59132}" srcOrd="2" destOrd="0" presId="urn:microsoft.com/office/officeart/2008/layout/LinedList"/>
    <dgm:cxn modelId="{DCB11C3E-6397-4FE3-88E6-D536F6762B12}" type="presParOf" srcId="{466CD5DC-47E1-499E-B703-D1CA25961562}" destId="{F2E11EC8-8F61-46FD-BBCD-3C93A7B08390}" srcOrd="3" destOrd="0" presId="urn:microsoft.com/office/officeart/2008/layout/LinedList"/>
    <dgm:cxn modelId="{241EB9EB-B482-4864-969F-F92D15A645F1}" type="presParOf" srcId="{F2E11EC8-8F61-46FD-BBCD-3C93A7B08390}" destId="{4BECB922-D4CD-4104-93FC-B76A62875028}" srcOrd="0" destOrd="0" presId="urn:microsoft.com/office/officeart/2008/layout/LinedList"/>
    <dgm:cxn modelId="{5B036211-09B5-4224-8190-BF5E91DE5741}" type="presParOf" srcId="{F2E11EC8-8F61-46FD-BBCD-3C93A7B08390}" destId="{8BA4D8B2-7F14-406D-BB18-A0CFC0F4EA98}" srcOrd="1" destOrd="0" presId="urn:microsoft.com/office/officeart/2008/layout/LinedList"/>
    <dgm:cxn modelId="{2655D66E-77EF-4F4B-84E6-A9195EC6A620}" type="presParOf" srcId="{466CD5DC-47E1-499E-B703-D1CA25961562}" destId="{9A9713E0-9C4B-4BD4-A008-7CB0B0552266}" srcOrd="4" destOrd="0" presId="urn:microsoft.com/office/officeart/2008/layout/LinedList"/>
    <dgm:cxn modelId="{57F0B739-63B3-4428-AD27-2405B90FF75A}" type="presParOf" srcId="{466CD5DC-47E1-499E-B703-D1CA25961562}" destId="{85144449-1B34-48F8-871F-E27B4D1FFE17}" srcOrd="5" destOrd="0" presId="urn:microsoft.com/office/officeart/2008/layout/LinedList"/>
    <dgm:cxn modelId="{CD449757-3C70-4562-BB1B-E8BCAAC1E04E}" type="presParOf" srcId="{85144449-1B34-48F8-871F-E27B4D1FFE17}" destId="{06DC6AE1-2B7D-47B6-BAC6-08BA79830681}" srcOrd="0" destOrd="0" presId="urn:microsoft.com/office/officeart/2008/layout/LinedList"/>
    <dgm:cxn modelId="{528F1718-6093-46F6-93A9-4835A6FEFB74}" type="presParOf" srcId="{85144449-1B34-48F8-871F-E27B4D1FFE17}" destId="{350A81CB-0E8C-4DB2-8974-EF3178100BE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C75374-60FD-4167-96D0-CC584041AFA4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BA866A-5C09-49CB-8D22-5F0B1DFCF139}">
      <dsp:nvSpPr>
        <dsp:cNvPr id="0" name=""/>
        <dsp:cNvSpPr/>
      </dsp:nvSpPr>
      <dsp:spPr>
        <a:xfrm>
          <a:off x="0" y="0"/>
          <a:ext cx="6492875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For strong outcomes, ensure that your DD Council has the resources necessary to complete the proposed activities in the logic model.</a:t>
          </a:r>
        </a:p>
      </dsp:txBody>
      <dsp:txXfrm>
        <a:off x="0" y="0"/>
        <a:ext cx="6492875" cy="2552700"/>
      </dsp:txXfrm>
    </dsp:sp>
    <dsp:sp modelId="{6087D6A3-7491-4D0D-98B7-5168ADB6C97B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AB71E7-0246-4B41-B51C-7890A9110429}">
      <dsp:nvSpPr>
        <dsp:cNvPr id="0" name=""/>
        <dsp:cNvSpPr/>
      </dsp:nvSpPr>
      <dsp:spPr>
        <a:xfrm>
          <a:off x="0" y="2552700"/>
          <a:ext cx="6492875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Make sure that the activities are directly tied to the expected outcomes.</a:t>
          </a:r>
        </a:p>
      </dsp:txBody>
      <dsp:txXfrm>
        <a:off x="0" y="2552700"/>
        <a:ext cx="6492875" cy="25527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C75374-60FD-4167-96D0-CC584041AFA4}">
      <dsp:nvSpPr>
        <dsp:cNvPr id="0" name=""/>
        <dsp:cNvSpPr/>
      </dsp:nvSpPr>
      <dsp:spPr>
        <a:xfrm>
          <a:off x="0" y="2064"/>
          <a:ext cx="649287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BA866A-5C09-49CB-8D22-5F0B1DFCF139}">
      <dsp:nvSpPr>
        <dsp:cNvPr id="0" name=""/>
        <dsp:cNvSpPr/>
      </dsp:nvSpPr>
      <dsp:spPr>
        <a:xfrm>
          <a:off x="0" y="2064"/>
          <a:ext cx="6492875" cy="1577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When choosing activities/strategies, think about what short-term and then long-term outcomes you expect to achieve as indicators of the progress made by your program. </a:t>
          </a:r>
        </a:p>
      </dsp:txBody>
      <dsp:txXfrm>
        <a:off x="0" y="2064"/>
        <a:ext cx="6492875" cy="1577987"/>
      </dsp:txXfrm>
    </dsp:sp>
    <dsp:sp modelId="{04D757A8-5AA8-4AB4-8073-10EA14A59132}">
      <dsp:nvSpPr>
        <dsp:cNvPr id="0" name=""/>
        <dsp:cNvSpPr/>
      </dsp:nvSpPr>
      <dsp:spPr>
        <a:xfrm>
          <a:off x="0" y="1580052"/>
          <a:ext cx="649287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ECB922-D4CD-4104-93FC-B76A62875028}">
      <dsp:nvSpPr>
        <dsp:cNvPr id="0" name=""/>
        <dsp:cNvSpPr/>
      </dsp:nvSpPr>
      <dsp:spPr>
        <a:xfrm>
          <a:off x="0" y="1580052"/>
          <a:ext cx="6492875" cy="1577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To ensure their usefulness as planning tools, periodically review and compare the 5-year plan, logic model, and work plan, especially when writing your annual work plan(s).</a:t>
          </a:r>
        </a:p>
      </dsp:txBody>
      <dsp:txXfrm>
        <a:off x="0" y="1580052"/>
        <a:ext cx="6492875" cy="1577987"/>
      </dsp:txXfrm>
    </dsp:sp>
    <dsp:sp modelId="{9A9713E0-9C4B-4BD4-A008-7CB0B0552266}">
      <dsp:nvSpPr>
        <dsp:cNvPr id="0" name=""/>
        <dsp:cNvSpPr/>
      </dsp:nvSpPr>
      <dsp:spPr>
        <a:xfrm>
          <a:off x="0" y="3158039"/>
          <a:ext cx="649287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DC6AE1-2B7D-47B6-BAC6-08BA79830681}">
      <dsp:nvSpPr>
        <dsp:cNvPr id="0" name=""/>
        <dsp:cNvSpPr/>
      </dsp:nvSpPr>
      <dsp:spPr>
        <a:xfrm>
          <a:off x="0" y="3158039"/>
          <a:ext cx="6486534" cy="1945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Do not forget impact!</a:t>
          </a:r>
        </a:p>
      </dsp:txBody>
      <dsp:txXfrm>
        <a:off x="0" y="3158039"/>
        <a:ext cx="6486534" cy="19452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5229C-2FE1-4F43-A500-D7927DA42FB3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6A8A0-CFDF-43B1-8AE5-80B0B2D14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34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6A8A0-CFDF-43B1-8AE5-80B0B2D144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6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sz="1200" dirty="0"/>
              <a:t>Guidance for Developing a Five-Year Logic Model for the 2022-2026 State Plan resource can be found on the itacchelp.org Five-Year State Plan page under the subheading Logic Model.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6A8A0-CFDF-43B1-8AE5-80B0B2D144C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7432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additional resources on Evaluation Plans and Logic Models, visit the Five-Year State Plan page of the </a:t>
            </a:r>
            <a:r>
              <a:rPr lang="en-US" dirty="0" err="1"/>
              <a:t>itacc</a:t>
            </a:r>
            <a:r>
              <a:rPr lang="en-US" dirty="0"/>
              <a:t> website and the TA Institute Page. </a:t>
            </a:r>
          </a:p>
          <a:p>
            <a:r>
              <a:rPr lang="en-US" dirty="0"/>
              <a:t>https://itacchelp.org/federal-reporting-resources/five-year-state-plan-2/ </a:t>
            </a:r>
          </a:p>
          <a:p>
            <a:r>
              <a:rPr lang="en-US" dirty="0"/>
              <a:t>https://itacchelp.org/technical-assistance-institute-tai-resource-materials/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6A8A0-CFDF-43B1-8AE5-80B0B2D144C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13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Important: the DD Act requires Councils to also include separate evaluation plan information on how it will specifically evaluate and report on the three self-advocacy elements. Include how you would, if appropriate, use the evaluation plan results to update the CRA and how you plan to evaluate satisfaction with Council supported activities.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6A8A0-CFDF-43B1-8AE5-80B0B2D144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87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1)</a:t>
            </a:r>
            <a:r>
              <a:rPr lang="en-US" dirty="0"/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evaluation plan will include both quantitative and qualitative methods. This aids the Council in gathering data on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full impact its activities are having and whether or not the Council’s expected outcomes are being achieved. By using both methods, the Council can tell the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“story” behind the numbers and outcomes and provide a more comprehensive assessment of DD Council’s effectiveness.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dirty="0"/>
              <a:t>Define the procedures the Council will use to monitor progress in meeting its goals including tracking the progress to address the targeted disparity. </a:t>
            </a:r>
            <a:r>
              <a:rPr lang="en-US" b="1" dirty="0"/>
              <a:t>3) </a:t>
            </a:r>
            <a:r>
              <a:rPr lang="en-US" dirty="0"/>
              <a:t>Discuss Council activities that will measure or otherwise address the Council’s effectiveness.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6A8A0-CFDF-43B1-8AE5-80B0B2D144C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572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Appendix E</a:t>
            </a:r>
            <a:r>
              <a:rPr lang="en-US" baseline="0" dirty="0"/>
              <a:t> </a:t>
            </a:r>
            <a:r>
              <a:rPr lang="en-US" dirty="0"/>
              <a:t>of the </a:t>
            </a:r>
            <a:r>
              <a:rPr lang="en-US" i="1" dirty="0"/>
              <a:t>State</a:t>
            </a:r>
            <a:r>
              <a:rPr lang="en-US" i="1" baseline="0" dirty="0"/>
              <a:t> Plan Development </a:t>
            </a:r>
            <a:r>
              <a:rPr lang="en-US" i="1" dirty="0"/>
              <a:t>Resource 2022-2026  </a:t>
            </a:r>
            <a:r>
              <a:rPr lang="en-US" dirty="0"/>
              <a:t>provides additional information about evaluation and logic models. (pages 58-62) </a:t>
            </a:r>
            <a:br>
              <a:rPr lang="en-US" dirty="0"/>
            </a:br>
            <a:r>
              <a:rPr lang="en-US" b="1" dirty="0"/>
              <a:t>4) </a:t>
            </a:r>
            <a:r>
              <a:rPr lang="en-US" dirty="0"/>
              <a:t>Describe the Council’s role in reviewing and commenting on the progress towards reaching the goals of the Plan. For example,</a:t>
            </a:r>
            <a:r>
              <a:rPr lang="en-US" baseline="0" dirty="0"/>
              <a:t> quarterly reports that summarize progress on each goal which can be shared at each Council meeting. </a:t>
            </a:r>
            <a:r>
              <a:rPr lang="en-US" b="1" baseline="0" dirty="0"/>
              <a:t>5)</a:t>
            </a:r>
            <a:r>
              <a:rPr lang="en-US" baseline="0" dirty="0"/>
              <a:t> </a:t>
            </a:r>
            <a:r>
              <a:rPr lang="en-US" dirty="0"/>
              <a:t>Describe how the annual review will identify emerging trends and needs as a means for updating the Comprehensive Review and Analysis.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6A8A0-CFDF-43B1-8AE5-80B0B2D144C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92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</a:pPr>
            <a:r>
              <a:rPr lang="en-US" sz="2400" kern="1200" cap="non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rPr>
              <a:t>There are sub-outcome measures under Individual/Family advocacy and Systems Change. The sub-outcomes include information such as, the percentage of people </a:t>
            </a:r>
            <a:r>
              <a:rPr lang="en-US" sz="3600" dirty="0"/>
              <a:t>who are better able to say what they want, what services and supports they want or say what is important to them; The number of policy and/or procedures created or changed, etc. </a:t>
            </a:r>
            <a:endParaRPr lang="en-US" sz="2400" kern="1200" cap="none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6A8A0-CFDF-43B1-8AE5-80B0B2D144C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220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OIDD Performance Measures are not the only measures that the Council can use to evaluate its progress.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6A8A0-CFDF-43B1-8AE5-80B0B2D144C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42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6A8A0-CFDF-43B1-8AE5-80B0B2D144C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1692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6A8A0-CFDF-43B1-8AE5-80B0B2D144C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2695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example question you could ask when developing the impact section of the logic model, “</a:t>
            </a:r>
            <a:r>
              <a:rPr lang="en-US" sz="1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each of the specific activities you have planned to do, what impact do you expect to achieve in your community?”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6A8A0-CFDF-43B1-8AE5-80B0B2D144C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1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64B0-4580-47CF-B686-BCCBDC32520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72BF-5129-486F-9262-2305A32CE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75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64B0-4580-47CF-B686-BCCBDC32520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72BF-5129-486F-9262-2305A32CE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261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64B0-4580-47CF-B686-BCCBDC32520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72BF-5129-486F-9262-2305A32CE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328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64B0-4580-47CF-B686-BCCBDC32520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72BF-5129-486F-9262-2305A32CE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832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64B0-4580-47CF-B686-BCCBDC32520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72BF-5129-486F-9262-2305A32CE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2365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64B0-4580-47CF-B686-BCCBDC32520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72BF-5129-486F-9262-2305A32CE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66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64B0-4580-47CF-B686-BCCBDC32520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72BF-5129-486F-9262-2305A32CE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64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64B0-4580-47CF-B686-BCCBDC32520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72BF-5129-486F-9262-2305A32CE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866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64B0-4580-47CF-B686-BCCBDC32520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72BF-5129-486F-9262-2305A32CE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679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64B0-4580-47CF-B686-BCCBDC32520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9CF72BF-5129-486F-9262-2305A32CE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969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64B0-4580-47CF-B686-BCCBDC32520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72BF-5129-486F-9262-2305A32CE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372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64B0-4580-47CF-B686-BCCBDC32520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72BF-5129-486F-9262-2305A32CE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5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64B0-4580-47CF-B686-BCCBDC32520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72BF-5129-486F-9262-2305A32CE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79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64B0-4580-47CF-B686-BCCBDC32520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72BF-5129-486F-9262-2305A32CE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838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64B0-4580-47CF-B686-BCCBDC32520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72BF-5129-486F-9262-2305A32CE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333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64B0-4580-47CF-B686-BCCBDC32520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72BF-5129-486F-9262-2305A32CE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872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64B0-4580-47CF-B686-BCCBDC32520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72BF-5129-486F-9262-2305A32CE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942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3864B0-4580-47CF-B686-BCCBDC32520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9CF72BF-5129-486F-9262-2305A32CE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73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smatney@nacdd.or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castillo-epps@nacdd.or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845" y="393950"/>
            <a:ext cx="5186463" cy="2616199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200" b="1" dirty="0"/>
              <a:t>Peer to Peer:</a:t>
            </a:r>
            <a:br>
              <a:rPr lang="en-US" sz="4200" b="1" dirty="0"/>
            </a:br>
            <a:r>
              <a:rPr lang="en-US" sz="4200" i="1" dirty="0"/>
              <a:t>Developing Evaluation Plans and Logic Models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538E42EB-C2EB-48E1-8A9D-C4E4F96BCD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0063" y="3010149"/>
            <a:ext cx="4080511" cy="1388534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Guidance for the 2022-2026 State Plan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0C6C42B-3D9D-404E-89F1-41D52F5720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7169" y="645285"/>
            <a:ext cx="2370835" cy="2370835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C52648D-2849-45A2-85EB-65F345BE69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435" y="3841881"/>
            <a:ext cx="3950079" cy="1313401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</p:spTree>
    <p:extLst>
      <p:ext uri="{BB962C8B-B14F-4D97-AF65-F5344CB8AC3E}">
        <p14:creationId xmlns:p14="http://schemas.microsoft.com/office/powerpoint/2010/main" val="1046603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E9D059B6-ADD8-488A-B346-63289E90D1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F69B42B4-BC82-4495-A6F9-A28167B56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83CC168C-2AD4-4FFB-9F25-420ED6514C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6C9F369A-6158-4AE8-BA04-138A9DFFA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FC7B1DF4-AD98-42A8-820F-667A3DCC4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61C58B74-3656-4FD5-AC47-EE3A59EBB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8B349A01-D803-4A18-B608-47BFCED434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E3D4922-3D1C-4679-9A86-15BFC1A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64E9BCF-1B67-4514-808C-A5DCBDEB4A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2238778-9D1D-45F4-BB78-76F208A224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93667F4D-F2CD-4E50-BACC-24766910F7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2" name="Freeform 7">
              <a:extLst>
                <a:ext uri="{FF2B5EF4-FFF2-40B4-BE49-F238E27FC236}">
                  <a16:creationId xmlns:a16="http://schemas.microsoft.com/office/drawing/2014/main" id="{20CAAE25-D2F2-493F-9569-EC552C1ADD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3" name="Freeform 8">
              <a:extLst>
                <a:ext uri="{FF2B5EF4-FFF2-40B4-BE49-F238E27FC236}">
                  <a16:creationId xmlns:a16="http://schemas.microsoft.com/office/drawing/2014/main" id="{42D5E996-541D-42BA-8B22-F7E96752C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4" name="Freeform 9">
              <a:extLst>
                <a:ext uri="{FF2B5EF4-FFF2-40B4-BE49-F238E27FC236}">
                  <a16:creationId xmlns:a16="http://schemas.microsoft.com/office/drawing/2014/main" id="{6BDB86F1-7C07-4D49-B9C9-7837A1FB25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5" name="Freeform 10">
              <a:extLst>
                <a:ext uri="{FF2B5EF4-FFF2-40B4-BE49-F238E27FC236}">
                  <a16:creationId xmlns:a16="http://schemas.microsoft.com/office/drawing/2014/main" id="{92FDEA97-0861-44C0-9B26-4BB5F777AE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6" name="Freeform 11">
              <a:extLst>
                <a:ext uri="{FF2B5EF4-FFF2-40B4-BE49-F238E27FC236}">
                  <a16:creationId xmlns:a16="http://schemas.microsoft.com/office/drawing/2014/main" id="{A9F3AA02-C861-444A-9178-0BD3D3CE1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0405" y="1396180"/>
            <a:ext cx="6698127" cy="384257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6000" b="1"/>
              <a:t>LOGIC MODEL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3467" y="1396180"/>
            <a:ext cx="2531516" cy="38425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100" dirty="0">
                <a:solidFill>
                  <a:srgbClr val="FFFFFF"/>
                </a:solidFill>
              </a:rPr>
              <a:t>BASIC COMPONENTS</a:t>
            </a:r>
          </a:p>
          <a:p>
            <a:r>
              <a:rPr lang="en-US" sz="2100" dirty="0">
                <a:solidFill>
                  <a:srgbClr val="FFFFFF"/>
                </a:solidFill>
              </a:rPr>
              <a:t>OIDD REQUIREMENTS</a:t>
            </a:r>
          </a:p>
          <a:p>
            <a:r>
              <a:rPr lang="en-US" sz="2100" dirty="0">
                <a:solidFill>
                  <a:srgbClr val="FFFFFF"/>
                </a:solidFill>
              </a:rPr>
              <a:t>THINGS TO KEEP IN MIND </a:t>
            </a:r>
          </a:p>
          <a:p>
            <a:r>
              <a:rPr lang="en-US" sz="2100" dirty="0">
                <a:solidFill>
                  <a:srgbClr val="FFFFFF"/>
                </a:solidFill>
              </a:rPr>
              <a:t>FAQ’s</a:t>
            </a:r>
          </a:p>
        </p:txBody>
      </p:sp>
    </p:spTree>
    <p:extLst>
      <p:ext uri="{BB962C8B-B14F-4D97-AF65-F5344CB8AC3E}">
        <p14:creationId xmlns:p14="http://schemas.microsoft.com/office/powerpoint/2010/main" val="2862103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045FC-8DC3-4958-B2B1-92D0D8450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Logic Model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2D4211-FD3E-4EB8-8DB5-73064F1D230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Basic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675AB-5038-45E1-8205-5D6E16B42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692" y="2286000"/>
            <a:ext cx="5469466" cy="3281956"/>
          </a:xfrm>
        </p:spPr>
        <p:txBody>
          <a:bodyPr>
            <a:normAutofit/>
          </a:bodyPr>
          <a:lstStyle/>
          <a:p>
            <a:r>
              <a:rPr lang="en-US" dirty="0"/>
              <a:t>INPUTS/Resources</a:t>
            </a:r>
          </a:p>
          <a:p>
            <a:r>
              <a:rPr lang="en-US" dirty="0"/>
              <a:t>ACTIVITIES/Strategies</a:t>
            </a:r>
          </a:p>
          <a:p>
            <a:r>
              <a:rPr lang="en-US" dirty="0"/>
              <a:t>OUTPUTS/Things that can be counted</a:t>
            </a:r>
          </a:p>
          <a:p>
            <a:r>
              <a:rPr lang="en-US" dirty="0"/>
              <a:t>OUTCOMES/Short and long term</a:t>
            </a:r>
          </a:p>
          <a:p>
            <a:r>
              <a:rPr lang="en-US" dirty="0"/>
              <a:t>IMPACT/Changes that reflect the overall 5-Year goal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2B767E-D5D6-484C-9FD1-F7E3576C7C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2580" y="998006"/>
            <a:ext cx="7890734" cy="1031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163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OIDD Guidance on Evaluation </a:t>
            </a:r>
            <a:br>
              <a:rPr lang="en-US" dirty="0"/>
            </a:br>
            <a:r>
              <a:rPr lang="en-US" dirty="0"/>
              <a:t>(Logic Model)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2556931"/>
            <a:ext cx="9601196" cy="3485053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Requirement: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As part of the evaluation plan, Councils must use and submit a 5-year logic model that presents the logical connections between DD Council activities and desired DD Council </a:t>
            </a:r>
            <a:r>
              <a:rPr lang="en-US" dirty="0"/>
              <a:t>outcomes. </a:t>
            </a:r>
          </a:p>
          <a:p>
            <a:r>
              <a:rPr lang="en-US" dirty="0"/>
              <a:t>The logic model should reflect an understanding of the relationships among the resources a DD Council has to operate, the strategies/activities the DD Council plans to implement, and the outputs and outcomes the DD Council expects to achieve.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810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3AE710-7D3C-454B-82CF-49B0093E98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39CC2B4-028D-4241-812D-86DEFC665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021" y="685800"/>
            <a:ext cx="2639962" cy="5105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Things to keep in mind…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A13242B-E02E-4DE0-859A-2A46B775F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5ACFC104-86F4-4D49-B858-F1CA033539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80627160-C0E1-4BB7-AA86-D39CB7E79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F9C4CF4B-A323-44D9-9FEE-90EFE1D065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13E2B3A4-22DB-49DD-A716-388DEC5F87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337CB09C-5543-4330-8C3D-354519D8D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F54B39E1-DFCE-43D0-80F5-D9256E47DF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graphicFrame>
        <p:nvGraphicFramePr>
          <p:cNvPr id="5" name="Content Placeholder 2" descr="Box with two sentences. ">
            <a:extLst>
              <a:ext uri="{FF2B5EF4-FFF2-40B4-BE49-F238E27FC236}">
                <a16:creationId xmlns:a16="http://schemas.microsoft.com/office/drawing/2014/main" id="{4D132F49-AEE3-45AB-8A46-08522703DD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2969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69399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3AE710-7D3C-454B-82CF-49B0093E98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39CC2B4-028D-4241-812D-86DEFC665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021" y="685800"/>
            <a:ext cx="2639962" cy="5105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Things to keep in mind…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A13242B-E02E-4DE0-859A-2A46B775F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5ACFC104-86F4-4D49-B858-F1CA033539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80627160-C0E1-4BB7-AA86-D39CB7E79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F9C4CF4B-A323-44D9-9FEE-90EFE1D065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13E2B3A4-22DB-49DD-A716-388DEC5F87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337CB09C-5543-4330-8C3D-354519D8D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F54B39E1-DFCE-43D0-80F5-D9256E47DF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D132F49-AEE3-45AB-8A46-08522703D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7860116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8121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4DFAAE7-061D-4086-99EC-872CB3050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4451" y="685800"/>
            <a:ext cx="7648573" cy="1752599"/>
          </a:xfrm>
        </p:spPr>
        <p:txBody>
          <a:bodyPr>
            <a:normAutofit/>
          </a:bodyPr>
          <a:lstStyle/>
          <a:p>
            <a:r>
              <a:rPr lang="en-US" dirty="0"/>
              <a:t>Things to keep in mind (Impact)…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570099-A243-48DD-9EAE-36F4AC095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45E4A74B-6514-424A-ADFA-C232FA6B90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5233" y="1"/>
            <a:ext cx="858884" cy="2780957"/>
          </a:xfrm>
          <a:custGeom>
            <a:avLst/>
            <a:gdLst/>
            <a:ahLst/>
            <a:cxnLst/>
            <a:rect l="0" t="0" r="r" b="b"/>
            <a:pathLst>
              <a:path w="670" h="1753">
                <a:moveTo>
                  <a:pt x="0" y="1696"/>
                </a:moveTo>
                <a:lnTo>
                  <a:pt x="225" y="1753"/>
                </a:lnTo>
                <a:lnTo>
                  <a:pt x="670" y="0"/>
                </a:lnTo>
                <a:lnTo>
                  <a:pt x="430" y="0"/>
                </a:lnTo>
                <a:lnTo>
                  <a:pt x="0" y="1696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F61C5C86-C785-4B92-9F2D-133B8B8C24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41424" y="1"/>
            <a:ext cx="835810" cy="2671495"/>
          </a:xfrm>
          <a:custGeom>
            <a:avLst/>
            <a:gdLst/>
            <a:ahLst/>
            <a:cxnLst/>
            <a:rect l="0" t="0" r="r" b="b"/>
            <a:pathLst>
              <a:path w="652" h="1684">
                <a:moveTo>
                  <a:pt x="225" y="1684"/>
                </a:moveTo>
                <a:lnTo>
                  <a:pt x="652" y="0"/>
                </a:lnTo>
                <a:lnTo>
                  <a:pt x="411" y="0"/>
                </a:lnTo>
                <a:lnTo>
                  <a:pt x="0" y="1627"/>
                </a:lnTo>
                <a:lnTo>
                  <a:pt x="219" y="1681"/>
                </a:lnTo>
                <a:lnTo>
                  <a:pt x="225" y="1684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954D0BF9-002C-4D3A-A222-C166094A5D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41424" y="2585830"/>
            <a:ext cx="2175413" cy="4272171"/>
          </a:xfrm>
          <a:custGeom>
            <a:avLst/>
            <a:gdLst/>
            <a:ahLst/>
            <a:cxnLst/>
            <a:rect l="0" t="0" r="r" b="b"/>
            <a:pathLst>
              <a:path w="1697" h="2693">
                <a:moveTo>
                  <a:pt x="0" y="0"/>
                </a:moveTo>
                <a:lnTo>
                  <a:pt x="1622" y="2693"/>
                </a:lnTo>
                <a:lnTo>
                  <a:pt x="1697" y="2693"/>
                </a:lnTo>
                <a:lnTo>
                  <a:pt x="0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id="{6080EB6E-D69F-43B1-91EC-75C303342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9078" y="2695292"/>
            <a:ext cx="2690743" cy="4162709"/>
          </a:xfrm>
          <a:custGeom>
            <a:avLst/>
            <a:gdLst/>
            <a:ahLst/>
            <a:cxnLst/>
            <a:rect l="0" t="0" r="r" b="b"/>
            <a:pathLst>
              <a:path w="2099" h="2624">
                <a:moveTo>
                  <a:pt x="2099" y="2624"/>
                </a:moveTo>
                <a:lnTo>
                  <a:pt x="0" y="0"/>
                </a:lnTo>
                <a:lnTo>
                  <a:pt x="2021" y="2624"/>
                </a:lnTo>
                <a:lnTo>
                  <a:pt x="2099" y="262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1BA816A-EE68-4A96-BA05-73303B2F4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5233" y="2690532"/>
            <a:ext cx="2904320" cy="4167469"/>
          </a:xfrm>
          <a:custGeom>
            <a:avLst/>
            <a:gdLst>
              <a:gd name="connsiteX0" fmla="*/ 0 w 2904320"/>
              <a:gd name="connsiteY0" fmla="*/ 0 h 4167469"/>
              <a:gd name="connsiteX1" fmla="*/ 288431 w 2904320"/>
              <a:gd name="connsiteY1" fmla="*/ 90425 h 4167469"/>
              <a:gd name="connsiteX2" fmla="*/ 2904320 w 2904320"/>
              <a:gd name="connsiteY2" fmla="*/ 3220465 h 4167469"/>
              <a:gd name="connsiteX3" fmla="*/ 2904320 w 2904320"/>
              <a:gd name="connsiteY3" fmla="*/ 4167469 h 4167469"/>
              <a:gd name="connsiteX4" fmla="*/ 2694589 w 2904320"/>
              <a:gd name="connsiteY4" fmla="*/ 4167469 h 4167469"/>
              <a:gd name="connsiteX5" fmla="*/ 3846 w 2904320"/>
              <a:gd name="connsiteY5" fmla="*/ 4759 h 4167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4320" h="4167469">
                <a:moveTo>
                  <a:pt x="0" y="0"/>
                </a:moveTo>
                <a:lnTo>
                  <a:pt x="288431" y="90425"/>
                </a:lnTo>
                <a:lnTo>
                  <a:pt x="2904320" y="3220465"/>
                </a:lnTo>
                <a:lnTo>
                  <a:pt x="2904320" y="4167469"/>
                </a:lnTo>
                <a:lnTo>
                  <a:pt x="2694589" y="4167469"/>
                </a:lnTo>
                <a:lnTo>
                  <a:pt x="3846" y="4759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sp>
        <p:nvSpPr>
          <p:cNvPr id="22" name="Freeform 15">
            <a:extLst>
              <a:ext uri="{FF2B5EF4-FFF2-40B4-BE49-F238E27FC236}">
                <a16:creationId xmlns:a16="http://schemas.microsoft.com/office/drawing/2014/main" id="{22A94CDB-5D63-4C75-9CB6-6C18CDF37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41424" y="2581071"/>
            <a:ext cx="2894568" cy="4276930"/>
          </a:xfrm>
          <a:custGeom>
            <a:avLst/>
            <a:gdLst/>
            <a:ahLst/>
            <a:cxnLst/>
            <a:rect l="0" t="0" r="r" b="b"/>
            <a:pathLst>
              <a:path w="2258" h="2696">
                <a:moveTo>
                  <a:pt x="2258" y="2696"/>
                </a:moveTo>
                <a:lnTo>
                  <a:pt x="264" y="111"/>
                </a:lnTo>
                <a:lnTo>
                  <a:pt x="228" y="60"/>
                </a:lnTo>
                <a:lnTo>
                  <a:pt x="225" y="57"/>
                </a:lnTo>
                <a:lnTo>
                  <a:pt x="0" y="0"/>
                </a:lnTo>
                <a:lnTo>
                  <a:pt x="0" y="3"/>
                </a:lnTo>
                <a:lnTo>
                  <a:pt x="1697" y="2696"/>
                </a:lnTo>
                <a:lnTo>
                  <a:pt x="2258" y="2696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4451" y="2666999"/>
            <a:ext cx="7648572" cy="3124201"/>
          </a:xfrm>
        </p:spPr>
        <p:txBody>
          <a:bodyPr anchor="t"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Impact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long-term consequences of the intervention taken on by the DD Council. </a:t>
            </a:r>
          </a:p>
          <a:p>
            <a:pPr marL="0" lvl="0" indent="0"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fundamental CHANGE (intended or unintended) to organizations, systems or society. </a:t>
            </a:r>
          </a:p>
          <a:p>
            <a:pPr marL="0" lvl="0" indent="0"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Ensure there is a direct correlation between achieving the Council’s five-year goals, the outcomes and </a:t>
            </a:r>
            <a:r>
              <a:rPr lang="en-US" sz="20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ultimate impact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the issues, environment and/or status for people with DD and their families. </a:t>
            </a:r>
          </a:p>
          <a:p>
            <a:pPr marL="0" lvl="0" indent="0">
              <a:buNone/>
            </a:pP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“For each of the specific activities you have planned to do, what impact do you expect to achieve in your community?”</a:t>
            </a:r>
            <a:b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30207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rgbClr val="FFFFFF"/>
                </a:solidFill>
              </a:rPr>
              <a:t>Logic Model FAQs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7106" y="685801"/>
            <a:ext cx="6385918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Q:</a:t>
            </a:r>
            <a:r>
              <a:rPr lang="en-US" sz="2000" dirty="0"/>
              <a:t> Will Councils be provided a standard 5-Year State Plan logic model template? </a:t>
            </a:r>
            <a:br>
              <a:rPr lang="en-US" sz="2000" dirty="0"/>
            </a:br>
            <a:endParaRPr lang="en-US" sz="2000" dirty="0"/>
          </a:p>
          <a:p>
            <a:r>
              <a:rPr lang="en-US" sz="2000" b="1" dirty="0"/>
              <a:t>A:</a:t>
            </a:r>
            <a:r>
              <a:rPr lang="en-US" sz="2000" dirty="0"/>
              <a:t> No, each Council can determine the format for its logic model. </a:t>
            </a:r>
            <a:r>
              <a:rPr lang="en-US" sz="2000" i="1" u="sng" dirty="0"/>
              <a:t>For recommended sample templates</a:t>
            </a:r>
            <a:r>
              <a:rPr lang="en-US" sz="2000" dirty="0"/>
              <a:t>, see the ITACC resource: Guidance for Developing a Five-Year Logic Model for the 2022-2026 State Plan </a:t>
            </a:r>
            <a:br>
              <a:rPr lang="en-US" sz="2000" dirty="0"/>
            </a:b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Q:</a:t>
            </a:r>
            <a:r>
              <a:rPr lang="en-US" sz="2000" dirty="0"/>
              <a:t> Does the logic model have to fit one page? </a:t>
            </a:r>
          </a:p>
          <a:p>
            <a:r>
              <a:rPr lang="en-US" sz="2000" b="1" dirty="0"/>
              <a:t>A: </a:t>
            </a:r>
            <a:r>
              <a:rPr lang="en-US" sz="2000" dirty="0"/>
              <a:t>No, but remember, this logic model represents the overall 5-Year State Plan.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466263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rgbClr val="FFFFFF"/>
                </a:solidFill>
              </a:rPr>
              <a:t>Logic Model FAQs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7106" y="685801"/>
            <a:ext cx="6385918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Q:</a:t>
            </a:r>
            <a:r>
              <a:rPr lang="en-US" sz="2000" dirty="0"/>
              <a:t> Can we develop other logic models (1 year, each goal/objective, etc.)</a:t>
            </a:r>
            <a:br>
              <a:rPr lang="en-US" sz="2000" dirty="0"/>
            </a:br>
            <a:endParaRPr lang="en-US" sz="2000" dirty="0"/>
          </a:p>
          <a:p>
            <a:r>
              <a:rPr lang="en-US" sz="2000" b="1" dirty="0"/>
              <a:t>A: </a:t>
            </a:r>
            <a:r>
              <a:rPr lang="en-US" sz="2000" dirty="0"/>
              <a:t>Yes!</a:t>
            </a:r>
            <a:r>
              <a:rPr lang="en-US" sz="2000" b="1" dirty="0"/>
              <a:t> </a:t>
            </a:r>
            <a:r>
              <a:rPr lang="en-US" sz="2000" dirty="0"/>
              <a:t>DD Councils are encouraged to do so as they support DD Councils with monitoring and evaluation. </a:t>
            </a:r>
            <a:r>
              <a:rPr lang="en-US" sz="2000" b="1" dirty="0"/>
              <a:t> </a:t>
            </a:r>
            <a:br>
              <a:rPr lang="en-US" sz="2000" b="1" dirty="0"/>
            </a:b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Q:</a:t>
            </a:r>
            <a:r>
              <a:rPr lang="en-US" sz="2000" dirty="0"/>
              <a:t> When is the logic model due?</a:t>
            </a:r>
          </a:p>
          <a:p>
            <a:r>
              <a:rPr lang="en-US" sz="2000" b="1" dirty="0"/>
              <a:t>A: </a:t>
            </a:r>
            <a:r>
              <a:rPr lang="en-US" sz="2000" dirty="0"/>
              <a:t>The logic model will be submitted with the 5-Year State Plan on August 15, 2021.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60656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E9D059B6-ADD8-488A-B346-63289E90D1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F69B42B4-BC82-4495-A6F9-A28167B56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83CC168C-2AD4-4FFB-9F25-420ED6514C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6C9F369A-6158-4AE8-BA04-138A9DFFA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FC7B1DF4-AD98-42A8-820F-667A3DCC4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61C58B74-3656-4FD5-AC47-EE3A59EBB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8B349A01-D803-4A18-B608-47BFCED434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CD9ACDE-8038-488C-AB0C-5FD1A373C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4450" y="965200"/>
            <a:ext cx="7372350" cy="34046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6000" dirty="0"/>
              <a:t>Additional Resources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54450" y="4503906"/>
            <a:ext cx="7372350" cy="138889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100"/>
              <a:t>Contact ITACC Staff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A6C2449-5F66-4753-AAA3-4AD81E57A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29F7DAB-18F4-436A-A0D8-61013DEB6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1424" y="1"/>
            <a:ext cx="3258129" cy="6858000"/>
            <a:chOff x="141424" y="1"/>
            <a:chExt cx="3258129" cy="6858000"/>
          </a:xfrm>
        </p:grpSpPr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AA2A446D-5444-4251-A0C1-1C33937BB1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5233" y="1"/>
              <a:ext cx="858884" cy="2780957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7">
              <a:extLst>
                <a:ext uri="{FF2B5EF4-FFF2-40B4-BE49-F238E27FC236}">
                  <a16:creationId xmlns:a16="http://schemas.microsoft.com/office/drawing/2014/main" id="{E013EF53-9F7F-40D2-9E88-917DCF6430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424" y="1"/>
              <a:ext cx="835810" cy="2671495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3" name="Freeform 12">
              <a:extLst>
                <a:ext uri="{FF2B5EF4-FFF2-40B4-BE49-F238E27FC236}">
                  <a16:creationId xmlns:a16="http://schemas.microsoft.com/office/drawing/2014/main" id="{210AE139-2815-4F3D-A56C-2608DB3D77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424" y="2585830"/>
              <a:ext cx="2175413" cy="4272171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4" name="Freeform 13">
              <a:extLst>
                <a:ext uri="{FF2B5EF4-FFF2-40B4-BE49-F238E27FC236}">
                  <a16:creationId xmlns:a16="http://schemas.microsoft.com/office/drawing/2014/main" id="{7C52B438-B53F-4BCB-A9A8-183E8815A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9078" y="2695292"/>
              <a:ext cx="2690743" cy="4162709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57375C8-AF41-41DF-8F04-72401D4B9E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5233" y="2690532"/>
              <a:ext cx="2904320" cy="4167469"/>
            </a:xfrm>
            <a:custGeom>
              <a:avLst/>
              <a:gdLst>
                <a:gd name="connsiteX0" fmla="*/ 0 w 2904320"/>
                <a:gd name="connsiteY0" fmla="*/ 0 h 4167469"/>
                <a:gd name="connsiteX1" fmla="*/ 288431 w 2904320"/>
                <a:gd name="connsiteY1" fmla="*/ 90425 h 4167469"/>
                <a:gd name="connsiteX2" fmla="*/ 2904320 w 2904320"/>
                <a:gd name="connsiteY2" fmla="*/ 3220465 h 4167469"/>
                <a:gd name="connsiteX3" fmla="*/ 2904320 w 2904320"/>
                <a:gd name="connsiteY3" fmla="*/ 4167469 h 4167469"/>
                <a:gd name="connsiteX4" fmla="*/ 2694589 w 2904320"/>
                <a:gd name="connsiteY4" fmla="*/ 4167469 h 4167469"/>
                <a:gd name="connsiteX5" fmla="*/ 3846 w 2904320"/>
                <a:gd name="connsiteY5" fmla="*/ 4759 h 4167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04320" h="4167469">
                  <a:moveTo>
                    <a:pt x="0" y="0"/>
                  </a:moveTo>
                  <a:lnTo>
                    <a:pt x="288431" y="90425"/>
                  </a:lnTo>
                  <a:lnTo>
                    <a:pt x="2904320" y="3220465"/>
                  </a:lnTo>
                  <a:lnTo>
                    <a:pt x="2904320" y="4167469"/>
                  </a:lnTo>
                  <a:lnTo>
                    <a:pt x="2694589" y="4167469"/>
                  </a:lnTo>
                  <a:lnTo>
                    <a:pt x="3846" y="475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1B37C1D7-483C-4CD7-85AB-F4EEA6E573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424" y="2581071"/>
              <a:ext cx="2894568" cy="427693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</p:spTree>
    <p:extLst>
      <p:ext uri="{BB962C8B-B14F-4D97-AF65-F5344CB8AC3E}">
        <p14:creationId xmlns:p14="http://schemas.microsoft.com/office/powerpoint/2010/main" val="22132053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Group 137">
            <a:extLst>
              <a:ext uri="{FF2B5EF4-FFF2-40B4-BE49-F238E27FC236}">
                <a16:creationId xmlns:a16="http://schemas.microsoft.com/office/drawing/2014/main" id="{729D1C44-1DC2-46A3-AF4D-6CF3F03E7A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139" name="Freeform 6">
              <a:extLst>
                <a:ext uri="{FF2B5EF4-FFF2-40B4-BE49-F238E27FC236}">
                  <a16:creationId xmlns:a16="http://schemas.microsoft.com/office/drawing/2014/main" id="{38441D71-9427-4E52-9D00-DA5DCD6083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0" name="Freeform 7">
              <a:extLst>
                <a:ext uri="{FF2B5EF4-FFF2-40B4-BE49-F238E27FC236}">
                  <a16:creationId xmlns:a16="http://schemas.microsoft.com/office/drawing/2014/main" id="{99D64EDB-A847-4FFD-A1A0-F682EFB878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41" name="Freeform 9">
              <a:extLst>
                <a:ext uri="{FF2B5EF4-FFF2-40B4-BE49-F238E27FC236}">
                  <a16:creationId xmlns:a16="http://schemas.microsoft.com/office/drawing/2014/main" id="{E1462D21-CAC4-4C52-95C9-E5C0DE3E9C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42" name="Freeform 10">
              <a:extLst>
                <a:ext uri="{FF2B5EF4-FFF2-40B4-BE49-F238E27FC236}">
                  <a16:creationId xmlns:a16="http://schemas.microsoft.com/office/drawing/2014/main" id="{9A48DF8F-07DF-48F2-944C-97808BBD26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43" name="Freeform 11">
              <a:extLst>
                <a:ext uri="{FF2B5EF4-FFF2-40B4-BE49-F238E27FC236}">
                  <a16:creationId xmlns:a16="http://schemas.microsoft.com/office/drawing/2014/main" id="{1DBC7527-D323-4A52-8055-50480E532B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44" name="Freeform 12">
              <a:extLst>
                <a:ext uri="{FF2B5EF4-FFF2-40B4-BE49-F238E27FC236}">
                  <a16:creationId xmlns:a16="http://schemas.microsoft.com/office/drawing/2014/main" id="{7FDC9880-BEB7-4458-9A76-FD74CA58DA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146" name="Rectangle 145">
            <a:extLst>
              <a:ext uri="{FF2B5EF4-FFF2-40B4-BE49-F238E27FC236}">
                <a16:creationId xmlns:a16="http://schemas.microsoft.com/office/drawing/2014/main" id="{22DFF61D-FE87-44C1-954C-B0D767816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 descr="Resources – ITACChelp.org &#10;Five Year State Plan &amp; TA Institute Pages">
            <a:extLst>
              <a:ext uri="{FF2B5EF4-FFF2-40B4-BE49-F238E27FC236}">
                <a16:creationId xmlns:a16="http://schemas.microsoft.com/office/drawing/2014/main" id="{A656EA96-3430-4605-8F7D-C0EB8315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0632" y="648930"/>
            <a:ext cx="4922391" cy="33473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4200" b="1" dirty="0"/>
              <a:t>Resources:</a:t>
            </a:r>
            <a:r>
              <a:rPr lang="en-US" sz="4200" dirty="0"/>
              <a:t> ITACChelp.org </a:t>
            </a:r>
            <a:br>
              <a:rPr lang="en-US" sz="4200" dirty="0"/>
            </a:br>
            <a:r>
              <a:rPr lang="en-US" sz="4200" dirty="0"/>
              <a:t>Five Year State Plan &amp; TA Institute Pages</a:t>
            </a:r>
            <a:br>
              <a:rPr lang="en-US" sz="4200" dirty="0"/>
            </a:br>
            <a:endParaRPr lang="en-US" sz="4200" dirty="0"/>
          </a:p>
        </p:txBody>
      </p: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E84592AC-7045-4F49-9639-B221E5A7A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86714" y="-4763"/>
            <a:ext cx="5014912" cy="6862763"/>
            <a:chOff x="2928938" y="-4763"/>
            <a:chExt cx="5014912" cy="6862763"/>
          </a:xfrm>
        </p:grpSpPr>
        <p:sp>
          <p:nvSpPr>
            <p:cNvPr id="149" name="Freeform 6">
              <a:extLst>
                <a:ext uri="{FF2B5EF4-FFF2-40B4-BE49-F238E27FC236}">
                  <a16:creationId xmlns:a16="http://schemas.microsoft.com/office/drawing/2014/main" id="{8F380A3B-3304-47FC-9EDB-3A10F6EDF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0" name="Freeform 7">
              <a:extLst>
                <a:ext uri="{FF2B5EF4-FFF2-40B4-BE49-F238E27FC236}">
                  <a16:creationId xmlns:a16="http://schemas.microsoft.com/office/drawing/2014/main" id="{CEBC0F23-9C1D-4F87-8EF4-E3BAACAF95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1" name="Freeform 25">
              <a:extLst>
                <a:ext uri="{FF2B5EF4-FFF2-40B4-BE49-F238E27FC236}">
                  <a16:creationId xmlns:a16="http://schemas.microsoft.com/office/drawing/2014/main" id="{32987390-B552-4468-AE54-2BA1B84CC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52" name="Freeform 26">
              <a:extLst>
                <a:ext uri="{FF2B5EF4-FFF2-40B4-BE49-F238E27FC236}">
                  <a16:creationId xmlns:a16="http://schemas.microsoft.com/office/drawing/2014/main" id="{CB705A55-FBC1-4F9A-8D40-9AA3D343A5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53" name="Freeform 27">
              <a:extLst>
                <a:ext uri="{FF2B5EF4-FFF2-40B4-BE49-F238E27FC236}">
                  <a16:creationId xmlns:a16="http://schemas.microsoft.com/office/drawing/2014/main" id="{E2765382-B7CB-4F4B-83F9-2391FA0E8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54" name="Freeform 28">
              <a:extLst>
                <a:ext uri="{FF2B5EF4-FFF2-40B4-BE49-F238E27FC236}">
                  <a16:creationId xmlns:a16="http://schemas.microsoft.com/office/drawing/2014/main" id="{67BDAB96-7661-48F4-B3B5-6D759D323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56" name="Rounded Rectangle 16">
            <a:extLst>
              <a:ext uri="{FF2B5EF4-FFF2-40B4-BE49-F238E27FC236}">
                <a16:creationId xmlns:a16="http://schemas.microsoft.com/office/drawing/2014/main" id="{5C2B873C-702E-4891-9F5A-7BCD247F6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693" y="648931"/>
            <a:ext cx="5419641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014412" y="648930"/>
            <a:ext cx="4488612" cy="33473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100" dirty="0">
              <a:ln w="3175" cmpd="sng">
                <a:noFill/>
              </a:ln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9715007"/>
              </p:ext>
            </p:extLst>
          </p:nvPr>
        </p:nvGraphicFramePr>
        <p:xfrm>
          <a:off x="977550" y="1031883"/>
          <a:ext cx="4774322" cy="4586885"/>
        </p:xfrm>
        <a:graphic>
          <a:graphicData uri="http://schemas.openxmlformats.org/drawingml/2006/table">
            <a:tbl>
              <a:tblPr firstRow="1" bandRow="1">
                <a:solidFill>
                  <a:schemeClr val="tx1">
                    <a:lumMod val="65000"/>
                    <a:lumOff val="35000"/>
                  </a:schemeClr>
                </a:solidFill>
                <a:tableStyleId>{7DF18680-E054-41AD-8BC1-D1AEF772440D}</a:tableStyleId>
              </a:tblPr>
              <a:tblGrid>
                <a:gridCol w="1974073">
                  <a:extLst>
                    <a:ext uri="{9D8B030D-6E8A-4147-A177-3AD203B41FA5}">
                      <a16:colId xmlns:a16="http://schemas.microsoft.com/office/drawing/2014/main" val="1497569543"/>
                    </a:ext>
                  </a:extLst>
                </a:gridCol>
                <a:gridCol w="2800249">
                  <a:extLst>
                    <a:ext uri="{9D8B030D-6E8A-4147-A177-3AD203B41FA5}">
                      <a16:colId xmlns:a16="http://schemas.microsoft.com/office/drawing/2014/main" val="2070243357"/>
                    </a:ext>
                  </a:extLst>
                </a:gridCol>
              </a:tblGrid>
              <a:tr h="502767">
                <a:tc>
                  <a:txBody>
                    <a:bodyPr/>
                    <a:lstStyle/>
                    <a:p>
                      <a:endParaRPr lang="en-US" sz="1200" b="1" cap="all" spc="60">
                        <a:solidFill>
                          <a:schemeClr val="tx1"/>
                        </a:solidFill>
                      </a:endParaRPr>
                    </a:p>
                  </a:txBody>
                  <a:tcPr marL="133085" marR="133085" marT="133085" marB="13308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cap="all" spc="60">
                        <a:solidFill>
                          <a:schemeClr val="tx1"/>
                        </a:solidFill>
                      </a:endParaRPr>
                    </a:p>
                  </a:txBody>
                  <a:tcPr marL="133085" marR="133085" marT="133085" marB="13308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3718003"/>
                  </a:ext>
                </a:extLst>
              </a:tr>
              <a:tr h="4003705">
                <a:tc>
                  <a:txBody>
                    <a:bodyPr/>
                    <a:lstStyle/>
                    <a:p>
                      <a:endParaRPr lang="en-US" sz="1600" cap="none" spc="0">
                        <a:solidFill>
                          <a:schemeClr val="bg1"/>
                        </a:solidFill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600" cap="none" spc="0">
                          <a:solidFill>
                            <a:schemeClr val="bg1"/>
                          </a:solidFill>
                        </a:rPr>
                        <a:t>Evaluation FAQ’s</a:t>
                      </a:r>
                      <a:br>
                        <a:rPr lang="en-US" sz="1600" cap="none" spc="0">
                          <a:solidFill>
                            <a:schemeClr val="bg1"/>
                          </a:solidFill>
                        </a:rPr>
                      </a:br>
                      <a:endParaRPr lang="en-US" sz="1600" cap="none" spc="0">
                        <a:solidFill>
                          <a:schemeClr val="bg1"/>
                        </a:solidFill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600" cap="none" spc="0">
                          <a:solidFill>
                            <a:schemeClr val="bg1"/>
                          </a:solidFill>
                        </a:rPr>
                        <a:t>Example Evaluation </a:t>
                      </a:r>
                      <a:br>
                        <a:rPr lang="en-US" sz="1600" cap="none" spc="0">
                          <a:solidFill>
                            <a:schemeClr val="bg1"/>
                          </a:solidFill>
                        </a:rPr>
                      </a:br>
                      <a:endParaRPr lang="en-US" sz="1600" cap="none" spc="0">
                        <a:solidFill>
                          <a:schemeClr val="bg1"/>
                        </a:solidFill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600" cap="none" spc="0">
                          <a:solidFill>
                            <a:schemeClr val="bg1"/>
                          </a:solidFill>
                        </a:rPr>
                        <a:t>Developing Evaluation Plans and Logic Models</a:t>
                      </a:r>
                      <a:br>
                        <a:rPr lang="en-US" sz="1600" cap="none" spc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600" cap="none" spc="0">
                          <a:solidFill>
                            <a:schemeClr val="bg1"/>
                          </a:solidFill>
                        </a:rPr>
                        <a:t> Explaining the Value of Your Program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1600" cap="none" spc="0">
                        <a:solidFill>
                          <a:schemeClr val="bg1"/>
                        </a:solidFill>
                      </a:endParaRPr>
                    </a:p>
                    <a:p>
                      <a:endParaRPr lang="en-US" sz="1600" cap="none" spc="0">
                        <a:solidFill>
                          <a:schemeClr val="bg1"/>
                        </a:solidFill>
                      </a:endParaRPr>
                    </a:p>
                  </a:txBody>
                  <a:tcPr marL="122140" marR="138766" marT="93954" marB="8872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cap="none" spc="0" dirty="0">
                          <a:solidFill>
                            <a:schemeClr val="bg1"/>
                          </a:solidFill>
                        </a:rPr>
                        <a:t>Logic</a:t>
                      </a:r>
                      <a:r>
                        <a:rPr lang="en-US" sz="1600" cap="none" spc="0" baseline="0" dirty="0">
                          <a:solidFill>
                            <a:schemeClr val="bg1"/>
                          </a:solidFill>
                        </a:rPr>
                        <a:t> Model Resource: </a:t>
                      </a:r>
                      <a:r>
                        <a:rPr lang="en-US" sz="1600" kern="1200" cap="none" spc="0" dirty="0">
                          <a:solidFill>
                            <a:schemeClr val="bg1"/>
                          </a:solidFill>
                          <a:effectLst/>
                        </a:rPr>
                        <a:t>Guidance for Developing a Five-Year Logic Model for the 2022-2026 State Plan</a:t>
                      </a:r>
                    </a:p>
                    <a:p>
                      <a:pPr algn="l"/>
                      <a:endParaRPr lang="en-US" sz="1600" kern="1200" cap="none" spc="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cap="none" spc="0" dirty="0">
                          <a:solidFill>
                            <a:schemeClr val="bg1"/>
                          </a:solidFill>
                          <a:effectLst/>
                        </a:rPr>
                        <a:t>Linking the State Plan, Logic Model &amp; Work Plan</a:t>
                      </a:r>
                    </a:p>
                    <a:p>
                      <a:pPr algn="l"/>
                      <a:endParaRPr lang="en-US" sz="1600" cap="none" spc="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1600" i="1" cap="none" spc="0" dirty="0">
                        <a:solidFill>
                          <a:schemeClr val="bg1"/>
                        </a:solidFill>
                      </a:endParaRPr>
                    </a:p>
                  </a:txBody>
                  <a:tcPr marL="122140" marR="138766" marT="93954" marB="8872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849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3498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E9D059B6-ADD8-488A-B346-63289E90D1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F69B42B4-BC82-4495-A6F9-A28167B56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83CC168C-2AD4-4FFB-9F25-420ED6514C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6C9F369A-6158-4AE8-BA04-138A9DFFA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FC7B1DF4-AD98-42A8-820F-667A3DCC4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61C58B74-3656-4FD5-AC47-EE3A59EBB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8B349A01-D803-4A18-B608-47BFCED434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E3D4922-3D1C-4679-9A86-15BFC1A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64E9BCF-1B67-4514-808C-A5DCBDEB4A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2238778-9D1D-45F4-BB78-76F208A224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93667F4D-F2CD-4E50-BACC-24766910F7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2" name="Freeform 7">
              <a:extLst>
                <a:ext uri="{FF2B5EF4-FFF2-40B4-BE49-F238E27FC236}">
                  <a16:creationId xmlns:a16="http://schemas.microsoft.com/office/drawing/2014/main" id="{20CAAE25-D2F2-493F-9569-EC552C1ADD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3" name="Freeform 8">
              <a:extLst>
                <a:ext uri="{FF2B5EF4-FFF2-40B4-BE49-F238E27FC236}">
                  <a16:creationId xmlns:a16="http://schemas.microsoft.com/office/drawing/2014/main" id="{42D5E996-541D-42BA-8B22-F7E96752C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4" name="Freeform 9">
              <a:extLst>
                <a:ext uri="{FF2B5EF4-FFF2-40B4-BE49-F238E27FC236}">
                  <a16:creationId xmlns:a16="http://schemas.microsoft.com/office/drawing/2014/main" id="{6BDB86F1-7C07-4D49-B9C9-7837A1FB25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5" name="Freeform 10">
              <a:extLst>
                <a:ext uri="{FF2B5EF4-FFF2-40B4-BE49-F238E27FC236}">
                  <a16:creationId xmlns:a16="http://schemas.microsoft.com/office/drawing/2014/main" id="{92FDEA97-0861-44C0-9B26-4BB5F777AE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6" name="Freeform 11">
              <a:extLst>
                <a:ext uri="{FF2B5EF4-FFF2-40B4-BE49-F238E27FC236}">
                  <a16:creationId xmlns:a16="http://schemas.microsoft.com/office/drawing/2014/main" id="{A9F3AA02-C861-444A-9178-0BD3D3CE1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0405" y="1396180"/>
            <a:ext cx="6698127" cy="384257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6000" b="1" dirty="0"/>
              <a:t>EVALUATION PLANS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3467" y="1396180"/>
            <a:ext cx="2531516" cy="38425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100" dirty="0">
                <a:solidFill>
                  <a:srgbClr val="FFFFFF"/>
                </a:solidFill>
              </a:rPr>
              <a:t>REQUIREMENTS, DD ACT AND OIDD GUIDANCE</a:t>
            </a:r>
          </a:p>
        </p:txBody>
      </p:sp>
    </p:spTree>
    <p:extLst>
      <p:ext uri="{BB962C8B-B14F-4D97-AF65-F5344CB8AC3E}">
        <p14:creationId xmlns:p14="http://schemas.microsoft.com/office/powerpoint/2010/main" val="34276575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9CAC3B1-4879-424D-8F15-206277196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8200" y="852055"/>
            <a:ext cx="7257455" cy="1752599"/>
          </a:xfrm>
        </p:spPr>
        <p:txBody>
          <a:bodyPr>
            <a:normAutofit/>
          </a:bodyPr>
          <a:lstStyle/>
          <a:p>
            <a:r>
              <a:rPr lang="en-US" sz="3600" b="1"/>
              <a:t>Contact ITACC Staff</a:t>
            </a:r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E34CC1C8-EBDD-4AEA-83E6-B27575B62E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649700" y="0"/>
            <a:ext cx="1063625" cy="2782888"/>
          </a:xfrm>
          <a:custGeom>
            <a:avLst/>
            <a:gdLst/>
            <a:ahLst/>
            <a:cxnLst/>
            <a:rect l="0" t="0" r="r" b="b"/>
            <a:pathLst>
              <a:path w="670" h="1753">
                <a:moveTo>
                  <a:pt x="0" y="1696"/>
                </a:moveTo>
                <a:lnTo>
                  <a:pt x="225" y="1753"/>
                </a:lnTo>
                <a:lnTo>
                  <a:pt x="670" y="0"/>
                </a:lnTo>
                <a:lnTo>
                  <a:pt x="430" y="0"/>
                </a:lnTo>
                <a:lnTo>
                  <a:pt x="0" y="16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D6B38644-B85D-4211-9526-5B4C2A662B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2116425" y="0"/>
            <a:ext cx="1035050" cy="2673350"/>
          </a:xfrm>
          <a:custGeom>
            <a:avLst/>
            <a:gdLst/>
            <a:ahLst/>
            <a:cxnLst/>
            <a:rect l="0" t="0" r="r" b="b"/>
            <a:pathLst>
              <a:path w="652" h="1684">
                <a:moveTo>
                  <a:pt x="225" y="1684"/>
                </a:moveTo>
                <a:lnTo>
                  <a:pt x="652" y="0"/>
                </a:lnTo>
                <a:lnTo>
                  <a:pt x="411" y="0"/>
                </a:lnTo>
                <a:lnTo>
                  <a:pt x="0" y="1627"/>
                </a:lnTo>
                <a:lnTo>
                  <a:pt x="219" y="1681"/>
                </a:lnTo>
                <a:lnTo>
                  <a:pt x="225" y="1684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8A8B2820-6B8F-4C19-BFC5-D28EE44E5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457487" y="2587625"/>
            <a:ext cx="2693987" cy="4270375"/>
          </a:xfrm>
          <a:custGeom>
            <a:avLst/>
            <a:gdLst/>
            <a:ahLst/>
            <a:cxnLst/>
            <a:rect l="0" t="0" r="r" b="b"/>
            <a:pathLst>
              <a:path w="1697" h="2693">
                <a:moveTo>
                  <a:pt x="0" y="0"/>
                </a:moveTo>
                <a:lnTo>
                  <a:pt x="1622" y="2693"/>
                </a:lnTo>
                <a:lnTo>
                  <a:pt x="1697" y="2693"/>
                </a:lnTo>
                <a:lnTo>
                  <a:pt x="0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CA45AB7-441E-40A8-A98B-557D68F48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" y="2692400"/>
            <a:ext cx="2713324" cy="3390788"/>
          </a:xfrm>
          <a:custGeom>
            <a:avLst/>
            <a:gdLst>
              <a:gd name="connsiteX0" fmla="*/ 0 w 2713324"/>
              <a:gd name="connsiteY0" fmla="*/ 0 h 3390788"/>
              <a:gd name="connsiteX1" fmla="*/ 4763 w 2713324"/>
              <a:gd name="connsiteY1" fmla="*/ 4763 h 3390788"/>
              <a:gd name="connsiteX2" fmla="*/ 2713324 w 2713324"/>
              <a:gd name="connsiteY2" fmla="*/ 3390788 h 3390788"/>
              <a:gd name="connsiteX3" fmla="*/ 2713324 w 2713324"/>
              <a:gd name="connsiteY3" fmla="*/ 2368619 h 3390788"/>
              <a:gd name="connsiteX4" fmla="*/ 357188 w 2713324"/>
              <a:gd name="connsiteY4" fmla="*/ 90488 h 3390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3324" h="3390788">
                <a:moveTo>
                  <a:pt x="0" y="0"/>
                </a:moveTo>
                <a:lnTo>
                  <a:pt x="4763" y="4763"/>
                </a:lnTo>
                <a:lnTo>
                  <a:pt x="2713324" y="3390788"/>
                </a:lnTo>
                <a:lnTo>
                  <a:pt x="2713324" y="2368619"/>
                </a:lnTo>
                <a:lnTo>
                  <a:pt x="357188" y="9048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F516030-4F00-4C48-AD93-91EFA17A1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0" y="2582863"/>
            <a:ext cx="3151474" cy="4275137"/>
          </a:xfrm>
          <a:custGeom>
            <a:avLst/>
            <a:gdLst>
              <a:gd name="connsiteX0" fmla="*/ 0 w 3151474"/>
              <a:gd name="connsiteY0" fmla="*/ 0 h 4275137"/>
              <a:gd name="connsiteX1" fmla="*/ 0 w 3151474"/>
              <a:gd name="connsiteY1" fmla="*/ 4757 h 4275137"/>
              <a:gd name="connsiteX2" fmla="*/ 2693987 w 3151474"/>
              <a:gd name="connsiteY2" fmla="*/ 4275137 h 4275137"/>
              <a:gd name="connsiteX3" fmla="*/ 3151474 w 3151474"/>
              <a:gd name="connsiteY3" fmla="*/ 4275137 h 4275137"/>
              <a:gd name="connsiteX4" fmla="*/ 3151474 w 3151474"/>
              <a:gd name="connsiteY4" fmla="*/ 3714295 h 4275137"/>
              <a:gd name="connsiteX5" fmla="*/ 419100 w 3151474"/>
              <a:gd name="connsiteY5" fmla="*/ 176017 h 4275137"/>
              <a:gd name="connsiteX6" fmla="*/ 361950 w 3151474"/>
              <a:gd name="connsiteY6" fmla="*/ 95144 h 4275137"/>
              <a:gd name="connsiteX7" fmla="*/ 357188 w 3151474"/>
              <a:gd name="connsiteY7" fmla="*/ 90387 h 42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51474" h="4275137">
                <a:moveTo>
                  <a:pt x="0" y="0"/>
                </a:moveTo>
                <a:lnTo>
                  <a:pt x="0" y="4757"/>
                </a:lnTo>
                <a:lnTo>
                  <a:pt x="2693987" y="4275137"/>
                </a:lnTo>
                <a:lnTo>
                  <a:pt x="3151474" y="4275137"/>
                </a:lnTo>
                <a:lnTo>
                  <a:pt x="3151474" y="3714295"/>
                </a:lnTo>
                <a:lnTo>
                  <a:pt x="419100" y="176017"/>
                </a:lnTo>
                <a:lnTo>
                  <a:pt x="361950" y="95144"/>
                </a:lnTo>
                <a:lnTo>
                  <a:pt x="357188" y="90387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820085E-2582-4A95-98EE-45DFFD5C01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0" y="2697164"/>
            <a:ext cx="2706398" cy="3513899"/>
          </a:xfrm>
          <a:custGeom>
            <a:avLst/>
            <a:gdLst>
              <a:gd name="connsiteX0" fmla="*/ 0 w 2706398"/>
              <a:gd name="connsiteY0" fmla="*/ 0 h 3513899"/>
              <a:gd name="connsiteX1" fmla="*/ 2706398 w 2706398"/>
              <a:gd name="connsiteY1" fmla="*/ 3513899 h 3513899"/>
              <a:gd name="connsiteX2" fmla="*/ 2706398 w 2706398"/>
              <a:gd name="connsiteY2" fmla="*/ 3383321 h 3513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6398" h="3513899">
                <a:moveTo>
                  <a:pt x="0" y="0"/>
                </a:moveTo>
                <a:lnTo>
                  <a:pt x="2706398" y="3513899"/>
                </a:lnTo>
                <a:lnTo>
                  <a:pt x="2706398" y="3383321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3237" y="2839605"/>
            <a:ext cx="7200236" cy="271284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800" b="1"/>
              <a:t>For State/Territory specific questions and support, contact ITACC Staff</a:t>
            </a:r>
          </a:p>
          <a:p>
            <a:pPr marL="0" indent="0">
              <a:buNone/>
            </a:pPr>
            <a:br>
              <a:rPr lang="en-US" sz="1800"/>
            </a:br>
            <a:r>
              <a:rPr lang="en-US" sz="1800"/>
              <a:t>Director of Technical Assistance, </a:t>
            </a:r>
            <a:r>
              <a:rPr lang="en-US" sz="1800" i="1"/>
              <a:t>Sheryl Matney</a:t>
            </a:r>
          </a:p>
          <a:p>
            <a:pPr marL="0" indent="0">
              <a:buNone/>
            </a:pPr>
            <a:r>
              <a:rPr lang="en-US" sz="1800">
                <a:hlinkClick r:id="rId3"/>
              </a:rPr>
              <a:t>smatney@nacdd.org</a:t>
            </a:r>
            <a:r>
              <a:rPr lang="en-US" sz="1800"/>
              <a:t> or 202-506-5813, ext. 148</a:t>
            </a:r>
            <a:br>
              <a:rPr lang="en-US" sz="1800"/>
            </a:br>
            <a:endParaRPr lang="en-US" sz="1800"/>
          </a:p>
          <a:p>
            <a:pPr marL="0" indent="0">
              <a:buNone/>
            </a:pPr>
            <a:r>
              <a:rPr lang="en-US" sz="1800"/>
              <a:t>Technical Assistance Specialist, </a:t>
            </a:r>
            <a:r>
              <a:rPr lang="en-US" sz="1800" i="1"/>
              <a:t>Angela Castillo-Epps</a:t>
            </a:r>
          </a:p>
          <a:p>
            <a:pPr marL="0" indent="0">
              <a:buNone/>
            </a:pPr>
            <a:r>
              <a:rPr lang="en-US" sz="1800">
                <a:hlinkClick r:id="rId4"/>
              </a:rPr>
              <a:t>acastillo-epps@nacdd.org</a:t>
            </a:r>
            <a:r>
              <a:rPr lang="en-US" sz="1800"/>
              <a:t> or 202-506-5813, ext. 100</a:t>
            </a:r>
          </a:p>
          <a:p>
            <a:pPr marL="0" indent="0">
              <a:buNone/>
            </a:pPr>
            <a:endParaRPr lang="en-US" sz="1800"/>
          </a:p>
          <a:p>
            <a:pPr marL="0" indent="0">
              <a:buNone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37976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an Evaluation Plan?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i="1" dirty="0"/>
              <a:t>What does it tell us?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evaluation plan is a written document that describes how you will monitor and evaluate your program, as well as how you intend to use evaluation results for program improvement and decision making. </a:t>
            </a:r>
          </a:p>
          <a:p>
            <a:r>
              <a:rPr lang="en-US" dirty="0"/>
              <a:t>The evaluation plan clarifies how you will describe the </a:t>
            </a:r>
            <a:r>
              <a:rPr lang="en-US" i="1" dirty="0"/>
              <a:t>“What,” </a:t>
            </a:r>
            <a:r>
              <a:rPr lang="en-US" dirty="0"/>
              <a:t>the </a:t>
            </a:r>
            <a:r>
              <a:rPr lang="en-US" i="1" dirty="0"/>
              <a:t>“How,” </a:t>
            </a:r>
            <a:r>
              <a:rPr lang="en-US" dirty="0"/>
              <a:t>and the </a:t>
            </a:r>
            <a:r>
              <a:rPr lang="en-US" i="1" dirty="0"/>
              <a:t>“Why It Matters” </a:t>
            </a:r>
            <a:r>
              <a:rPr lang="en-US" dirty="0"/>
              <a:t>for your program. </a:t>
            </a:r>
          </a:p>
        </p:txBody>
      </p:sp>
    </p:spTree>
    <p:extLst>
      <p:ext uri="{BB962C8B-B14F-4D97-AF65-F5344CB8AC3E}">
        <p14:creationId xmlns:p14="http://schemas.microsoft.com/office/powerpoint/2010/main" val="2668724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4DFAAE7-061D-4086-99EC-872CB3050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4451" y="685800"/>
            <a:ext cx="7648573" cy="1752599"/>
          </a:xfrm>
        </p:spPr>
        <p:txBody>
          <a:bodyPr>
            <a:normAutofit/>
          </a:bodyPr>
          <a:lstStyle/>
          <a:p>
            <a:r>
              <a:rPr lang="en-US" dirty="0"/>
              <a:t>What does the DD Act Say?</a:t>
            </a:r>
            <a:br>
              <a:rPr lang="en-US" dirty="0"/>
            </a:br>
            <a:r>
              <a:rPr lang="en-US" dirty="0"/>
              <a:t>(Evaluation Plan)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570099-A243-48DD-9EAE-36F4AC095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45E4A74B-6514-424A-ADFA-C232FA6B90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5233" y="1"/>
            <a:ext cx="858884" cy="2780957"/>
          </a:xfrm>
          <a:custGeom>
            <a:avLst/>
            <a:gdLst/>
            <a:ahLst/>
            <a:cxnLst/>
            <a:rect l="0" t="0" r="r" b="b"/>
            <a:pathLst>
              <a:path w="670" h="1753">
                <a:moveTo>
                  <a:pt x="0" y="1696"/>
                </a:moveTo>
                <a:lnTo>
                  <a:pt x="225" y="1753"/>
                </a:lnTo>
                <a:lnTo>
                  <a:pt x="670" y="0"/>
                </a:lnTo>
                <a:lnTo>
                  <a:pt x="430" y="0"/>
                </a:lnTo>
                <a:lnTo>
                  <a:pt x="0" y="1696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F61C5C86-C785-4B92-9F2D-133B8B8C24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41424" y="1"/>
            <a:ext cx="835810" cy="2671495"/>
          </a:xfrm>
          <a:custGeom>
            <a:avLst/>
            <a:gdLst/>
            <a:ahLst/>
            <a:cxnLst/>
            <a:rect l="0" t="0" r="r" b="b"/>
            <a:pathLst>
              <a:path w="652" h="1684">
                <a:moveTo>
                  <a:pt x="225" y="1684"/>
                </a:moveTo>
                <a:lnTo>
                  <a:pt x="652" y="0"/>
                </a:lnTo>
                <a:lnTo>
                  <a:pt x="411" y="0"/>
                </a:lnTo>
                <a:lnTo>
                  <a:pt x="0" y="1627"/>
                </a:lnTo>
                <a:lnTo>
                  <a:pt x="219" y="1681"/>
                </a:lnTo>
                <a:lnTo>
                  <a:pt x="225" y="1684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954D0BF9-002C-4D3A-A222-C166094A5D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41424" y="2585830"/>
            <a:ext cx="2175413" cy="4272171"/>
          </a:xfrm>
          <a:custGeom>
            <a:avLst/>
            <a:gdLst/>
            <a:ahLst/>
            <a:cxnLst/>
            <a:rect l="0" t="0" r="r" b="b"/>
            <a:pathLst>
              <a:path w="1697" h="2693">
                <a:moveTo>
                  <a:pt x="0" y="0"/>
                </a:moveTo>
                <a:lnTo>
                  <a:pt x="1622" y="2693"/>
                </a:lnTo>
                <a:lnTo>
                  <a:pt x="1697" y="2693"/>
                </a:lnTo>
                <a:lnTo>
                  <a:pt x="0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id="{6080EB6E-D69F-43B1-91EC-75C303342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9078" y="2695292"/>
            <a:ext cx="2690743" cy="4162709"/>
          </a:xfrm>
          <a:custGeom>
            <a:avLst/>
            <a:gdLst/>
            <a:ahLst/>
            <a:cxnLst/>
            <a:rect l="0" t="0" r="r" b="b"/>
            <a:pathLst>
              <a:path w="2099" h="2624">
                <a:moveTo>
                  <a:pt x="2099" y="2624"/>
                </a:moveTo>
                <a:lnTo>
                  <a:pt x="0" y="0"/>
                </a:lnTo>
                <a:lnTo>
                  <a:pt x="2021" y="2624"/>
                </a:lnTo>
                <a:lnTo>
                  <a:pt x="2099" y="262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1BA816A-EE68-4A96-BA05-73303B2F4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5233" y="2690532"/>
            <a:ext cx="2904320" cy="4167469"/>
          </a:xfrm>
          <a:custGeom>
            <a:avLst/>
            <a:gdLst>
              <a:gd name="connsiteX0" fmla="*/ 0 w 2904320"/>
              <a:gd name="connsiteY0" fmla="*/ 0 h 4167469"/>
              <a:gd name="connsiteX1" fmla="*/ 288431 w 2904320"/>
              <a:gd name="connsiteY1" fmla="*/ 90425 h 4167469"/>
              <a:gd name="connsiteX2" fmla="*/ 2904320 w 2904320"/>
              <a:gd name="connsiteY2" fmla="*/ 3220465 h 4167469"/>
              <a:gd name="connsiteX3" fmla="*/ 2904320 w 2904320"/>
              <a:gd name="connsiteY3" fmla="*/ 4167469 h 4167469"/>
              <a:gd name="connsiteX4" fmla="*/ 2694589 w 2904320"/>
              <a:gd name="connsiteY4" fmla="*/ 4167469 h 4167469"/>
              <a:gd name="connsiteX5" fmla="*/ 3846 w 2904320"/>
              <a:gd name="connsiteY5" fmla="*/ 4759 h 4167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4320" h="4167469">
                <a:moveTo>
                  <a:pt x="0" y="0"/>
                </a:moveTo>
                <a:lnTo>
                  <a:pt x="288431" y="90425"/>
                </a:lnTo>
                <a:lnTo>
                  <a:pt x="2904320" y="3220465"/>
                </a:lnTo>
                <a:lnTo>
                  <a:pt x="2904320" y="4167469"/>
                </a:lnTo>
                <a:lnTo>
                  <a:pt x="2694589" y="4167469"/>
                </a:lnTo>
                <a:lnTo>
                  <a:pt x="3846" y="4759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sp>
        <p:nvSpPr>
          <p:cNvPr id="22" name="Freeform 15">
            <a:extLst>
              <a:ext uri="{FF2B5EF4-FFF2-40B4-BE49-F238E27FC236}">
                <a16:creationId xmlns:a16="http://schemas.microsoft.com/office/drawing/2014/main" id="{22A94CDB-5D63-4C75-9CB6-6C18CDF37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41424" y="2581071"/>
            <a:ext cx="2894568" cy="4276930"/>
          </a:xfrm>
          <a:custGeom>
            <a:avLst/>
            <a:gdLst/>
            <a:ahLst/>
            <a:cxnLst/>
            <a:rect l="0" t="0" r="r" b="b"/>
            <a:pathLst>
              <a:path w="2258" h="2696">
                <a:moveTo>
                  <a:pt x="2258" y="2696"/>
                </a:moveTo>
                <a:lnTo>
                  <a:pt x="264" y="111"/>
                </a:lnTo>
                <a:lnTo>
                  <a:pt x="228" y="60"/>
                </a:lnTo>
                <a:lnTo>
                  <a:pt x="225" y="57"/>
                </a:lnTo>
                <a:lnTo>
                  <a:pt x="0" y="0"/>
                </a:lnTo>
                <a:lnTo>
                  <a:pt x="0" y="3"/>
                </a:lnTo>
                <a:lnTo>
                  <a:pt x="1697" y="2696"/>
                </a:lnTo>
                <a:lnTo>
                  <a:pt x="2258" y="2696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4451" y="2666999"/>
            <a:ext cx="7648572" cy="312420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000" b="1" dirty="0"/>
              <a:t>Evaluation Plan [Section 125(C)(3) And (7)]</a:t>
            </a:r>
            <a:br>
              <a:rPr lang="en-US" sz="2000" b="1" dirty="0"/>
            </a:br>
            <a:r>
              <a:rPr lang="en-US" sz="2000" dirty="0"/>
              <a:t>Outline how the Council will examine the progress made in achieving the goals of the State.</a:t>
            </a:r>
          </a:p>
          <a:p>
            <a:pPr lvl="0"/>
            <a:r>
              <a:rPr lang="en-US" sz="2000" dirty="0"/>
              <a:t>The extent to which the goals were achieved.</a:t>
            </a:r>
          </a:p>
          <a:p>
            <a:pPr lvl="0"/>
            <a:r>
              <a:rPr lang="en-US" sz="2000" dirty="0"/>
              <a:t>The strategies that contributed to achieving the goals.</a:t>
            </a:r>
          </a:p>
          <a:p>
            <a:pPr lvl="0"/>
            <a:r>
              <a:rPr lang="en-US" sz="2000" dirty="0"/>
              <a:t>Factors that impeded achievement of the goal(s).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52580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18533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00" dirty="0"/>
              <a:t>What does the DD Act Say?</a:t>
            </a:r>
            <a:br>
              <a:rPr lang="en-US" sz="3700" dirty="0"/>
            </a:br>
            <a:r>
              <a:rPr lang="en-US" sz="3700" dirty="0"/>
              <a:t>(Evaluation Plan)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998133"/>
            <a:ext cx="6855356" cy="37930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Evaluation Plan [Section 125(C)(3) And (7)]</a:t>
            </a:r>
            <a:endParaRPr lang="en-US" dirty="0"/>
          </a:p>
          <a:p>
            <a:r>
              <a:rPr lang="en-US" dirty="0"/>
              <a:t>Provide separate evaluation information for the </a:t>
            </a:r>
            <a:r>
              <a:rPr lang="en-US" u="sng" dirty="0"/>
              <a:t>three required self-advocacy elements</a:t>
            </a:r>
            <a:r>
              <a:rPr lang="en-US" dirty="0"/>
              <a:t>.</a:t>
            </a:r>
          </a:p>
          <a:p>
            <a:r>
              <a:rPr lang="en-US" dirty="0"/>
              <a:t>As appropriate, update the results of the comprehensive review and analysis.</a:t>
            </a:r>
          </a:p>
          <a:p>
            <a:r>
              <a:rPr lang="en-US" dirty="0"/>
              <a:t>As appropriate, provide consumer satisfaction with Council supported or conducted activities.</a:t>
            </a:r>
          </a:p>
        </p:txBody>
      </p:sp>
      <p:pic>
        <p:nvPicPr>
          <p:cNvPr id="7" name="Graphic 6" descr="Flowchart">
            <a:extLst>
              <a:ext uri="{FF2B5EF4-FFF2-40B4-BE49-F238E27FC236}">
                <a16:creationId xmlns:a16="http://schemas.microsoft.com/office/drawing/2014/main" id="{3BDE7EEF-94ED-4953-B00A-5800687D88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85907" y="2535331"/>
            <a:ext cx="2717116" cy="271711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</p:spTree>
    <p:extLst>
      <p:ext uri="{BB962C8B-B14F-4D97-AF65-F5344CB8AC3E}">
        <p14:creationId xmlns:p14="http://schemas.microsoft.com/office/powerpoint/2010/main" val="2535659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OIDD Guidance</a:t>
            </a:r>
            <a:br>
              <a:rPr lang="en-US" dirty="0"/>
            </a:br>
            <a:r>
              <a:rPr lang="en-US" dirty="0"/>
              <a:t>(Evaluation Plan)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1)</a:t>
            </a:r>
            <a:r>
              <a:rPr lang="en-US" dirty="0"/>
              <a:t> Explain the methodology, both qualitative  quantitative, that will be used to determine if the needs identified and discussed are being met and if the Council results are being achieved. </a:t>
            </a:r>
          </a:p>
          <a:p>
            <a:pPr marL="0" indent="0">
              <a:buNone/>
            </a:pPr>
            <a:r>
              <a:rPr lang="en-US" b="1" dirty="0"/>
              <a:t>2) </a:t>
            </a:r>
            <a:r>
              <a:rPr lang="en-US" dirty="0"/>
              <a:t>Define the procedures the Council will use to monitor progress in meeting its goals including tracking the progress to address the targeted disparity.</a:t>
            </a:r>
          </a:p>
          <a:p>
            <a:pPr marL="0" indent="0">
              <a:buNone/>
            </a:pPr>
            <a:r>
              <a:rPr lang="en-US" b="1" dirty="0"/>
              <a:t>3) </a:t>
            </a:r>
            <a:r>
              <a:rPr lang="en-US" dirty="0"/>
              <a:t>Discuss Council activities that will measure or otherwise address the Council’s effectiveness.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410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OIDD Guidance </a:t>
            </a:r>
            <a:br>
              <a:rPr lang="en-US" dirty="0"/>
            </a:br>
            <a:r>
              <a:rPr lang="en-US" dirty="0"/>
              <a:t>(Evaluation Plan)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4) </a:t>
            </a:r>
            <a:r>
              <a:rPr lang="en-US" dirty="0"/>
              <a:t>Describe the Council’s role in reviewing and commenting on the progress towards reaching the goals of the Plan.</a:t>
            </a:r>
          </a:p>
          <a:p>
            <a:pPr marL="0" indent="0">
              <a:buNone/>
            </a:pPr>
            <a:r>
              <a:rPr lang="en-US" i="1" dirty="0"/>
              <a:t>For example,</a:t>
            </a:r>
            <a:r>
              <a:rPr lang="en-US" i="1" baseline="0" dirty="0"/>
              <a:t> quarterly reports that summarize progress on each goal which can be shared at each Council meeting. </a:t>
            </a:r>
            <a:endParaRPr lang="en-US" i="1" dirty="0"/>
          </a:p>
          <a:p>
            <a:pPr marL="0" indent="0">
              <a:buNone/>
            </a:pPr>
            <a:r>
              <a:rPr lang="en-US" b="1" dirty="0"/>
              <a:t>5) </a:t>
            </a:r>
            <a:r>
              <a:rPr lang="en-US" dirty="0"/>
              <a:t>Describe how the annual review will identify emerging trends and needs as a means for updating the Comprehensive Review and Analysis.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93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OIDD Guidance  </a:t>
            </a:r>
            <a:br>
              <a:rPr lang="en-US" dirty="0"/>
            </a:br>
            <a:r>
              <a:rPr lang="en-US" dirty="0"/>
              <a:t>(Evaluation Plan)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REMINDER</a:t>
            </a:r>
            <a:r>
              <a:rPr lang="en-US" dirty="0"/>
              <a:t>: The evaluation plan should not be limited to measuring the progress of the performance measures. Also measure the extent to which the intended sub-outcomes for the given objective are being met. This is above and beyond the performance measures. </a:t>
            </a:r>
          </a:p>
          <a:p>
            <a:pPr marL="0" indent="0">
              <a:buNone/>
            </a:pPr>
            <a:r>
              <a:rPr lang="en-US" dirty="0"/>
              <a:t>The performance measures are solely a snapshot of a piece of data that should be assessed in the larger context of the intended sub-outcome measures.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443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en-US" sz="3200">
                <a:solidFill>
                  <a:srgbClr val="FFFFFF"/>
                </a:solidFill>
              </a:rPr>
              <a:t>OIDD Guidance </a:t>
            </a:r>
            <a:br>
              <a:rPr lang="en-US" sz="3200">
                <a:solidFill>
                  <a:srgbClr val="FFFFFF"/>
                </a:solidFill>
              </a:rPr>
            </a:br>
            <a:r>
              <a:rPr lang="en-US" sz="3200">
                <a:solidFill>
                  <a:srgbClr val="FFFFFF"/>
                </a:solidFill>
              </a:rPr>
              <a:t>(Evaluation Plans)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28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9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30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31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32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33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7106" y="685801"/>
            <a:ext cx="6385918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REMINDER: </a:t>
            </a:r>
          </a:p>
          <a:p>
            <a:pPr marL="0" indent="0">
              <a:buNone/>
            </a:pPr>
            <a:r>
              <a:rPr lang="en-US" sz="2000" dirty="0"/>
              <a:t>Councils are encouraged to develop its own methods and measures for determining progress, such as annual benchmarks for the goals that are tied to measuring outcomes.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614612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A0C90C0BAAFC42B9CBFEC0708F4935" ma:contentTypeVersion="12" ma:contentTypeDescription="Create a new document." ma:contentTypeScope="" ma:versionID="569c95cd2ebacd01c34f0b02fe1a4544">
  <xsd:schema xmlns:xsd="http://www.w3.org/2001/XMLSchema" xmlns:xs="http://www.w3.org/2001/XMLSchema" xmlns:p="http://schemas.microsoft.com/office/2006/metadata/properties" xmlns:ns2="560c9c75-9737-4a47-90d7-3192440b0b55" xmlns:ns3="7244ee07-bebb-4256-851d-8920eeb3e1b7" targetNamespace="http://schemas.microsoft.com/office/2006/metadata/properties" ma:root="true" ma:fieldsID="dc80f5ee546cd110d0324f911a607fe7" ns2:_="" ns3:_="">
    <xsd:import namespace="560c9c75-9737-4a47-90d7-3192440b0b55"/>
    <xsd:import namespace="7244ee07-bebb-4256-851d-8920eeb3e1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DateTaken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c9c75-9737-4a47-90d7-3192440b0b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44ee07-bebb-4256-851d-8920eeb3e1b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0001835-6DB0-4E9B-8EDC-86DF03A3AE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0c9c75-9737-4a47-90d7-3192440b0b55"/>
    <ds:schemaRef ds:uri="7244ee07-bebb-4256-851d-8920eeb3e1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536DB6-BCF0-46EF-9114-1E63BCA55EDB}">
  <ds:schemaRefs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7244ee07-bebb-4256-851d-8920eeb3e1b7"/>
    <ds:schemaRef ds:uri="http://purl.org/dc/dcmitype/"/>
    <ds:schemaRef ds:uri="560c9c75-9737-4a47-90d7-3192440b0b55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AD5F435-31E6-4B13-856E-B1975F6A2D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1340</TotalTime>
  <Words>1586</Words>
  <Application>Microsoft Office PowerPoint</Application>
  <PresentationFormat>Widescreen</PresentationFormat>
  <Paragraphs>108</Paragraphs>
  <Slides>20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Century Gothic</vt:lpstr>
      <vt:lpstr>Corbel</vt:lpstr>
      <vt:lpstr>Parallax</vt:lpstr>
      <vt:lpstr>Peer to Peer: Developing Evaluation Plans and Logic Models</vt:lpstr>
      <vt:lpstr>EVALUATION PLANS</vt:lpstr>
      <vt:lpstr>What is an Evaluation Plan? </vt:lpstr>
      <vt:lpstr>What does the DD Act Say? (Evaluation Plan)</vt:lpstr>
      <vt:lpstr>What does the DD Act Say? (Evaluation Plan)</vt:lpstr>
      <vt:lpstr>OIDD Guidance (Evaluation Plan) </vt:lpstr>
      <vt:lpstr>OIDD Guidance  (Evaluation Plan)</vt:lpstr>
      <vt:lpstr>OIDD Guidance   (Evaluation Plan)</vt:lpstr>
      <vt:lpstr>OIDD Guidance  (Evaluation Plans)</vt:lpstr>
      <vt:lpstr>LOGIC MODEL</vt:lpstr>
      <vt:lpstr>Logic Model </vt:lpstr>
      <vt:lpstr>OIDD Guidance on Evaluation  (Logic Model)</vt:lpstr>
      <vt:lpstr>Things to keep in mind…</vt:lpstr>
      <vt:lpstr>Things to keep in mind…</vt:lpstr>
      <vt:lpstr>Things to keep in mind (Impact)…</vt:lpstr>
      <vt:lpstr>Logic Model FAQs</vt:lpstr>
      <vt:lpstr>Logic Model FAQs</vt:lpstr>
      <vt:lpstr>Additional Resources</vt:lpstr>
      <vt:lpstr>Resources: ITACChelp.org  Five Year State Plan &amp; TA Institute Pages </vt:lpstr>
      <vt:lpstr>Contact ITACC Staff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Castillo-Epps</dc:creator>
  <cp:lastModifiedBy>Angela Castillo-Epps</cp:lastModifiedBy>
  <cp:revision>59</cp:revision>
  <dcterms:created xsi:type="dcterms:W3CDTF">2020-04-16T16:10:57Z</dcterms:created>
  <dcterms:modified xsi:type="dcterms:W3CDTF">2021-04-14T20:37:01Z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0x01010010A0C90C0BAAFC42B9CBFEC0708F4935</vt:lpwstr>
  </property>
</Properties>
</file>