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0"/>
  </p:notesMasterIdLst>
  <p:sldIdLst>
    <p:sldId id="256" r:id="rId3"/>
    <p:sldId id="262" r:id="rId4"/>
    <p:sldId id="264" r:id="rId5"/>
    <p:sldId id="265" r:id="rId6"/>
    <p:sldId id="257" r:id="rId7"/>
    <p:sldId id="258" r:id="rId8"/>
    <p:sldId id="259" r:id="rId9"/>
    <p:sldId id="260" r:id="rId10"/>
    <p:sldId id="281" r:id="rId11"/>
    <p:sldId id="278" r:id="rId12"/>
    <p:sldId id="279" r:id="rId13"/>
    <p:sldId id="280" r:id="rId14"/>
    <p:sldId id="261" r:id="rId15"/>
    <p:sldId id="276" r:id="rId16"/>
    <p:sldId id="277"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well-Perez, Sara (ACL)" initials="NS(" lastIdx="3" clrIdx="0">
    <p:extLst>
      <p:ext uri="{19B8F6BF-5375-455C-9EA6-DF929625EA0E}">
        <p15:presenceInfo xmlns:p15="http://schemas.microsoft.com/office/powerpoint/2012/main" userId="S-1-5-21-1747495209-1248221918-2216747781-58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4" autoAdjust="0"/>
    <p:restoredTop sz="86355" autoAdjust="0"/>
  </p:normalViewPr>
  <p:slideViewPr>
    <p:cSldViewPr snapToGrid="0">
      <p:cViewPr varScale="1">
        <p:scale>
          <a:sx n="62" d="100"/>
          <a:sy n="62" d="100"/>
        </p:scale>
        <p:origin x="168" y="60"/>
      </p:cViewPr>
      <p:guideLst/>
    </p:cSldViewPr>
  </p:slideViewPr>
  <p:outlineViewPr>
    <p:cViewPr>
      <p:scale>
        <a:sx n="33" d="100"/>
        <a:sy n="33" d="100"/>
      </p:scale>
      <p:origin x="0" y="-127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23T15:47:17.578" idx="3">
    <p:pos x="10" y="10"/>
    <p:text/>
    <p:extLst>
      <p:ext uri="{C676402C-5697-4E1C-873F-D02D1690AC5C}">
        <p15:threadingInfo xmlns:p15="http://schemas.microsoft.com/office/powerpoint/2012/main" timeZoneBias="24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99C78-34A3-4781-A341-9A7B6941B60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D1A8488-1B97-4D02-A136-A937F556743C}">
      <dgm:prSet/>
      <dgm:spPr/>
      <dgm:t>
        <a:bodyPr/>
        <a:lstStyle/>
        <a:p>
          <a:r>
            <a:rPr lang="en-US" dirty="0"/>
            <a:t>Full and fair description of the issue to help the policymaker form an independent opinion or conclusion.</a:t>
          </a:r>
        </a:p>
      </dgm:t>
    </dgm:pt>
    <dgm:pt modelId="{7D4E5187-FAFF-4616-A472-F5F5F71627A5}" type="parTrans" cxnId="{4268E52A-359E-4738-83A8-B77885AF28BA}">
      <dgm:prSet/>
      <dgm:spPr/>
      <dgm:t>
        <a:bodyPr/>
        <a:lstStyle/>
        <a:p>
          <a:endParaRPr lang="en-US"/>
        </a:p>
      </dgm:t>
    </dgm:pt>
    <dgm:pt modelId="{554477A0-9ECC-4DD2-8A2D-F2BE8BECF769}" type="sibTrans" cxnId="{4268E52A-359E-4738-83A8-B77885AF28BA}">
      <dgm:prSet/>
      <dgm:spPr/>
      <dgm:t>
        <a:bodyPr/>
        <a:lstStyle/>
        <a:p>
          <a:endParaRPr lang="en-US"/>
        </a:p>
      </dgm:t>
    </dgm:pt>
    <dgm:pt modelId="{29843B46-CE9F-42A5-B82A-58A2CC16933C}">
      <dgm:prSet/>
      <dgm:spPr/>
      <dgm:t>
        <a:bodyPr/>
        <a:lstStyle/>
        <a:p>
          <a:r>
            <a:rPr lang="en-US" dirty="0"/>
            <a:t>Do not present unsupported opinions or facts.</a:t>
          </a:r>
        </a:p>
      </dgm:t>
    </dgm:pt>
    <dgm:pt modelId="{44C22E4C-ED61-44BF-9E8B-86188DD20480}" type="parTrans" cxnId="{0BAEB3B1-F1A4-45FC-ACC0-A1FB279A144B}">
      <dgm:prSet/>
      <dgm:spPr/>
      <dgm:t>
        <a:bodyPr/>
        <a:lstStyle/>
        <a:p>
          <a:endParaRPr lang="en-US"/>
        </a:p>
      </dgm:t>
    </dgm:pt>
    <dgm:pt modelId="{4694A6FB-EB51-436D-ABBB-CCD0611E7812}" type="sibTrans" cxnId="{0BAEB3B1-F1A4-45FC-ACC0-A1FB279A144B}">
      <dgm:prSet/>
      <dgm:spPr/>
      <dgm:t>
        <a:bodyPr/>
        <a:lstStyle/>
        <a:p>
          <a:endParaRPr lang="en-US"/>
        </a:p>
      </dgm:t>
    </dgm:pt>
    <dgm:pt modelId="{B83A2A9E-4F2F-4536-821C-B1AFD7400431}">
      <dgm:prSet/>
      <dgm:spPr/>
      <dgm:t>
        <a:bodyPr/>
        <a:lstStyle/>
        <a:p>
          <a:r>
            <a:rPr lang="en-US" dirty="0"/>
            <a:t>Do not use inflammatory or derogatory terms.</a:t>
          </a:r>
        </a:p>
      </dgm:t>
    </dgm:pt>
    <dgm:pt modelId="{667D1155-1C65-4570-B81A-B4C1EE08BD49}" type="parTrans" cxnId="{F0B69EB6-7F50-423F-AEFB-8F2A6DBE4A0E}">
      <dgm:prSet/>
      <dgm:spPr/>
      <dgm:t>
        <a:bodyPr/>
        <a:lstStyle/>
        <a:p>
          <a:endParaRPr lang="en-US"/>
        </a:p>
      </dgm:t>
    </dgm:pt>
    <dgm:pt modelId="{B1793EB1-2E8B-42A9-BEDB-467A1C1B35E7}" type="sibTrans" cxnId="{F0B69EB6-7F50-423F-AEFB-8F2A6DBE4A0E}">
      <dgm:prSet/>
      <dgm:spPr/>
      <dgm:t>
        <a:bodyPr/>
        <a:lstStyle/>
        <a:p>
          <a:endParaRPr lang="en-US"/>
        </a:p>
      </dgm:t>
    </dgm:pt>
    <dgm:pt modelId="{F81DBD6C-510E-43AE-919E-684050CE92E9}">
      <dgm:prSet/>
      <dgm:spPr/>
      <dgm:t>
        <a:bodyPr/>
        <a:lstStyle/>
        <a:p>
          <a:r>
            <a:rPr lang="en-US" dirty="0"/>
            <a:t>Avoid conclusions based on emotions or feelings rather than objective factual conclusions.</a:t>
          </a:r>
        </a:p>
      </dgm:t>
    </dgm:pt>
    <dgm:pt modelId="{B39DBB14-EE27-44E2-AF9F-BBAC67AECC5D}" type="parTrans" cxnId="{178A8337-55E0-4A33-A6E3-1DFB58B8FCD4}">
      <dgm:prSet/>
      <dgm:spPr/>
      <dgm:t>
        <a:bodyPr/>
        <a:lstStyle/>
        <a:p>
          <a:endParaRPr lang="en-US"/>
        </a:p>
      </dgm:t>
    </dgm:pt>
    <dgm:pt modelId="{F4EE5E28-E72E-4218-8D29-6EFFAF5C9F58}" type="sibTrans" cxnId="{178A8337-55E0-4A33-A6E3-1DFB58B8FCD4}">
      <dgm:prSet/>
      <dgm:spPr/>
      <dgm:t>
        <a:bodyPr/>
        <a:lstStyle/>
        <a:p>
          <a:endParaRPr lang="en-US"/>
        </a:p>
      </dgm:t>
    </dgm:pt>
    <dgm:pt modelId="{8D95E105-4C40-4229-A978-7C8CBD241A3B}" type="pres">
      <dgm:prSet presAssocID="{C8499C78-34A3-4781-A341-9A7B6941B605}" presName="root" presStyleCnt="0">
        <dgm:presLayoutVars>
          <dgm:dir/>
          <dgm:resizeHandles val="exact"/>
        </dgm:presLayoutVars>
      </dgm:prSet>
      <dgm:spPr/>
    </dgm:pt>
    <dgm:pt modelId="{7EEEC312-DAB5-4647-96B6-45CE5A4CAF33}" type="pres">
      <dgm:prSet presAssocID="{C8499C78-34A3-4781-A341-9A7B6941B605}" presName="container" presStyleCnt="0">
        <dgm:presLayoutVars>
          <dgm:dir/>
          <dgm:resizeHandles val="exact"/>
        </dgm:presLayoutVars>
      </dgm:prSet>
      <dgm:spPr/>
    </dgm:pt>
    <dgm:pt modelId="{77B0741B-AD9D-41DD-A1BF-FFAB9498302A}" type="pres">
      <dgm:prSet presAssocID="{7D1A8488-1B97-4D02-A136-A937F556743C}" presName="compNode" presStyleCnt="0"/>
      <dgm:spPr/>
    </dgm:pt>
    <dgm:pt modelId="{734FAB77-9CDC-42F0-8553-A25435B08888}" type="pres">
      <dgm:prSet presAssocID="{7D1A8488-1B97-4D02-A136-A937F556743C}" presName="iconBgRect" presStyleLbl="bgShp" presStyleIdx="0" presStyleCnt="4"/>
      <dgm:spPr/>
    </dgm:pt>
    <dgm:pt modelId="{D2685594-0B70-4C38-A222-057C98E98FC1}" type="pres">
      <dgm:prSet presAssocID="{7D1A8488-1B97-4D02-A136-A937F556743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56F81241-85D9-4A76-AA4A-71AAA3734377}" type="pres">
      <dgm:prSet presAssocID="{7D1A8488-1B97-4D02-A136-A937F556743C}" presName="spaceRect" presStyleCnt="0"/>
      <dgm:spPr/>
    </dgm:pt>
    <dgm:pt modelId="{8BC50929-ECC0-40C3-A62C-91CC516B46E3}" type="pres">
      <dgm:prSet presAssocID="{7D1A8488-1B97-4D02-A136-A937F556743C}" presName="textRect" presStyleLbl="revTx" presStyleIdx="0" presStyleCnt="4">
        <dgm:presLayoutVars>
          <dgm:chMax val="1"/>
          <dgm:chPref val="1"/>
        </dgm:presLayoutVars>
      </dgm:prSet>
      <dgm:spPr/>
    </dgm:pt>
    <dgm:pt modelId="{C4FC4289-1B98-49C3-889C-D605AD0DC960}" type="pres">
      <dgm:prSet presAssocID="{554477A0-9ECC-4DD2-8A2D-F2BE8BECF769}" presName="sibTrans" presStyleLbl="sibTrans2D1" presStyleIdx="0" presStyleCnt="0"/>
      <dgm:spPr/>
    </dgm:pt>
    <dgm:pt modelId="{68B0C7B2-2645-44FC-9F30-3899BCDD9966}" type="pres">
      <dgm:prSet presAssocID="{29843B46-CE9F-42A5-B82A-58A2CC16933C}" presName="compNode" presStyleCnt="0"/>
      <dgm:spPr/>
    </dgm:pt>
    <dgm:pt modelId="{F64E9201-1B9E-495E-BB80-E11A3819D0D0}" type="pres">
      <dgm:prSet presAssocID="{29843B46-CE9F-42A5-B82A-58A2CC16933C}" presName="iconBgRect" presStyleLbl="bgShp" presStyleIdx="1" presStyleCnt="4"/>
      <dgm:spPr/>
    </dgm:pt>
    <dgm:pt modelId="{0512FD15-9D9D-46CC-9685-F06A6C8255D7}" type="pres">
      <dgm:prSet presAssocID="{29843B46-CE9F-42A5-B82A-58A2CC16933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704F0267-7E91-4441-B160-11D95A757F78}" type="pres">
      <dgm:prSet presAssocID="{29843B46-CE9F-42A5-B82A-58A2CC16933C}" presName="spaceRect" presStyleCnt="0"/>
      <dgm:spPr/>
    </dgm:pt>
    <dgm:pt modelId="{57F6264E-9D55-4E7B-8DB6-E08043813AC3}" type="pres">
      <dgm:prSet presAssocID="{29843B46-CE9F-42A5-B82A-58A2CC16933C}" presName="textRect" presStyleLbl="revTx" presStyleIdx="1" presStyleCnt="4">
        <dgm:presLayoutVars>
          <dgm:chMax val="1"/>
          <dgm:chPref val="1"/>
        </dgm:presLayoutVars>
      </dgm:prSet>
      <dgm:spPr/>
    </dgm:pt>
    <dgm:pt modelId="{91DA6AAC-882C-4B28-863A-EEFDF2CC0F54}" type="pres">
      <dgm:prSet presAssocID="{4694A6FB-EB51-436D-ABBB-CCD0611E7812}" presName="sibTrans" presStyleLbl="sibTrans2D1" presStyleIdx="0" presStyleCnt="0"/>
      <dgm:spPr/>
    </dgm:pt>
    <dgm:pt modelId="{9360DD48-67D5-4A08-8727-B3F0EAC52A11}" type="pres">
      <dgm:prSet presAssocID="{B83A2A9E-4F2F-4536-821C-B1AFD7400431}" presName="compNode" presStyleCnt="0"/>
      <dgm:spPr/>
    </dgm:pt>
    <dgm:pt modelId="{C0427665-849B-49DB-9496-0D3ADE465043}" type="pres">
      <dgm:prSet presAssocID="{B83A2A9E-4F2F-4536-821C-B1AFD7400431}" presName="iconBgRect" presStyleLbl="bgShp" presStyleIdx="2" presStyleCnt="4"/>
      <dgm:spPr/>
    </dgm:pt>
    <dgm:pt modelId="{4B9A92C4-8DF9-4EEF-80E9-E9CEF28E7AB0}" type="pres">
      <dgm:prSet presAssocID="{B83A2A9E-4F2F-4536-821C-B1AFD740043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44AAC4D7-6090-450A-AF71-8426EFB12476}" type="pres">
      <dgm:prSet presAssocID="{B83A2A9E-4F2F-4536-821C-B1AFD7400431}" presName="spaceRect" presStyleCnt="0"/>
      <dgm:spPr/>
    </dgm:pt>
    <dgm:pt modelId="{A0CF3C0C-5AC2-488A-95C6-733C405D67F6}" type="pres">
      <dgm:prSet presAssocID="{B83A2A9E-4F2F-4536-821C-B1AFD7400431}" presName="textRect" presStyleLbl="revTx" presStyleIdx="2" presStyleCnt="4">
        <dgm:presLayoutVars>
          <dgm:chMax val="1"/>
          <dgm:chPref val="1"/>
        </dgm:presLayoutVars>
      </dgm:prSet>
      <dgm:spPr/>
    </dgm:pt>
    <dgm:pt modelId="{FA7B90E1-53B0-45DB-89ED-613E91574907}" type="pres">
      <dgm:prSet presAssocID="{B1793EB1-2E8B-42A9-BEDB-467A1C1B35E7}" presName="sibTrans" presStyleLbl="sibTrans2D1" presStyleIdx="0" presStyleCnt="0"/>
      <dgm:spPr/>
    </dgm:pt>
    <dgm:pt modelId="{6FDB2992-2654-4165-848C-56C1FA0EEA90}" type="pres">
      <dgm:prSet presAssocID="{F81DBD6C-510E-43AE-919E-684050CE92E9}" presName="compNode" presStyleCnt="0"/>
      <dgm:spPr/>
    </dgm:pt>
    <dgm:pt modelId="{D6886B15-7249-49BB-A0B8-7CB7ADEB2EDE}" type="pres">
      <dgm:prSet presAssocID="{F81DBD6C-510E-43AE-919E-684050CE92E9}" presName="iconBgRect" presStyleLbl="bgShp" presStyleIdx="3" presStyleCnt="4"/>
      <dgm:spPr/>
    </dgm:pt>
    <dgm:pt modelId="{B26EA76F-03D4-4B9C-81DA-546CB0E82CD8}" type="pres">
      <dgm:prSet presAssocID="{F81DBD6C-510E-43AE-919E-684050CE92E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6C62E3EF-3375-4292-A597-45EA503D6B1D}" type="pres">
      <dgm:prSet presAssocID="{F81DBD6C-510E-43AE-919E-684050CE92E9}" presName="spaceRect" presStyleCnt="0"/>
      <dgm:spPr/>
    </dgm:pt>
    <dgm:pt modelId="{2212CE8F-0775-4E2C-96E8-268C31479D61}" type="pres">
      <dgm:prSet presAssocID="{F81DBD6C-510E-43AE-919E-684050CE92E9}" presName="textRect" presStyleLbl="revTx" presStyleIdx="3" presStyleCnt="4">
        <dgm:presLayoutVars>
          <dgm:chMax val="1"/>
          <dgm:chPref val="1"/>
        </dgm:presLayoutVars>
      </dgm:prSet>
      <dgm:spPr/>
    </dgm:pt>
  </dgm:ptLst>
  <dgm:cxnLst>
    <dgm:cxn modelId="{97FC9313-FD7B-4079-B64A-EBAF9528718D}" type="presOf" srcId="{F81DBD6C-510E-43AE-919E-684050CE92E9}" destId="{2212CE8F-0775-4E2C-96E8-268C31479D61}" srcOrd="0" destOrd="0" presId="urn:microsoft.com/office/officeart/2018/2/layout/IconCircleList"/>
    <dgm:cxn modelId="{BE505729-64DD-4A54-B26E-A18682F9B919}" type="presOf" srcId="{4694A6FB-EB51-436D-ABBB-CCD0611E7812}" destId="{91DA6AAC-882C-4B28-863A-EEFDF2CC0F54}" srcOrd="0" destOrd="0" presId="urn:microsoft.com/office/officeart/2018/2/layout/IconCircleList"/>
    <dgm:cxn modelId="{4268E52A-359E-4738-83A8-B77885AF28BA}" srcId="{C8499C78-34A3-4781-A341-9A7B6941B605}" destId="{7D1A8488-1B97-4D02-A136-A937F556743C}" srcOrd="0" destOrd="0" parTransId="{7D4E5187-FAFF-4616-A472-F5F5F71627A5}" sibTransId="{554477A0-9ECC-4DD2-8A2D-F2BE8BECF769}"/>
    <dgm:cxn modelId="{0270A730-7FF3-4C18-B483-E716279161A1}" type="presOf" srcId="{B83A2A9E-4F2F-4536-821C-B1AFD7400431}" destId="{A0CF3C0C-5AC2-488A-95C6-733C405D67F6}" srcOrd="0" destOrd="0" presId="urn:microsoft.com/office/officeart/2018/2/layout/IconCircleList"/>
    <dgm:cxn modelId="{178A8337-55E0-4A33-A6E3-1DFB58B8FCD4}" srcId="{C8499C78-34A3-4781-A341-9A7B6941B605}" destId="{F81DBD6C-510E-43AE-919E-684050CE92E9}" srcOrd="3" destOrd="0" parTransId="{B39DBB14-EE27-44E2-AF9F-BBAC67AECC5D}" sibTransId="{F4EE5E28-E72E-4218-8D29-6EFFAF5C9F58}"/>
    <dgm:cxn modelId="{0F7EC560-D7B9-4BCA-9BD3-69AB2CA8FCC0}" type="presOf" srcId="{7D1A8488-1B97-4D02-A136-A937F556743C}" destId="{8BC50929-ECC0-40C3-A62C-91CC516B46E3}" srcOrd="0" destOrd="0" presId="urn:microsoft.com/office/officeart/2018/2/layout/IconCircleList"/>
    <dgm:cxn modelId="{5DEA6645-B143-4C16-8EC9-5A90C569936D}" type="presOf" srcId="{554477A0-9ECC-4DD2-8A2D-F2BE8BECF769}" destId="{C4FC4289-1B98-49C3-889C-D605AD0DC960}" srcOrd="0" destOrd="0" presId="urn:microsoft.com/office/officeart/2018/2/layout/IconCircleList"/>
    <dgm:cxn modelId="{70B1F356-E294-4BA5-8260-B79C86A75738}" type="presOf" srcId="{29843B46-CE9F-42A5-B82A-58A2CC16933C}" destId="{57F6264E-9D55-4E7B-8DB6-E08043813AC3}" srcOrd="0" destOrd="0" presId="urn:microsoft.com/office/officeart/2018/2/layout/IconCircleList"/>
    <dgm:cxn modelId="{CB35B258-7A16-433A-9E40-37172AACFF75}" type="presOf" srcId="{B1793EB1-2E8B-42A9-BEDB-467A1C1B35E7}" destId="{FA7B90E1-53B0-45DB-89ED-613E91574907}" srcOrd="0" destOrd="0" presId="urn:microsoft.com/office/officeart/2018/2/layout/IconCircleList"/>
    <dgm:cxn modelId="{5C1EBD99-059E-4092-B8AF-D5EEE21537B1}" type="presOf" srcId="{C8499C78-34A3-4781-A341-9A7B6941B605}" destId="{8D95E105-4C40-4229-A978-7C8CBD241A3B}" srcOrd="0" destOrd="0" presId="urn:microsoft.com/office/officeart/2018/2/layout/IconCircleList"/>
    <dgm:cxn modelId="{0BAEB3B1-F1A4-45FC-ACC0-A1FB279A144B}" srcId="{C8499C78-34A3-4781-A341-9A7B6941B605}" destId="{29843B46-CE9F-42A5-B82A-58A2CC16933C}" srcOrd="1" destOrd="0" parTransId="{44C22E4C-ED61-44BF-9E8B-86188DD20480}" sibTransId="{4694A6FB-EB51-436D-ABBB-CCD0611E7812}"/>
    <dgm:cxn modelId="{F0B69EB6-7F50-423F-AEFB-8F2A6DBE4A0E}" srcId="{C8499C78-34A3-4781-A341-9A7B6941B605}" destId="{B83A2A9E-4F2F-4536-821C-B1AFD7400431}" srcOrd="2" destOrd="0" parTransId="{667D1155-1C65-4570-B81A-B4C1EE08BD49}" sibTransId="{B1793EB1-2E8B-42A9-BEDB-467A1C1B35E7}"/>
    <dgm:cxn modelId="{3DE3EFC9-EA4D-4992-A2B3-7DC580B32894}" type="presParOf" srcId="{8D95E105-4C40-4229-A978-7C8CBD241A3B}" destId="{7EEEC312-DAB5-4647-96B6-45CE5A4CAF33}" srcOrd="0" destOrd="0" presId="urn:microsoft.com/office/officeart/2018/2/layout/IconCircleList"/>
    <dgm:cxn modelId="{9238A877-01DE-4025-A0B3-BBC17398D137}" type="presParOf" srcId="{7EEEC312-DAB5-4647-96B6-45CE5A4CAF33}" destId="{77B0741B-AD9D-41DD-A1BF-FFAB9498302A}" srcOrd="0" destOrd="0" presId="urn:microsoft.com/office/officeart/2018/2/layout/IconCircleList"/>
    <dgm:cxn modelId="{90043CC1-9AB6-49DB-A0EA-75EE7CD3B227}" type="presParOf" srcId="{77B0741B-AD9D-41DD-A1BF-FFAB9498302A}" destId="{734FAB77-9CDC-42F0-8553-A25435B08888}" srcOrd="0" destOrd="0" presId="urn:microsoft.com/office/officeart/2018/2/layout/IconCircleList"/>
    <dgm:cxn modelId="{2F1BABBA-A326-425A-9AE4-8A64549B2B09}" type="presParOf" srcId="{77B0741B-AD9D-41DD-A1BF-FFAB9498302A}" destId="{D2685594-0B70-4C38-A222-057C98E98FC1}" srcOrd="1" destOrd="0" presId="urn:microsoft.com/office/officeart/2018/2/layout/IconCircleList"/>
    <dgm:cxn modelId="{D69C6FA8-CE53-483C-B4F7-DE9813D86D01}" type="presParOf" srcId="{77B0741B-AD9D-41DD-A1BF-FFAB9498302A}" destId="{56F81241-85D9-4A76-AA4A-71AAA3734377}" srcOrd="2" destOrd="0" presId="urn:microsoft.com/office/officeart/2018/2/layout/IconCircleList"/>
    <dgm:cxn modelId="{F695AEFF-3DB0-4D8E-893F-AEDD5BDC73F6}" type="presParOf" srcId="{77B0741B-AD9D-41DD-A1BF-FFAB9498302A}" destId="{8BC50929-ECC0-40C3-A62C-91CC516B46E3}" srcOrd="3" destOrd="0" presId="urn:microsoft.com/office/officeart/2018/2/layout/IconCircleList"/>
    <dgm:cxn modelId="{3607CD9F-7A8A-4CD0-A708-A2AC8C36208C}" type="presParOf" srcId="{7EEEC312-DAB5-4647-96B6-45CE5A4CAF33}" destId="{C4FC4289-1B98-49C3-889C-D605AD0DC960}" srcOrd="1" destOrd="0" presId="urn:microsoft.com/office/officeart/2018/2/layout/IconCircleList"/>
    <dgm:cxn modelId="{5BE8F2FE-F2C5-4CB9-A517-E0318EF69430}" type="presParOf" srcId="{7EEEC312-DAB5-4647-96B6-45CE5A4CAF33}" destId="{68B0C7B2-2645-44FC-9F30-3899BCDD9966}" srcOrd="2" destOrd="0" presId="urn:microsoft.com/office/officeart/2018/2/layout/IconCircleList"/>
    <dgm:cxn modelId="{91F91A38-C18D-4AA1-A471-9DBFC7081B18}" type="presParOf" srcId="{68B0C7B2-2645-44FC-9F30-3899BCDD9966}" destId="{F64E9201-1B9E-495E-BB80-E11A3819D0D0}" srcOrd="0" destOrd="0" presId="urn:microsoft.com/office/officeart/2018/2/layout/IconCircleList"/>
    <dgm:cxn modelId="{4D48C011-C815-4993-8CD9-8ED491128DA7}" type="presParOf" srcId="{68B0C7B2-2645-44FC-9F30-3899BCDD9966}" destId="{0512FD15-9D9D-46CC-9685-F06A6C8255D7}" srcOrd="1" destOrd="0" presId="urn:microsoft.com/office/officeart/2018/2/layout/IconCircleList"/>
    <dgm:cxn modelId="{BA75DA3F-527A-4C70-BA34-7CD2803C3D02}" type="presParOf" srcId="{68B0C7B2-2645-44FC-9F30-3899BCDD9966}" destId="{704F0267-7E91-4441-B160-11D95A757F78}" srcOrd="2" destOrd="0" presId="urn:microsoft.com/office/officeart/2018/2/layout/IconCircleList"/>
    <dgm:cxn modelId="{8060F8FD-211B-405A-87BA-60E1DBF76849}" type="presParOf" srcId="{68B0C7B2-2645-44FC-9F30-3899BCDD9966}" destId="{57F6264E-9D55-4E7B-8DB6-E08043813AC3}" srcOrd="3" destOrd="0" presId="urn:microsoft.com/office/officeart/2018/2/layout/IconCircleList"/>
    <dgm:cxn modelId="{F9BD7E66-C3DB-495F-B29C-EB59247AAD6C}" type="presParOf" srcId="{7EEEC312-DAB5-4647-96B6-45CE5A4CAF33}" destId="{91DA6AAC-882C-4B28-863A-EEFDF2CC0F54}" srcOrd="3" destOrd="0" presId="urn:microsoft.com/office/officeart/2018/2/layout/IconCircleList"/>
    <dgm:cxn modelId="{F06137FA-7990-4514-8F6E-DF877938612C}" type="presParOf" srcId="{7EEEC312-DAB5-4647-96B6-45CE5A4CAF33}" destId="{9360DD48-67D5-4A08-8727-B3F0EAC52A11}" srcOrd="4" destOrd="0" presId="urn:microsoft.com/office/officeart/2018/2/layout/IconCircleList"/>
    <dgm:cxn modelId="{B9F75858-38A4-458C-AD44-CBAA2E723363}" type="presParOf" srcId="{9360DD48-67D5-4A08-8727-B3F0EAC52A11}" destId="{C0427665-849B-49DB-9496-0D3ADE465043}" srcOrd="0" destOrd="0" presId="urn:microsoft.com/office/officeart/2018/2/layout/IconCircleList"/>
    <dgm:cxn modelId="{A747F5A5-35B0-4E63-8B02-4EAF51C890DC}" type="presParOf" srcId="{9360DD48-67D5-4A08-8727-B3F0EAC52A11}" destId="{4B9A92C4-8DF9-4EEF-80E9-E9CEF28E7AB0}" srcOrd="1" destOrd="0" presId="urn:microsoft.com/office/officeart/2018/2/layout/IconCircleList"/>
    <dgm:cxn modelId="{777748C1-5421-466E-9DFA-2E0A9805B11F}" type="presParOf" srcId="{9360DD48-67D5-4A08-8727-B3F0EAC52A11}" destId="{44AAC4D7-6090-450A-AF71-8426EFB12476}" srcOrd="2" destOrd="0" presId="urn:microsoft.com/office/officeart/2018/2/layout/IconCircleList"/>
    <dgm:cxn modelId="{73C30CE3-F033-4F58-8A53-185C0D0BADE2}" type="presParOf" srcId="{9360DD48-67D5-4A08-8727-B3F0EAC52A11}" destId="{A0CF3C0C-5AC2-488A-95C6-733C405D67F6}" srcOrd="3" destOrd="0" presId="urn:microsoft.com/office/officeart/2018/2/layout/IconCircleList"/>
    <dgm:cxn modelId="{2C2672B8-9384-4A69-80B4-B40EF90EDFBE}" type="presParOf" srcId="{7EEEC312-DAB5-4647-96B6-45CE5A4CAF33}" destId="{FA7B90E1-53B0-45DB-89ED-613E91574907}" srcOrd="5" destOrd="0" presId="urn:microsoft.com/office/officeart/2018/2/layout/IconCircleList"/>
    <dgm:cxn modelId="{C7990E83-4CBD-4BE9-A762-6962D474B69D}" type="presParOf" srcId="{7EEEC312-DAB5-4647-96B6-45CE5A4CAF33}" destId="{6FDB2992-2654-4165-848C-56C1FA0EEA90}" srcOrd="6" destOrd="0" presId="urn:microsoft.com/office/officeart/2018/2/layout/IconCircleList"/>
    <dgm:cxn modelId="{C7E4399B-6578-4569-B198-0280F0DFB717}" type="presParOf" srcId="{6FDB2992-2654-4165-848C-56C1FA0EEA90}" destId="{D6886B15-7249-49BB-A0B8-7CB7ADEB2EDE}" srcOrd="0" destOrd="0" presId="urn:microsoft.com/office/officeart/2018/2/layout/IconCircleList"/>
    <dgm:cxn modelId="{99D4E510-6C94-46AA-906D-7D25ACA3BFEA}" type="presParOf" srcId="{6FDB2992-2654-4165-848C-56C1FA0EEA90}" destId="{B26EA76F-03D4-4B9C-81DA-546CB0E82CD8}" srcOrd="1" destOrd="0" presId="urn:microsoft.com/office/officeart/2018/2/layout/IconCircleList"/>
    <dgm:cxn modelId="{358A21F8-FB0F-43FD-9AE6-42304668F7B9}" type="presParOf" srcId="{6FDB2992-2654-4165-848C-56C1FA0EEA90}" destId="{6C62E3EF-3375-4292-A597-45EA503D6B1D}" srcOrd="2" destOrd="0" presId="urn:microsoft.com/office/officeart/2018/2/layout/IconCircleList"/>
    <dgm:cxn modelId="{D425DD37-C097-4114-AAD8-34CA6C900320}" type="presParOf" srcId="{6FDB2992-2654-4165-848C-56C1FA0EEA90}" destId="{2212CE8F-0775-4E2C-96E8-268C31479D6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EBF77B-08E6-4F00-968B-352800FD8969}"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n-US"/>
        </a:p>
      </dgm:t>
    </dgm:pt>
    <dgm:pt modelId="{C28EC2C8-C63B-4A45-BF84-29848B4FC061}">
      <dgm:prSet/>
      <dgm:spPr>
        <a:solidFill>
          <a:schemeClr val="accent1"/>
        </a:solidFill>
      </dgm:spPr>
      <dgm:t>
        <a:bodyPr/>
        <a:lstStyle/>
        <a:p>
          <a:r>
            <a:rPr lang="en-US"/>
            <a:t>Approach is balanced</a:t>
          </a:r>
        </a:p>
      </dgm:t>
    </dgm:pt>
    <dgm:pt modelId="{9C497952-0117-4126-B529-DF5E4C5BD3B6}" type="parTrans" cxnId="{84C22509-6504-4EFA-B442-F0E5ABB1C3C1}">
      <dgm:prSet/>
      <dgm:spPr/>
      <dgm:t>
        <a:bodyPr/>
        <a:lstStyle/>
        <a:p>
          <a:endParaRPr lang="en-US"/>
        </a:p>
      </dgm:t>
    </dgm:pt>
    <dgm:pt modelId="{FAE0EA90-05BF-4190-9931-7032852753BB}" type="sibTrans" cxnId="{84C22509-6504-4EFA-B442-F0E5ABB1C3C1}">
      <dgm:prSet/>
      <dgm:spPr/>
      <dgm:t>
        <a:bodyPr/>
        <a:lstStyle/>
        <a:p>
          <a:endParaRPr lang="en-US"/>
        </a:p>
      </dgm:t>
    </dgm:pt>
    <dgm:pt modelId="{7C21C334-A642-4E23-8A02-9B957765A440}">
      <dgm:prSet/>
      <dgm:spPr>
        <a:solidFill>
          <a:srgbClr val="002060"/>
        </a:solidFill>
      </dgm:spPr>
      <dgm:t>
        <a:bodyPr/>
        <a:lstStyle/>
        <a:p>
          <a:r>
            <a:rPr lang="en-US" dirty="0"/>
            <a:t>Discussion includes the advantages and disadvantages and comparisons to other proposals under consideration is included.</a:t>
          </a:r>
        </a:p>
      </dgm:t>
    </dgm:pt>
    <dgm:pt modelId="{70960324-DCB1-46F4-BB67-9F8C1DAF9379}" type="parTrans" cxnId="{7ADCA719-BB1C-4F91-AA13-A3AEC703088E}">
      <dgm:prSet/>
      <dgm:spPr/>
      <dgm:t>
        <a:bodyPr/>
        <a:lstStyle/>
        <a:p>
          <a:endParaRPr lang="en-US"/>
        </a:p>
      </dgm:t>
    </dgm:pt>
    <dgm:pt modelId="{665982A0-09EB-429D-9355-C92E7F552B09}" type="sibTrans" cxnId="{7ADCA719-BB1C-4F91-AA13-A3AEC703088E}">
      <dgm:prSet/>
      <dgm:spPr/>
      <dgm:t>
        <a:bodyPr/>
        <a:lstStyle/>
        <a:p>
          <a:endParaRPr lang="en-US"/>
        </a:p>
      </dgm:t>
    </dgm:pt>
    <dgm:pt modelId="{5C0F4EF9-80C7-451D-9737-6B40F9743CC2}" type="pres">
      <dgm:prSet presAssocID="{EEEBF77B-08E6-4F00-968B-352800FD8969}" presName="diagram" presStyleCnt="0">
        <dgm:presLayoutVars>
          <dgm:chPref val="1"/>
          <dgm:dir/>
          <dgm:animOne val="branch"/>
          <dgm:animLvl val="lvl"/>
          <dgm:resizeHandles/>
        </dgm:presLayoutVars>
      </dgm:prSet>
      <dgm:spPr/>
    </dgm:pt>
    <dgm:pt modelId="{3C252AB4-BB57-4367-BEB9-F5F582AE834C}" type="pres">
      <dgm:prSet presAssocID="{C28EC2C8-C63B-4A45-BF84-29848B4FC061}" presName="root" presStyleCnt="0"/>
      <dgm:spPr/>
    </dgm:pt>
    <dgm:pt modelId="{983CE9F9-4A7C-447B-99CD-5C4B46D8E7B1}" type="pres">
      <dgm:prSet presAssocID="{C28EC2C8-C63B-4A45-BF84-29848B4FC061}" presName="rootComposite" presStyleCnt="0"/>
      <dgm:spPr/>
    </dgm:pt>
    <dgm:pt modelId="{F29263CE-7104-4B17-A2A0-3C77E8E3F00A}" type="pres">
      <dgm:prSet presAssocID="{C28EC2C8-C63B-4A45-BF84-29848B4FC061}" presName="rootText" presStyleLbl="node1" presStyleIdx="0" presStyleCnt="2"/>
      <dgm:spPr/>
    </dgm:pt>
    <dgm:pt modelId="{033A82CD-17CE-4100-A1B7-7AD4E26BCD12}" type="pres">
      <dgm:prSet presAssocID="{C28EC2C8-C63B-4A45-BF84-29848B4FC061}" presName="rootConnector" presStyleLbl="node1" presStyleIdx="0" presStyleCnt="2"/>
      <dgm:spPr/>
    </dgm:pt>
    <dgm:pt modelId="{1A0E675C-EAE4-43C2-95D0-2B7AFAFBE8CD}" type="pres">
      <dgm:prSet presAssocID="{C28EC2C8-C63B-4A45-BF84-29848B4FC061}" presName="childShape" presStyleCnt="0"/>
      <dgm:spPr/>
    </dgm:pt>
    <dgm:pt modelId="{B0285E20-5CDA-4E80-9984-C48B1ED81F99}" type="pres">
      <dgm:prSet presAssocID="{7C21C334-A642-4E23-8A02-9B957765A440}" presName="root" presStyleCnt="0"/>
      <dgm:spPr/>
    </dgm:pt>
    <dgm:pt modelId="{C8454316-68DA-43AA-BF6A-187728694C8C}" type="pres">
      <dgm:prSet presAssocID="{7C21C334-A642-4E23-8A02-9B957765A440}" presName="rootComposite" presStyleCnt="0"/>
      <dgm:spPr/>
    </dgm:pt>
    <dgm:pt modelId="{DFA5301D-176D-4E85-B212-5575C272363B}" type="pres">
      <dgm:prSet presAssocID="{7C21C334-A642-4E23-8A02-9B957765A440}" presName="rootText" presStyleLbl="node1" presStyleIdx="1" presStyleCnt="2"/>
      <dgm:spPr/>
    </dgm:pt>
    <dgm:pt modelId="{0E5607E3-2039-492A-9A4C-B50C2334332A}" type="pres">
      <dgm:prSet presAssocID="{7C21C334-A642-4E23-8A02-9B957765A440}" presName="rootConnector" presStyleLbl="node1" presStyleIdx="1" presStyleCnt="2"/>
      <dgm:spPr/>
    </dgm:pt>
    <dgm:pt modelId="{EDA93C80-3978-4259-93C4-F9ADD671BCC9}" type="pres">
      <dgm:prSet presAssocID="{7C21C334-A642-4E23-8A02-9B957765A440}" presName="childShape" presStyleCnt="0"/>
      <dgm:spPr/>
    </dgm:pt>
  </dgm:ptLst>
  <dgm:cxnLst>
    <dgm:cxn modelId="{84C22509-6504-4EFA-B442-F0E5ABB1C3C1}" srcId="{EEEBF77B-08E6-4F00-968B-352800FD8969}" destId="{C28EC2C8-C63B-4A45-BF84-29848B4FC061}" srcOrd="0" destOrd="0" parTransId="{9C497952-0117-4126-B529-DF5E4C5BD3B6}" sibTransId="{FAE0EA90-05BF-4190-9931-7032852753BB}"/>
    <dgm:cxn modelId="{7ADCA719-BB1C-4F91-AA13-A3AEC703088E}" srcId="{EEEBF77B-08E6-4F00-968B-352800FD8969}" destId="{7C21C334-A642-4E23-8A02-9B957765A440}" srcOrd="1" destOrd="0" parTransId="{70960324-DCB1-46F4-BB67-9F8C1DAF9379}" sibTransId="{665982A0-09EB-429D-9355-C92E7F552B09}"/>
    <dgm:cxn modelId="{E7215F55-2189-4A9E-A7A8-D6604368D915}" type="presOf" srcId="{EEEBF77B-08E6-4F00-968B-352800FD8969}" destId="{5C0F4EF9-80C7-451D-9737-6B40F9743CC2}" srcOrd="0" destOrd="0" presId="urn:microsoft.com/office/officeart/2005/8/layout/hierarchy3"/>
    <dgm:cxn modelId="{FF408687-B731-49C6-853A-98018D94F879}" type="presOf" srcId="{7C21C334-A642-4E23-8A02-9B957765A440}" destId="{DFA5301D-176D-4E85-B212-5575C272363B}" srcOrd="0" destOrd="0" presId="urn:microsoft.com/office/officeart/2005/8/layout/hierarchy3"/>
    <dgm:cxn modelId="{5E5C1EA1-AC1C-4573-AD55-510F380C85B6}" type="presOf" srcId="{C28EC2C8-C63B-4A45-BF84-29848B4FC061}" destId="{033A82CD-17CE-4100-A1B7-7AD4E26BCD12}" srcOrd="1" destOrd="0" presId="urn:microsoft.com/office/officeart/2005/8/layout/hierarchy3"/>
    <dgm:cxn modelId="{562D2AE0-D428-4E60-8763-23BAFA7586B0}" type="presOf" srcId="{C28EC2C8-C63B-4A45-BF84-29848B4FC061}" destId="{F29263CE-7104-4B17-A2A0-3C77E8E3F00A}" srcOrd="0" destOrd="0" presId="urn:microsoft.com/office/officeart/2005/8/layout/hierarchy3"/>
    <dgm:cxn modelId="{A98557FD-46F8-4291-A109-493C17AA3A81}" type="presOf" srcId="{7C21C334-A642-4E23-8A02-9B957765A440}" destId="{0E5607E3-2039-492A-9A4C-B50C2334332A}" srcOrd="1" destOrd="0" presId="urn:microsoft.com/office/officeart/2005/8/layout/hierarchy3"/>
    <dgm:cxn modelId="{82EFED9A-FEF9-4136-8BA6-CF791139F675}" type="presParOf" srcId="{5C0F4EF9-80C7-451D-9737-6B40F9743CC2}" destId="{3C252AB4-BB57-4367-BEB9-F5F582AE834C}" srcOrd="0" destOrd="0" presId="urn:microsoft.com/office/officeart/2005/8/layout/hierarchy3"/>
    <dgm:cxn modelId="{173668E4-A13A-48DD-92BF-5AD332F673A6}" type="presParOf" srcId="{3C252AB4-BB57-4367-BEB9-F5F582AE834C}" destId="{983CE9F9-4A7C-447B-99CD-5C4B46D8E7B1}" srcOrd="0" destOrd="0" presId="urn:microsoft.com/office/officeart/2005/8/layout/hierarchy3"/>
    <dgm:cxn modelId="{5EAFFB12-482B-4AE4-A3B5-876FD7826028}" type="presParOf" srcId="{983CE9F9-4A7C-447B-99CD-5C4B46D8E7B1}" destId="{F29263CE-7104-4B17-A2A0-3C77E8E3F00A}" srcOrd="0" destOrd="0" presId="urn:microsoft.com/office/officeart/2005/8/layout/hierarchy3"/>
    <dgm:cxn modelId="{429609E7-6AAA-4348-BF7F-F3E1A1D3DCB1}" type="presParOf" srcId="{983CE9F9-4A7C-447B-99CD-5C4B46D8E7B1}" destId="{033A82CD-17CE-4100-A1B7-7AD4E26BCD12}" srcOrd="1" destOrd="0" presId="urn:microsoft.com/office/officeart/2005/8/layout/hierarchy3"/>
    <dgm:cxn modelId="{B95C331A-4872-4888-8971-F5786EBC943E}" type="presParOf" srcId="{3C252AB4-BB57-4367-BEB9-F5F582AE834C}" destId="{1A0E675C-EAE4-43C2-95D0-2B7AFAFBE8CD}" srcOrd="1" destOrd="0" presId="urn:microsoft.com/office/officeart/2005/8/layout/hierarchy3"/>
    <dgm:cxn modelId="{3BE50176-46A7-4E76-8C1D-FBF0E88F52FC}" type="presParOf" srcId="{5C0F4EF9-80C7-451D-9737-6B40F9743CC2}" destId="{B0285E20-5CDA-4E80-9984-C48B1ED81F99}" srcOrd="1" destOrd="0" presId="urn:microsoft.com/office/officeart/2005/8/layout/hierarchy3"/>
    <dgm:cxn modelId="{8C1C6D0E-868B-4369-B0A9-902963E88529}" type="presParOf" srcId="{B0285E20-5CDA-4E80-9984-C48B1ED81F99}" destId="{C8454316-68DA-43AA-BF6A-187728694C8C}" srcOrd="0" destOrd="0" presId="urn:microsoft.com/office/officeart/2005/8/layout/hierarchy3"/>
    <dgm:cxn modelId="{AD33DC38-8D5B-4634-8B79-79886DA733EE}" type="presParOf" srcId="{C8454316-68DA-43AA-BF6A-187728694C8C}" destId="{DFA5301D-176D-4E85-B212-5575C272363B}" srcOrd="0" destOrd="0" presId="urn:microsoft.com/office/officeart/2005/8/layout/hierarchy3"/>
    <dgm:cxn modelId="{0195C6F5-56D0-46CF-B167-69D0BCB396BE}" type="presParOf" srcId="{C8454316-68DA-43AA-BF6A-187728694C8C}" destId="{0E5607E3-2039-492A-9A4C-B50C2334332A}" srcOrd="1" destOrd="0" presId="urn:microsoft.com/office/officeart/2005/8/layout/hierarchy3"/>
    <dgm:cxn modelId="{6546C582-7BCC-47FD-A83B-B74D699EF6FE}" type="presParOf" srcId="{B0285E20-5CDA-4E80-9984-C48B1ED81F99}" destId="{EDA93C80-3978-4259-93C4-F9ADD671BCC9}"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BA4D9A-7C6F-47D5-8BB6-9922BC8B746E}" type="doc">
      <dgm:prSet loTypeId="urn:microsoft.com/office/officeart/2005/8/layout/bProcess2" loCatId="process" qsTypeId="urn:microsoft.com/office/officeart/2005/8/quickstyle/simple1" qsCatId="simple" csTypeId="urn:microsoft.com/office/officeart/2005/8/colors/colorful2" csCatId="colorful" phldr="1"/>
      <dgm:spPr/>
      <dgm:t>
        <a:bodyPr/>
        <a:lstStyle/>
        <a:p>
          <a:endParaRPr lang="en-US"/>
        </a:p>
      </dgm:t>
    </dgm:pt>
    <dgm:pt modelId="{C88EB219-513C-4E52-95FB-32783F2721B1}">
      <dgm:prSet/>
      <dgm:spPr>
        <a:solidFill>
          <a:schemeClr val="accent1"/>
        </a:solidFill>
      </dgm:spPr>
      <dgm:t>
        <a:bodyPr/>
        <a:lstStyle/>
        <a:p>
          <a:r>
            <a:rPr lang="en-US" dirty="0"/>
            <a:t>A Council does not have to be neutral about outcomes for people with developmental disabilities – BUT…</a:t>
          </a:r>
        </a:p>
      </dgm:t>
    </dgm:pt>
    <dgm:pt modelId="{10577B7A-3402-40A3-99DF-48F206771801}" type="parTrans" cxnId="{8A3463C3-264D-440C-AA4B-A658CA1BB016}">
      <dgm:prSet/>
      <dgm:spPr/>
      <dgm:t>
        <a:bodyPr/>
        <a:lstStyle/>
        <a:p>
          <a:endParaRPr lang="en-US"/>
        </a:p>
      </dgm:t>
    </dgm:pt>
    <dgm:pt modelId="{359AA1F0-D8AE-4F2F-AF47-F3D07307B7FC}" type="sibTrans" cxnId="{8A3463C3-264D-440C-AA4B-A658CA1BB016}">
      <dgm:prSet/>
      <dgm:spPr/>
      <dgm:t>
        <a:bodyPr/>
        <a:lstStyle/>
        <a:p>
          <a:endParaRPr lang="en-US"/>
        </a:p>
      </dgm:t>
    </dgm:pt>
    <dgm:pt modelId="{9C7C74FA-A4B7-4778-9B4B-882F3CBBFE15}">
      <dgm:prSet/>
      <dgm:spPr>
        <a:solidFill>
          <a:srgbClr val="002060"/>
        </a:solidFill>
      </dgm:spPr>
      <dgm:t>
        <a:bodyPr/>
        <a:lstStyle/>
        <a:p>
          <a:r>
            <a:rPr lang="en-US" dirty="0"/>
            <a:t>Must demonstrate an unbiased attitude when considering alternatives for meeting needs</a:t>
          </a:r>
        </a:p>
      </dgm:t>
    </dgm:pt>
    <dgm:pt modelId="{C7993991-96FB-43DE-B823-1E5914E61670}" type="parTrans" cxnId="{258E33CB-7E10-4C79-ABE8-5F4874D708AA}">
      <dgm:prSet/>
      <dgm:spPr/>
      <dgm:t>
        <a:bodyPr/>
        <a:lstStyle/>
        <a:p>
          <a:endParaRPr lang="en-US"/>
        </a:p>
      </dgm:t>
    </dgm:pt>
    <dgm:pt modelId="{2A7343BB-23B3-47DD-9CEE-042A65C5AAF0}" type="sibTrans" cxnId="{258E33CB-7E10-4C79-ABE8-5F4874D708AA}">
      <dgm:prSet/>
      <dgm:spPr/>
      <dgm:t>
        <a:bodyPr/>
        <a:lstStyle/>
        <a:p>
          <a:endParaRPr lang="en-US"/>
        </a:p>
      </dgm:t>
    </dgm:pt>
    <dgm:pt modelId="{79A4E7C1-481E-4885-9E4B-EC223E295879}" type="pres">
      <dgm:prSet presAssocID="{E9BA4D9A-7C6F-47D5-8BB6-9922BC8B746E}" presName="diagram" presStyleCnt="0">
        <dgm:presLayoutVars>
          <dgm:dir/>
          <dgm:resizeHandles/>
        </dgm:presLayoutVars>
      </dgm:prSet>
      <dgm:spPr/>
    </dgm:pt>
    <dgm:pt modelId="{B251B4D9-CC01-435A-AC94-6C7F84D91BA2}" type="pres">
      <dgm:prSet presAssocID="{C88EB219-513C-4E52-95FB-32783F2721B1}" presName="firstNode" presStyleLbl="node1" presStyleIdx="0" presStyleCnt="2">
        <dgm:presLayoutVars>
          <dgm:bulletEnabled val="1"/>
        </dgm:presLayoutVars>
      </dgm:prSet>
      <dgm:spPr/>
    </dgm:pt>
    <dgm:pt modelId="{3E28B67A-6455-4BDD-9629-BF9941CC22E1}" type="pres">
      <dgm:prSet presAssocID="{359AA1F0-D8AE-4F2F-AF47-F3D07307B7FC}" presName="sibTrans" presStyleLbl="sibTrans2D1" presStyleIdx="0" presStyleCnt="1"/>
      <dgm:spPr/>
    </dgm:pt>
    <dgm:pt modelId="{ED9DB387-E19D-4A29-9D5B-A380D472B346}" type="pres">
      <dgm:prSet presAssocID="{9C7C74FA-A4B7-4778-9B4B-882F3CBBFE15}" presName="lastNode" presStyleLbl="node1" presStyleIdx="1" presStyleCnt="2">
        <dgm:presLayoutVars>
          <dgm:bulletEnabled val="1"/>
        </dgm:presLayoutVars>
      </dgm:prSet>
      <dgm:spPr/>
    </dgm:pt>
  </dgm:ptLst>
  <dgm:cxnLst>
    <dgm:cxn modelId="{998FE24B-5C8C-4A5D-802C-19A77C153699}" type="presOf" srcId="{C88EB219-513C-4E52-95FB-32783F2721B1}" destId="{B251B4D9-CC01-435A-AC94-6C7F84D91BA2}" srcOrd="0" destOrd="0" presId="urn:microsoft.com/office/officeart/2005/8/layout/bProcess2"/>
    <dgm:cxn modelId="{8AA38889-FE0B-48F0-9EB3-397BA8713A34}" type="presOf" srcId="{9C7C74FA-A4B7-4778-9B4B-882F3CBBFE15}" destId="{ED9DB387-E19D-4A29-9D5B-A380D472B346}" srcOrd="0" destOrd="0" presId="urn:microsoft.com/office/officeart/2005/8/layout/bProcess2"/>
    <dgm:cxn modelId="{308981C2-62CD-4EF5-AE79-2CD66FE9E1BB}" type="presOf" srcId="{E9BA4D9A-7C6F-47D5-8BB6-9922BC8B746E}" destId="{79A4E7C1-481E-4885-9E4B-EC223E295879}" srcOrd="0" destOrd="0" presId="urn:microsoft.com/office/officeart/2005/8/layout/bProcess2"/>
    <dgm:cxn modelId="{8A3463C3-264D-440C-AA4B-A658CA1BB016}" srcId="{E9BA4D9A-7C6F-47D5-8BB6-9922BC8B746E}" destId="{C88EB219-513C-4E52-95FB-32783F2721B1}" srcOrd="0" destOrd="0" parTransId="{10577B7A-3402-40A3-99DF-48F206771801}" sibTransId="{359AA1F0-D8AE-4F2F-AF47-F3D07307B7FC}"/>
    <dgm:cxn modelId="{258E33CB-7E10-4C79-ABE8-5F4874D708AA}" srcId="{E9BA4D9A-7C6F-47D5-8BB6-9922BC8B746E}" destId="{9C7C74FA-A4B7-4778-9B4B-882F3CBBFE15}" srcOrd="1" destOrd="0" parTransId="{C7993991-96FB-43DE-B823-1E5914E61670}" sibTransId="{2A7343BB-23B3-47DD-9CEE-042A65C5AAF0}"/>
    <dgm:cxn modelId="{7A0554ED-5365-4A50-B36E-909E61ACC6C4}" type="presOf" srcId="{359AA1F0-D8AE-4F2F-AF47-F3D07307B7FC}" destId="{3E28B67A-6455-4BDD-9629-BF9941CC22E1}" srcOrd="0" destOrd="0" presId="urn:microsoft.com/office/officeart/2005/8/layout/bProcess2"/>
    <dgm:cxn modelId="{921762D3-2FA3-4DFD-87F9-C63583AABB66}" type="presParOf" srcId="{79A4E7C1-481E-4885-9E4B-EC223E295879}" destId="{B251B4D9-CC01-435A-AC94-6C7F84D91BA2}" srcOrd="0" destOrd="0" presId="urn:microsoft.com/office/officeart/2005/8/layout/bProcess2"/>
    <dgm:cxn modelId="{A5317B60-8F83-4A99-98E6-1CE2D691C7CA}" type="presParOf" srcId="{79A4E7C1-481E-4885-9E4B-EC223E295879}" destId="{3E28B67A-6455-4BDD-9629-BF9941CC22E1}" srcOrd="1" destOrd="0" presId="urn:microsoft.com/office/officeart/2005/8/layout/bProcess2"/>
    <dgm:cxn modelId="{265745A9-25A0-44B8-8B16-4FF17134DF21}" type="presParOf" srcId="{79A4E7C1-481E-4885-9E4B-EC223E295879}" destId="{ED9DB387-E19D-4A29-9D5B-A380D472B346}" srcOrd="2"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FAB77-9CDC-42F0-8553-A25435B08888}">
      <dsp:nvSpPr>
        <dsp:cNvPr id="0" name=""/>
        <dsp:cNvSpPr/>
      </dsp:nvSpPr>
      <dsp:spPr>
        <a:xfrm>
          <a:off x="212335" y="4698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685594-0B70-4C38-A222-057C98E98FC1}">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C50929-ECC0-40C3-A62C-91CC516B46E3}">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Full and fair description of the issue to help the policymaker form an independent opinion or conclusion.</a:t>
          </a:r>
        </a:p>
      </dsp:txBody>
      <dsp:txXfrm>
        <a:off x="1834517" y="469890"/>
        <a:ext cx="3148942" cy="1335915"/>
      </dsp:txXfrm>
    </dsp:sp>
    <dsp:sp modelId="{F64E9201-1B9E-495E-BB80-E11A3819D0D0}">
      <dsp:nvSpPr>
        <dsp:cNvPr id="0" name=""/>
        <dsp:cNvSpPr/>
      </dsp:nvSpPr>
      <dsp:spPr>
        <a:xfrm>
          <a:off x="5532139" y="469890"/>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12FD15-9D9D-46CC-9685-F06A6C8255D7}">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F6264E-9D55-4E7B-8DB6-E08043813AC3}">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Do not present unsupported opinions or facts.</a:t>
          </a:r>
        </a:p>
      </dsp:txBody>
      <dsp:txXfrm>
        <a:off x="7154322" y="469890"/>
        <a:ext cx="3148942" cy="1335915"/>
      </dsp:txXfrm>
    </dsp:sp>
    <dsp:sp modelId="{C0427665-849B-49DB-9496-0D3ADE465043}">
      <dsp:nvSpPr>
        <dsp:cNvPr id="0" name=""/>
        <dsp:cNvSpPr/>
      </dsp:nvSpPr>
      <dsp:spPr>
        <a:xfrm>
          <a:off x="212335" y="254553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9A92C4-8DF9-4EEF-80E9-E9CEF28E7AB0}">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CF3C0C-5AC2-488A-95C6-733C405D67F6}">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Do not use inflammatory or derogatory terms.</a:t>
          </a:r>
        </a:p>
      </dsp:txBody>
      <dsp:txXfrm>
        <a:off x="1834517" y="2545532"/>
        <a:ext cx="3148942" cy="1335915"/>
      </dsp:txXfrm>
    </dsp:sp>
    <dsp:sp modelId="{D6886B15-7249-49BB-A0B8-7CB7ADEB2EDE}">
      <dsp:nvSpPr>
        <dsp:cNvPr id="0" name=""/>
        <dsp:cNvSpPr/>
      </dsp:nvSpPr>
      <dsp:spPr>
        <a:xfrm>
          <a:off x="5532139" y="254553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6EA76F-03D4-4B9C-81DA-546CB0E82CD8}">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12CE8F-0775-4E2C-96E8-268C31479D61}">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Avoid conclusions based on emotions or feelings rather than objective factual conclusions.</a:t>
          </a:r>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263CE-7104-4B17-A2A0-3C77E8E3F00A}">
      <dsp:nvSpPr>
        <dsp:cNvPr id="0" name=""/>
        <dsp:cNvSpPr/>
      </dsp:nvSpPr>
      <dsp:spPr>
        <a:xfrm>
          <a:off x="1243" y="676948"/>
          <a:ext cx="4527895" cy="2263947"/>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a:t>Approach is balanced</a:t>
          </a:r>
        </a:p>
      </dsp:txBody>
      <dsp:txXfrm>
        <a:off x="67552" y="743257"/>
        <a:ext cx="4395277" cy="2131329"/>
      </dsp:txXfrm>
    </dsp:sp>
    <dsp:sp modelId="{DFA5301D-176D-4E85-B212-5575C272363B}">
      <dsp:nvSpPr>
        <dsp:cNvPr id="0" name=""/>
        <dsp:cNvSpPr/>
      </dsp:nvSpPr>
      <dsp:spPr>
        <a:xfrm>
          <a:off x="5661112" y="676948"/>
          <a:ext cx="4527895" cy="2263947"/>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Discussion includes the advantages and disadvantages and comparisons to other proposals under consideration is included.</a:t>
          </a:r>
        </a:p>
      </dsp:txBody>
      <dsp:txXfrm>
        <a:off x="5727421" y="743257"/>
        <a:ext cx="4395277" cy="21313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1B4D9-CC01-435A-AC94-6C7F84D91BA2}">
      <dsp:nvSpPr>
        <dsp:cNvPr id="0" name=""/>
        <dsp:cNvSpPr/>
      </dsp:nvSpPr>
      <dsp:spPr>
        <a:xfrm>
          <a:off x="161738" y="2062"/>
          <a:ext cx="4076848" cy="4076848"/>
        </a:xfrm>
        <a:prstGeom prst="ellips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A Council does not have to be neutral about outcomes for people with developmental disabilities – BUT…</a:t>
          </a:r>
        </a:p>
      </dsp:txBody>
      <dsp:txXfrm>
        <a:off x="758779" y="599103"/>
        <a:ext cx="2882766" cy="2882766"/>
      </dsp:txXfrm>
    </dsp:sp>
    <dsp:sp modelId="{3E28B67A-6455-4BDD-9629-BF9941CC22E1}">
      <dsp:nvSpPr>
        <dsp:cNvPr id="0" name=""/>
        <dsp:cNvSpPr/>
      </dsp:nvSpPr>
      <dsp:spPr>
        <a:xfrm rot="5400000">
          <a:off x="4574927" y="1500304"/>
          <a:ext cx="1426897" cy="1080364"/>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9DB387-E19D-4A29-9D5B-A380D472B346}">
      <dsp:nvSpPr>
        <dsp:cNvPr id="0" name=""/>
        <dsp:cNvSpPr/>
      </dsp:nvSpPr>
      <dsp:spPr>
        <a:xfrm>
          <a:off x="6277012" y="2062"/>
          <a:ext cx="4076848" cy="4076848"/>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Must demonstrate an unbiased attitude when considering alternatives for meeting needs</a:t>
          </a:r>
        </a:p>
      </dsp:txBody>
      <dsp:txXfrm>
        <a:off x="6874053" y="599103"/>
        <a:ext cx="2882766" cy="288276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44DDB-05E8-4FEA-A127-228EC2010B37}" type="datetimeFigureOut">
              <a:rPr lang="en-US" smtClean="0"/>
              <a:t>3/26/2021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D2104-9078-4004-8F4F-319C5D67CEC1}" type="slidenum">
              <a:rPr lang="en-US" smtClean="0"/>
              <a:t>‹#›</a:t>
            </a:fld>
            <a:endParaRPr lang="en-US"/>
          </a:p>
        </p:txBody>
      </p:sp>
    </p:spTree>
    <p:extLst>
      <p:ext uri="{BB962C8B-B14F-4D97-AF65-F5344CB8AC3E}">
        <p14:creationId xmlns:p14="http://schemas.microsoft.com/office/powerpoint/2010/main" val="244345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DD Act provides this statement of purpose</a:t>
            </a:r>
          </a:p>
        </p:txBody>
      </p:sp>
      <p:sp>
        <p:nvSpPr>
          <p:cNvPr id="4" name="Slide Number Placeholder 3"/>
          <p:cNvSpPr>
            <a:spLocks noGrp="1"/>
          </p:cNvSpPr>
          <p:nvPr>
            <p:ph type="sldNum" sz="quarter" idx="5"/>
          </p:nvPr>
        </p:nvSpPr>
        <p:spPr/>
        <p:txBody>
          <a:bodyPr/>
          <a:lstStyle/>
          <a:p>
            <a:fld id="{C4902021-6619-4B85-89E9-C8F31C52632C}" type="slidenum">
              <a:rPr lang="en-US" smtClean="0"/>
              <a:t>2</a:t>
            </a:fld>
            <a:endParaRPr lang="en-US"/>
          </a:p>
        </p:txBody>
      </p:sp>
    </p:spTree>
    <p:extLst>
      <p:ext uri="{BB962C8B-B14F-4D97-AF65-F5344CB8AC3E}">
        <p14:creationId xmlns:p14="http://schemas.microsoft.com/office/powerpoint/2010/main" val="7194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D2104-9078-4004-8F4F-319C5D67CEC1}" type="slidenum">
              <a:rPr lang="en-US" smtClean="0"/>
              <a:t>17</a:t>
            </a:fld>
            <a:endParaRPr lang="en-US"/>
          </a:p>
        </p:txBody>
      </p:sp>
    </p:spTree>
    <p:extLst>
      <p:ext uri="{BB962C8B-B14F-4D97-AF65-F5344CB8AC3E}">
        <p14:creationId xmlns:p14="http://schemas.microsoft.com/office/powerpoint/2010/main" val="379666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2015, the final rule was issued and broadened the definition of “advocacy activities”. </a:t>
            </a:r>
          </a:p>
        </p:txBody>
      </p:sp>
      <p:sp>
        <p:nvSpPr>
          <p:cNvPr id="4" name="Slide Number Placeholder 3"/>
          <p:cNvSpPr>
            <a:spLocks noGrp="1"/>
          </p:cNvSpPr>
          <p:nvPr>
            <p:ph type="sldNum" sz="quarter" idx="5"/>
          </p:nvPr>
        </p:nvSpPr>
        <p:spPr/>
        <p:txBody>
          <a:bodyPr/>
          <a:lstStyle/>
          <a:p>
            <a:fld id="{C4902021-6619-4B85-89E9-C8F31C52632C}" type="slidenum">
              <a:rPr lang="en-US" smtClean="0"/>
              <a:t>3</a:t>
            </a:fld>
            <a:endParaRPr lang="en-US"/>
          </a:p>
        </p:txBody>
      </p:sp>
    </p:spTree>
    <p:extLst>
      <p:ext uri="{BB962C8B-B14F-4D97-AF65-F5344CB8AC3E}">
        <p14:creationId xmlns:p14="http://schemas.microsoft.com/office/powerpoint/2010/main" val="199336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D2104-9078-4004-8F4F-319C5D67CEC1}" type="slidenum">
              <a:rPr lang="en-US" smtClean="0"/>
              <a:t>6</a:t>
            </a:fld>
            <a:endParaRPr lang="en-US"/>
          </a:p>
        </p:txBody>
      </p:sp>
    </p:spTree>
    <p:extLst>
      <p:ext uri="{BB962C8B-B14F-4D97-AF65-F5344CB8AC3E}">
        <p14:creationId xmlns:p14="http://schemas.microsoft.com/office/powerpoint/2010/main" val="25521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Council can advocate a position or viewpoint with attention to important items.</a:t>
            </a:r>
          </a:p>
        </p:txBody>
      </p:sp>
      <p:sp>
        <p:nvSpPr>
          <p:cNvPr id="4" name="Slide Number Placeholder 3"/>
          <p:cNvSpPr>
            <a:spLocks noGrp="1"/>
          </p:cNvSpPr>
          <p:nvPr>
            <p:ph type="sldNum" sz="quarter" idx="5"/>
          </p:nvPr>
        </p:nvSpPr>
        <p:spPr/>
        <p:txBody>
          <a:bodyPr/>
          <a:lstStyle/>
          <a:p>
            <a:fld id="{C4902021-6619-4B85-89E9-C8F31C52632C}" type="slidenum">
              <a:rPr lang="en-US" smtClean="0"/>
              <a:t>10</a:t>
            </a:fld>
            <a:endParaRPr lang="en-US"/>
          </a:p>
        </p:txBody>
      </p:sp>
    </p:spTree>
    <p:extLst>
      <p:ext uri="{BB962C8B-B14F-4D97-AF65-F5344CB8AC3E}">
        <p14:creationId xmlns:p14="http://schemas.microsoft.com/office/powerpoint/2010/main" val="403579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Councils can advise legislators and others on the adoption of legislation as long as the approach is balanced and includes a discussion of the advantages and disadvantages and comparison to other proposals under consideration on the same issue.</a:t>
            </a:r>
          </a:p>
        </p:txBody>
      </p:sp>
      <p:sp>
        <p:nvSpPr>
          <p:cNvPr id="4" name="Slide Number Placeholder 3"/>
          <p:cNvSpPr>
            <a:spLocks noGrp="1"/>
          </p:cNvSpPr>
          <p:nvPr>
            <p:ph type="sldNum" sz="quarter" idx="5"/>
          </p:nvPr>
        </p:nvSpPr>
        <p:spPr/>
        <p:txBody>
          <a:bodyPr/>
          <a:lstStyle/>
          <a:p>
            <a:fld id="{C4902021-6619-4B85-89E9-C8F31C52632C}" type="slidenum">
              <a:rPr lang="en-US" smtClean="0"/>
              <a:t>11</a:t>
            </a:fld>
            <a:endParaRPr lang="en-US"/>
          </a:p>
        </p:txBody>
      </p:sp>
    </p:spTree>
    <p:extLst>
      <p:ext uri="{BB962C8B-B14F-4D97-AF65-F5344CB8AC3E}">
        <p14:creationId xmlns:p14="http://schemas.microsoft.com/office/powerpoint/2010/main" val="3928946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DD Council does not have to be neutral about outcomes for people with developmental disabilities – but the Council is obligated to demonstrate an unbiased attitude when considering alternatives for meeting needs.</a:t>
            </a:r>
          </a:p>
          <a:p>
            <a:endParaRPr lang="en-US" dirty="0"/>
          </a:p>
        </p:txBody>
      </p:sp>
      <p:sp>
        <p:nvSpPr>
          <p:cNvPr id="4" name="Slide Number Placeholder 3"/>
          <p:cNvSpPr>
            <a:spLocks noGrp="1"/>
          </p:cNvSpPr>
          <p:nvPr>
            <p:ph type="sldNum" sz="quarter" idx="5"/>
          </p:nvPr>
        </p:nvSpPr>
        <p:spPr/>
        <p:txBody>
          <a:bodyPr/>
          <a:lstStyle/>
          <a:p>
            <a:fld id="{C4902021-6619-4B85-89E9-C8F31C52632C}" type="slidenum">
              <a:rPr lang="en-US" smtClean="0"/>
              <a:t>12</a:t>
            </a:fld>
            <a:endParaRPr lang="en-US"/>
          </a:p>
        </p:txBody>
      </p:sp>
    </p:spTree>
    <p:extLst>
      <p:ext uri="{BB962C8B-B14F-4D97-AF65-F5344CB8AC3E}">
        <p14:creationId xmlns:p14="http://schemas.microsoft.com/office/powerpoint/2010/main" val="1717514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DD Councils receive the basic state grant award from HHS (the Department of Health and Human Services in Washington DC)</a:t>
            </a:r>
          </a:p>
        </p:txBody>
      </p:sp>
      <p:sp>
        <p:nvSpPr>
          <p:cNvPr id="4" name="Slide Number Placeholder 3"/>
          <p:cNvSpPr>
            <a:spLocks noGrp="1"/>
          </p:cNvSpPr>
          <p:nvPr>
            <p:ph type="sldNum" sz="quarter" idx="5"/>
          </p:nvPr>
        </p:nvSpPr>
        <p:spPr/>
        <p:txBody>
          <a:bodyPr/>
          <a:lstStyle/>
          <a:p>
            <a:pPr>
              <a:defRPr/>
            </a:pPr>
            <a:fld id="{760D49F6-46A8-423C-AE9C-A1AB04A12670}" type="slidenum">
              <a:rPr lang="en-US" altLang="en-US" smtClean="0"/>
              <a:pPr>
                <a:defRPr/>
              </a:pPr>
              <a:t>14</a:t>
            </a:fld>
            <a:endParaRPr lang="en-US" altLang="en-US"/>
          </a:p>
        </p:txBody>
      </p:sp>
    </p:spTree>
    <p:extLst>
      <p:ext uri="{BB962C8B-B14F-4D97-AF65-F5344CB8AC3E}">
        <p14:creationId xmlns:p14="http://schemas.microsoft.com/office/powerpoint/2010/main" val="3080820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D2104-9078-4004-8F4F-319C5D67CEC1}" type="slidenum">
              <a:rPr lang="en-US" smtClean="0"/>
              <a:t>15</a:t>
            </a:fld>
            <a:endParaRPr lang="en-US"/>
          </a:p>
        </p:txBody>
      </p:sp>
    </p:spTree>
    <p:extLst>
      <p:ext uri="{BB962C8B-B14F-4D97-AF65-F5344CB8AC3E}">
        <p14:creationId xmlns:p14="http://schemas.microsoft.com/office/powerpoint/2010/main" val="2646511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D2104-9078-4004-8F4F-319C5D67CEC1}" type="slidenum">
              <a:rPr lang="en-US" smtClean="0"/>
              <a:t>16</a:t>
            </a:fld>
            <a:endParaRPr lang="en-US"/>
          </a:p>
        </p:txBody>
      </p:sp>
    </p:spTree>
    <p:extLst>
      <p:ext uri="{BB962C8B-B14F-4D97-AF65-F5344CB8AC3E}">
        <p14:creationId xmlns:p14="http://schemas.microsoft.com/office/powerpoint/2010/main" val="228754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2BCB9-A661-4195-9DA4-466BBB5A16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7796B1-8E8B-4DAE-8AC0-520D35EF7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DEF971-5FF1-4565-89FA-76AE8024DDCC}"/>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9E63309B-1842-4EBD-896C-1D1077130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F4AF9-1D9E-41EE-95B5-97AA103C5820}"/>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389665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86B56-234F-4369-9A54-DE4610F0C5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70E046-3720-4470-ADFF-433DC38536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C5794-17A5-4F06-84DA-A18A87539B26}"/>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FAE24170-3E59-4AF3-B34E-4AD54AB96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AC243-B482-49AD-AD19-BC9F09DACFAA}"/>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221781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4BD9A2-C1B2-48B3-8B42-7B0E8EC0CD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BD7DC6-0A42-485F-8697-66779354AE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CCC54-9AE4-472E-B0A5-909CE2C09F91}"/>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4E0693E9-FF25-4B43-BA1B-D83C45D41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1C6B2-FC5E-4E95-A5E2-0A8E595B82E1}"/>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1788219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4E96B-F222-4B7F-81D3-95AAC7E1C3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F6E9C-0640-4087-B694-420E8D5DCA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6C78D-9067-429A-A137-C48267EC00AB}"/>
              </a:ext>
            </a:extLst>
          </p:cNvPr>
          <p:cNvSpPr>
            <a:spLocks noGrp="1"/>
          </p:cNvSpPr>
          <p:nvPr>
            <p:ph type="dt" sz="half" idx="10"/>
          </p:nvPr>
        </p:nvSpPr>
        <p:spPr/>
        <p:txBody>
          <a:bodyPr/>
          <a:lstStyle/>
          <a:p>
            <a:fld id="{323973C6-6C12-4792-B931-DDD2E56E8E03}" type="datetimeFigureOut">
              <a:rPr lang="en-US" smtClean="0"/>
              <a:t>3/26/2021</a:t>
            </a:fld>
            <a:endParaRPr lang="en-US"/>
          </a:p>
        </p:txBody>
      </p:sp>
      <p:sp>
        <p:nvSpPr>
          <p:cNvPr id="5" name="Footer Placeholder 4">
            <a:extLst>
              <a:ext uri="{FF2B5EF4-FFF2-40B4-BE49-F238E27FC236}">
                <a16:creationId xmlns:a16="http://schemas.microsoft.com/office/drawing/2014/main" id="{5025C323-C32D-40B4-8041-D16284245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7A8EC-E523-408E-B7BD-53720F7A9BC3}"/>
              </a:ext>
            </a:extLst>
          </p:cNvPr>
          <p:cNvSpPr>
            <a:spLocks noGrp="1"/>
          </p:cNvSpPr>
          <p:nvPr>
            <p:ph type="sldNum" sz="quarter" idx="12"/>
          </p:nvPr>
        </p:nvSpPr>
        <p:spPr/>
        <p:txBody>
          <a:bodyPr/>
          <a:lstStyle/>
          <a:p>
            <a:fld id="{0C7C8E19-EE77-4E29-AFC9-8417F2E35A85}" type="slidenum">
              <a:rPr lang="en-US" smtClean="0"/>
              <a:t>‹#›</a:t>
            </a:fld>
            <a:endParaRPr lang="en-US"/>
          </a:p>
        </p:txBody>
      </p:sp>
    </p:spTree>
    <p:extLst>
      <p:ext uri="{BB962C8B-B14F-4D97-AF65-F5344CB8AC3E}">
        <p14:creationId xmlns:p14="http://schemas.microsoft.com/office/powerpoint/2010/main" val="152632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AA7A-8EB9-4F2D-8C56-628CD3C98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93A1A9-1C02-4864-95CE-A5B0F7E42E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E557C-65D9-484E-8F3A-8458DD80A968}"/>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6215EB59-DF08-4F66-9802-0EE93239E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7E156-41D4-4F64-8EA8-C304262CC936}"/>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70824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668C-C349-4B99-9B6F-056EBA3460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43B088-33D2-48D6-A5CA-0B64E7937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881A55-7F5C-4F43-84B1-59E904B955C8}"/>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367DA879-06D3-4D29-B69F-8ED449C07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9EDCC-C52F-4AAE-B817-FE2054711543}"/>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357850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C973-44E0-41CA-85AC-938231A2D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5C63E9-1D92-4154-9B33-26F1709E26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48FBDC-F4F4-4A10-B732-9242A6A5CA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B406C-3B62-4B6F-A548-685A382BB224}"/>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6" name="Footer Placeholder 5">
            <a:extLst>
              <a:ext uri="{FF2B5EF4-FFF2-40B4-BE49-F238E27FC236}">
                <a16:creationId xmlns:a16="http://schemas.microsoft.com/office/drawing/2014/main" id="{247E8996-5B37-415C-8456-8D0E1793B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C695-3DA1-4396-B1D4-01F68ED9E9EB}"/>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376937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2B12C-E4A7-4598-901C-D052FB9EF3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D80B50-640C-41CC-8B5E-786CFE65DB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E9EF7-230A-4F39-B30A-D3076028D0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CF3C6A-A9D5-4694-8776-1DF4BD229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5D68EB-8EB2-416B-87BD-532DCAF93C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67308F-26EC-4A53-9B52-BB413647F6D1}"/>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8" name="Footer Placeholder 7">
            <a:extLst>
              <a:ext uri="{FF2B5EF4-FFF2-40B4-BE49-F238E27FC236}">
                <a16:creationId xmlns:a16="http://schemas.microsoft.com/office/drawing/2014/main" id="{618F96A9-BA86-4016-840E-BAB496D06C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3B7E76-28E6-45DB-BFE9-C8C05A00C0A8}"/>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285502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BC063-E64F-4A87-BF7E-315E645BF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580E5F-6039-4A49-B1FD-440239560304}"/>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4" name="Footer Placeholder 3">
            <a:extLst>
              <a:ext uri="{FF2B5EF4-FFF2-40B4-BE49-F238E27FC236}">
                <a16:creationId xmlns:a16="http://schemas.microsoft.com/office/drawing/2014/main" id="{39534046-91B9-4045-98D1-2EF9AB3544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ADFF0E-F29A-41FB-87ED-BAF1B12A0E6D}"/>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72547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1FFC0C-2FCB-4BD6-942F-39987BB92D96}"/>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3" name="Footer Placeholder 2">
            <a:extLst>
              <a:ext uri="{FF2B5EF4-FFF2-40B4-BE49-F238E27FC236}">
                <a16:creationId xmlns:a16="http://schemas.microsoft.com/office/drawing/2014/main" id="{14BEEDD4-1E19-47BD-B4C9-C4501978B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EA7D97-D5E3-42C9-AE75-969B7E4FB94B}"/>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302933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B2E57-F076-4DAF-8CB2-B491EA7420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6C3F51-E35A-4A2E-9BBF-169D47F49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01FCCE-2EF9-421E-9647-04D7F15FA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9CEAF-0EF5-4D23-AB26-86ECCF5CA4A7}"/>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6" name="Footer Placeholder 5">
            <a:extLst>
              <a:ext uri="{FF2B5EF4-FFF2-40B4-BE49-F238E27FC236}">
                <a16:creationId xmlns:a16="http://schemas.microsoft.com/office/drawing/2014/main" id="{D8BE3378-FED7-426E-BD4D-85FB1E376B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CD97E-FB67-4C1B-97E8-9A362E92904F}"/>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272223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77BFB-90B8-48C3-8622-565CE2AE95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A3D97F-DCE2-41BA-877B-FD9C2BF8F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4CD90A-CF74-47A3-94FA-5A3B96652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FA7DBF-674B-406C-8E72-150EA3C7EBA2}"/>
              </a:ext>
            </a:extLst>
          </p:cNvPr>
          <p:cNvSpPr>
            <a:spLocks noGrp="1"/>
          </p:cNvSpPr>
          <p:nvPr>
            <p:ph type="dt" sz="half" idx="10"/>
          </p:nvPr>
        </p:nvSpPr>
        <p:spPr/>
        <p:txBody>
          <a:bodyPr/>
          <a:lstStyle/>
          <a:p>
            <a:fld id="{19EBBAB5-8448-4156-8921-EDA7B541CD54}" type="datetimeFigureOut">
              <a:rPr lang="en-US" smtClean="0"/>
              <a:t>3/26/2021</a:t>
            </a:fld>
            <a:endParaRPr lang="en-US"/>
          </a:p>
        </p:txBody>
      </p:sp>
      <p:sp>
        <p:nvSpPr>
          <p:cNvPr id="6" name="Footer Placeholder 5">
            <a:extLst>
              <a:ext uri="{FF2B5EF4-FFF2-40B4-BE49-F238E27FC236}">
                <a16:creationId xmlns:a16="http://schemas.microsoft.com/office/drawing/2014/main" id="{DE6BDD33-24AF-49B3-B6EC-47711FB689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578D58-D759-4F7C-9DA0-2F8F4EBA9394}"/>
              </a:ext>
            </a:extLst>
          </p:cNvPr>
          <p:cNvSpPr>
            <a:spLocks noGrp="1"/>
          </p:cNvSpPr>
          <p:nvPr>
            <p:ph type="sldNum" sz="quarter" idx="12"/>
          </p:nvPr>
        </p:nvSpPr>
        <p:spPr/>
        <p:txBody>
          <a:bodyPr/>
          <a:lstStyle/>
          <a:p>
            <a:fld id="{5BB79311-D300-4903-8C23-26D6F2FEE67D}" type="slidenum">
              <a:rPr lang="en-US" smtClean="0"/>
              <a:t>‹#›</a:t>
            </a:fld>
            <a:endParaRPr lang="en-US"/>
          </a:p>
        </p:txBody>
      </p:sp>
    </p:spTree>
    <p:extLst>
      <p:ext uri="{BB962C8B-B14F-4D97-AF65-F5344CB8AC3E}">
        <p14:creationId xmlns:p14="http://schemas.microsoft.com/office/powerpoint/2010/main" val="237497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7EBA93-9D50-4E5F-A4FF-90CF0067F2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F238D0-2E28-42F2-A69A-B4F8C43E0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A8659-C032-4738-9175-C54068E9CD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BBAB5-8448-4156-8921-EDA7B541CD54}" type="datetimeFigureOut">
              <a:rPr lang="en-US" smtClean="0"/>
              <a:t>3/26/2021</a:t>
            </a:fld>
            <a:endParaRPr lang="en-US"/>
          </a:p>
        </p:txBody>
      </p:sp>
      <p:sp>
        <p:nvSpPr>
          <p:cNvPr id="5" name="Footer Placeholder 4">
            <a:extLst>
              <a:ext uri="{FF2B5EF4-FFF2-40B4-BE49-F238E27FC236}">
                <a16:creationId xmlns:a16="http://schemas.microsoft.com/office/drawing/2014/main" id="{2F35FB2D-B4A0-4C2E-A497-9FDB2B2A0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8EEB8B-0D35-40EF-90FF-65198788F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79311-D300-4903-8C23-26D6F2FEE67D}" type="slidenum">
              <a:rPr lang="en-US" smtClean="0"/>
              <a:t>‹#›</a:t>
            </a:fld>
            <a:endParaRPr lang="en-US"/>
          </a:p>
        </p:txBody>
      </p:sp>
    </p:spTree>
    <p:extLst>
      <p:ext uri="{BB962C8B-B14F-4D97-AF65-F5344CB8AC3E}">
        <p14:creationId xmlns:p14="http://schemas.microsoft.com/office/powerpoint/2010/main" val="16855145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E6B2FF-365E-4F30-88F5-32EA4D1CB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F9AC2-99A9-44AB-BFCE-344F0F8717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DD6B8-1E32-420C-B60F-34849662B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973C6-6C12-4792-B931-DDD2E56E8E03}" type="datetimeFigureOut">
              <a:rPr lang="en-US" smtClean="0"/>
              <a:t>3/26/2021</a:t>
            </a:fld>
            <a:endParaRPr lang="en-US"/>
          </a:p>
        </p:txBody>
      </p:sp>
      <p:sp>
        <p:nvSpPr>
          <p:cNvPr id="5" name="Footer Placeholder 4">
            <a:extLst>
              <a:ext uri="{FF2B5EF4-FFF2-40B4-BE49-F238E27FC236}">
                <a16:creationId xmlns:a16="http://schemas.microsoft.com/office/drawing/2014/main" id="{50A31626-880E-4ED1-A6B1-753673799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E3D54F-C6F4-4F12-A9D6-1ED968054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C8E19-EE77-4E29-AFC9-8417F2E35A85}" type="slidenum">
              <a:rPr lang="en-US" smtClean="0"/>
              <a:t>‹#›</a:t>
            </a:fld>
            <a:endParaRPr lang="en-US"/>
          </a:p>
        </p:txBody>
      </p:sp>
    </p:spTree>
    <p:extLst>
      <p:ext uri="{BB962C8B-B14F-4D97-AF65-F5344CB8AC3E}">
        <p14:creationId xmlns:p14="http://schemas.microsoft.com/office/powerpoint/2010/main" val="2555677346"/>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35006" y="604568"/>
            <a:ext cx="4654297" cy="55778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96EE8E-1C88-42CB-9A57-3AC8FC83DE02}"/>
              </a:ext>
            </a:extLst>
          </p:cNvPr>
          <p:cNvSpPr>
            <a:spLocks noGrp="1"/>
          </p:cNvSpPr>
          <p:nvPr>
            <p:ph type="title"/>
          </p:nvPr>
        </p:nvSpPr>
        <p:spPr>
          <a:xfrm>
            <a:off x="891531" y="985419"/>
            <a:ext cx="3785030" cy="3301125"/>
          </a:xfrm>
          <a:noFill/>
        </p:spPr>
        <p:txBody>
          <a:bodyPr vert="horz" lIns="91440" tIns="45720" rIns="91440" bIns="45720" rtlCol="0" anchor="b">
            <a:normAutofit/>
          </a:bodyPr>
          <a:lstStyle/>
          <a:p>
            <a:r>
              <a:rPr lang="en-US" sz="4400" dirty="0">
                <a:solidFill>
                  <a:srgbClr val="FFFFFF"/>
                </a:solidFill>
              </a:rPr>
              <a:t>Advocacy, Public Policy, and Activities</a:t>
            </a:r>
            <a:endParaRPr lang="en-US" sz="44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E8E6EDDC-F5D5-4C7E-910A-936DECEBA2C6}"/>
              </a:ext>
            </a:extLst>
          </p:cNvPr>
          <p:cNvSpPr>
            <a:spLocks noGrp="1"/>
          </p:cNvSpPr>
          <p:nvPr>
            <p:ph type="body" idx="1"/>
          </p:nvPr>
        </p:nvSpPr>
        <p:spPr>
          <a:xfrm>
            <a:off x="891530" y="4424975"/>
            <a:ext cx="3785031" cy="1443163"/>
          </a:xfrm>
          <a:noFill/>
        </p:spPr>
        <p:txBody>
          <a:bodyPr vert="horz" lIns="91440" tIns="45720" rIns="91440" bIns="45720" rtlCol="0">
            <a:normAutofit/>
          </a:bodyPr>
          <a:lstStyle/>
          <a:p>
            <a:r>
              <a:rPr lang="en-US" sz="2200" kern="1200" dirty="0">
                <a:solidFill>
                  <a:srgbClr val="FFFFFF"/>
                </a:solidFill>
                <a:latin typeface="+mn-lt"/>
                <a:ea typeface="+mn-ea"/>
                <a:cs typeface="+mn-cs"/>
              </a:rPr>
              <a:t>Councils on Developmental Disabilities</a:t>
            </a:r>
          </a:p>
        </p:txBody>
      </p:sp>
      <p:pic>
        <p:nvPicPr>
          <p:cNvPr id="5" name="Picture 4" descr="ITACC logo in red and yellow.">
            <a:extLst>
              <a:ext uri="{FF2B5EF4-FFF2-40B4-BE49-F238E27FC236}">
                <a16:creationId xmlns:a16="http://schemas.microsoft.com/office/drawing/2014/main" id="{C387E2C1-A23D-480A-9AC5-8F355E63FB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501" y="1750297"/>
            <a:ext cx="6350493" cy="3286380"/>
          </a:xfrm>
          <a:prstGeom prst="rect">
            <a:avLst/>
          </a:prstGeom>
        </p:spPr>
      </p:pic>
    </p:spTree>
    <p:extLst>
      <p:ext uri="{BB962C8B-B14F-4D97-AF65-F5344CB8AC3E}">
        <p14:creationId xmlns:p14="http://schemas.microsoft.com/office/powerpoint/2010/main" val="3618828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BCAB-5A3C-46AC-BF48-F03B46A8770B}"/>
              </a:ext>
            </a:extLst>
          </p:cNvPr>
          <p:cNvSpPr>
            <a:spLocks noGrp="1"/>
          </p:cNvSpPr>
          <p:nvPr>
            <p:ph type="title"/>
          </p:nvPr>
        </p:nvSpPr>
        <p:spPr>
          <a:xfrm>
            <a:off x="838200" y="365125"/>
            <a:ext cx="10515600" cy="1325563"/>
          </a:xfrm>
        </p:spPr>
        <p:txBody>
          <a:bodyPr>
            <a:normAutofit fontScale="90000"/>
          </a:bodyPr>
          <a:lstStyle/>
          <a:p>
            <a:br>
              <a:rPr lang="en-US" sz="2100" dirty="0"/>
            </a:br>
            <a:r>
              <a:rPr lang="en-US" sz="3600" b="1" dirty="0">
                <a:solidFill>
                  <a:srgbClr val="002060"/>
                </a:solidFill>
              </a:rPr>
              <a:t>Councils are free to advocate a position or viewpoint </a:t>
            </a:r>
            <a:br>
              <a:rPr lang="en-US" sz="3600" b="1" dirty="0">
                <a:solidFill>
                  <a:srgbClr val="002060"/>
                </a:solidFill>
              </a:rPr>
            </a:br>
            <a:r>
              <a:rPr lang="en-US" sz="3600" b="1" dirty="0">
                <a:solidFill>
                  <a:srgbClr val="002060"/>
                </a:solidFill>
              </a:rPr>
              <a:t>AS LONG AS:</a:t>
            </a:r>
            <a:br>
              <a:rPr lang="en-US" sz="3600" b="1" dirty="0">
                <a:solidFill>
                  <a:srgbClr val="002060"/>
                </a:solidFill>
              </a:rPr>
            </a:br>
            <a:endParaRPr lang="en-US" sz="3600" b="1" dirty="0">
              <a:solidFill>
                <a:srgbClr val="002060"/>
              </a:solidFill>
            </a:endParaRPr>
          </a:p>
        </p:txBody>
      </p:sp>
      <p:graphicFrame>
        <p:nvGraphicFramePr>
          <p:cNvPr id="5" name="Content Placeholder 2" descr="4 colorful icons with information&#10;1) Full and fair description of the issue to help the policymaker form an independent opinion or conclusion&#10;2) Do not use inflammatory or derogatory terms.&#10;3) Do not present unsupported opinions or facts.&#10;4) Avoid conclusions based on emotions or feelings rather than objective factual conclusions.">
            <a:extLst>
              <a:ext uri="{FF2B5EF4-FFF2-40B4-BE49-F238E27FC236}">
                <a16:creationId xmlns:a16="http://schemas.microsoft.com/office/drawing/2014/main" id="{0965BC65-F714-4A55-B9E3-7EDFA52EC49C}"/>
              </a:ext>
            </a:extLst>
          </p:cNvPr>
          <p:cNvGraphicFramePr>
            <a:graphicFrameLocks noGrp="1"/>
          </p:cNvGraphicFramePr>
          <p:nvPr>
            <p:ph idx="1"/>
            <p:extLst>
              <p:ext uri="{D42A27DB-BD31-4B8C-83A1-F6EECF244321}">
                <p14:modId xmlns:p14="http://schemas.microsoft.com/office/powerpoint/2010/main" val="16478537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3575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BD9A-122B-4A25-AA58-CFE2FBD492C2}"/>
              </a:ext>
            </a:extLst>
          </p:cNvPr>
          <p:cNvSpPr>
            <a:spLocks noGrp="1"/>
          </p:cNvSpPr>
          <p:nvPr>
            <p:ph type="title"/>
          </p:nvPr>
        </p:nvSpPr>
        <p:spPr>
          <a:xfrm>
            <a:off x="870204" y="606564"/>
            <a:ext cx="10451592" cy="1325563"/>
          </a:xfrm>
        </p:spPr>
        <p:txBody>
          <a:bodyPr anchor="ctr">
            <a:normAutofit/>
          </a:bodyPr>
          <a:lstStyle/>
          <a:p>
            <a:r>
              <a:rPr lang="en-US" sz="2800" dirty="0"/>
              <a:t>Councils can advise legislators and others on the adoption of legislation </a:t>
            </a:r>
            <a:br>
              <a:rPr lang="en-US" sz="2800" dirty="0"/>
            </a:br>
            <a:r>
              <a:rPr lang="en-US" sz="2800" dirty="0"/>
              <a:t>AS LONG AS</a:t>
            </a:r>
            <a:br>
              <a:rPr lang="en-US" sz="2800" dirty="0"/>
            </a:br>
            <a:endParaRPr lang="en-US" sz="2800" dirty="0"/>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descr="Two colorful boxes&#10;Box 1 - Approach is balanced&#10;Box 2 - Discussion includes the advantages and disadvantages and comparisons to other proposals under consideration is included.">
            <a:extLst>
              <a:ext uri="{FF2B5EF4-FFF2-40B4-BE49-F238E27FC236}">
                <a16:creationId xmlns:a16="http://schemas.microsoft.com/office/drawing/2014/main" id="{D632F049-627E-4D98-953D-119BADD10D2B}"/>
              </a:ext>
            </a:extLst>
          </p:cNvPr>
          <p:cNvGraphicFramePr>
            <a:graphicFrameLocks noGrp="1"/>
          </p:cNvGraphicFramePr>
          <p:nvPr>
            <p:ph idx="1"/>
            <p:extLst>
              <p:ext uri="{D42A27DB-BD31-4B8C-83A1-F6EECF244321}">
                <p14:modId xmlns:p14="http://schemas.microsoft.com/office/powerpoint/2010/main" val="1772920464"/>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412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7AB69E8B-1ADA-4D8B-83A4-9DF2E5306EB5}"/>
              </a:ext>
            </a:extLst>
          </p:cNvPr>
          <p:cNvSpPr>
            <a:spLocks noGrp="1"/>
          </p:cNvSpPr>
          <p:nvPr>
            <p:ph type="title"/>
          </p:nvPr>
        </p:nvSpPr>
        <p:spPr>
          <a:xfrm>
            <a:off x="838200" y="5529884"/>
            <a:ext cx="8078342" cy="1096331"/>
          </a:xfrm>
        </p:spPr>
        <p:txBody>
          <a:bodyPr>
            <a:normAutofit/>
          </a:bodyPr>
          <a:lstStyle/>
          <a:p>
            <a:r>
              <a:rPr lang="en-US" dirty="0"/>
              <a:t>Advocating a position</a:t>
            </a:r>
          </a:p>
        </p:txBody>
      </p:sp>
      <p:graphicFrame>
        <p:nvGraphicFramePr>
          <p:cNvPr id="5" name="Content Placeholder 2" descr="Two colorful circles&#10;Circle 1 - A Council does not have to be neutral about outcomes for people with developmental disabilities - BUT&#10;Circle 2 - Must demonstrate an unbiased attitude when considering alternatives for meeting needs.">
            <a:extLst>
              <a:ext uri="{FF2B5EF4-FFF2-40B4-BE49-F238E27FC236}">
                <a16:creationId xmlns:a16="http://schemas.microsoft.com/office/drawing/2014/main" id="{0F43B1FE-1C81-4AD9-A739-27717B6926B9}"/>
              </a:ext>
            </a:extLst>
          </p:cNvPr>
          <p:cNvGraphicFramePr>
            <a:graphicFrameLocks noGrp="1"/>
          </p:cNvGraphicFramePr>
          <p:nvPr>
            <p:ph idx="1"/>
            <p:extLst>
              <p:ext uri="{D42A27DB-BD31-4B8C-83A1-F6EECF244321}">
                <p14:modId xmlns:p14="http://schemas.microsoft.com/office/powerpoint/2010/main" val="1895936049"/>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014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C3EFD13-3CD8-4457-B029-DD736C9E9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AA9B61C3-6D3C-4B90-B343-810EC252B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2216693"/>
            <a:ext cx="7447880" cy="353107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4020EEA-44D7-4A4E-95BE-F10378309E9A}"/>
              </a:ext>
            </a:extLst>
          </p:cNvPr>
          <p:cNvSpPr>
            <a:spLocks noGrp="1"/>
          </p:cNvSpPr>
          <p:nvPr>
            <p:ph type="title"/>
          </p:nvPr>
        </p:nvSpPr>
        <p:spPr>
          <a:xfrm>
            <a:off x="4903099" y="2571909"/>
            <a:ext cx="5875165" cy="2826912"/>
          </a:xfrm>
        </p:spPr>
        <p:txBody>
          <a:bodyPr vert="horz" lIns="91440" tIns="45720" rIns="91440" bIns="45720" rtlCol="0" anchor="ctr">
            <a:normAutofit/>
          </a:bodyPr>
          <a:lstStyle/>
          <a:p>
            <a:r>
              <a:rPr lang="en-US" sz="4400" dirty="0">
                <a:solidFill>
                  <a:srgbClr val="FFFFFF"/>
                </a:solidFill>
              </a:rPr>
              <a:t>Allowed and not allowed</a:t>
            </a:r>
            <a:endParaRPr lang="en-US" sz="4400" kern="1200" dirty="0">
              <a:solidFill>
                <a:srgbClr val="FFFFFF"/>
              </a:solidFill>
              <a:latin typeface="+mj-lt"/>
              <a:ea typeface="+mj-ea"/>
              <a:cs typeface="+mj-cs"/>
            </a:endParaRPr>
          </a:p>
        </p:txBody>
      </p:sp>
      <p:sp>
        <p:nvSpPr>
          <p:cNvPr id="14" name="Freeform 5">
            <a:extLst>
              <a:ext uri="{FF2B5EF4-FFF2-40B4-BE49-F238E27FC236}">
                <a16:creationId xmlns:a16="http://schemas.microsoft.com/office/drawing/2014/main" id="{C1257FDB-F578-4AA9-844B-CF6CFA2FA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1515074"/>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9999F923-F60C-4033-A0C7-BA36D1A44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1172042"/>
            <a:ext cx="687754" cy="3820237"/>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F8C27FAF-AD0A-489C-A7B5-16CBFBB06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987643"/>
            <a:ext cx="347200" cy="3699706"/>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583B1E3E-6E8E-4E48-9EA6-56F1E306AA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40829" y="965200"/>
            <a:ext cx="3304154"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ext Placeholder 4">
            <a:extLst>
              <a:ext uri="{FF2B5EF4-FFF2-40B4-BE49-F238E27FC236}">
                <a16:creationId xmlns:a16="http://schemas.microsoft.com/office/drawing/2014/main" id="{480F036F-7ACA-449C-A78A-60B52C9AC710}"/>
              </a:ext>
            </a:extLst>
          </p:cNvPr>
          <p:cNvSpPr>
            <a:spLocks noGrp="1"/>
          </p:cNvSpPr>
          <p:nvPr>
            <p:ph type="body" idx="1"/>
          </p:nvPr>
        </p:nvSpPr>
        <p:spPr>
          <a:xfrm>
            <a:off x="1262562" y="1286933"/>
            <a:ext cx="2653285" cy="2843319"/>
          </a:xfrm>
        </p:spPr>
        <p:txBody>
          <a:bodyPr vert="horz" lIns="91440" tIns="45720" rIns="91440" bIns="45720" rtlCol="0" anchor="ctr">
            <a:normAutofit/>
          </a:bodyPr>
          <a:lstStyle/>
          <a:p>
            <a:pPr algn="ctr"/>
            <a:r>
              <a:rPr lang="en-US" sz="2800" kern="1200" dirty="0">
                <a:solidFill>
                  <a:srgbClr val="FFFFFF"/>
                </a:solidFill>
                <a:latin typeface="+mn-lt"/>
                <a:ea typeface="+mn-ea"/>
                <a:cs typeface="+mn-cs"/>
              </a:rPr>
              <a:t>Areas of caution</a:t>
            </a:r>
          </a:p>
        </p:txBody>
      </p:sp>
    </p:spTree>
    <p:extLst>
      <p:ext uri="{BB962C8B-B14F-4D97-AF65-F5344CB8AC3E}">
        <p14:creationId xmlns:p14="http://schemas.microsoft.com/office/powerpoint/2010/main" val="125770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39A6C4A-A655-4E17-9F1A-B9A5750A402F}"/>
              </a:ext>
            </a:extLst>
          </p:cNvPr>
          <p:cNvSpPr>
            <a:spLocks noGrp="1"/>
          </p:cNvSpPr>
          <p:nvPr>
            <p:ph type="title"/>
          </p:nvPr>
        </p:nvSpPr>
        <p:spPr>
          <a:xfrm>
            <a:off x="839788" y="365125"/>
            <a:ext cx="10515600" cy="823913"/>
          </a:xfrm>
        </p:spPr>
        <p:txBody>
          <a:bodyPr/>
          <a:lstStyle/>
          <a:p>
            <a:r>
              <a:rPr lang="en-US" dirty="0"/>
              <a:t>Not allowed, and allowed</a:t>
            </a:r>
          </a:p>
        </p:txBody>
      </p:sp>
      <p:sp>
        <p:nvSpPr>
          <p:cNvPr id="13" name="Text Placeholder 12">
            <a:extLst>
              <a:ext uri="{FF2B5EF4-FFF2-40B4-BE49-F238E27FC236}">
                <a16:creationId xmlns:a16="http://schemas.microsoft.com/office/drawing/2014/main" id="{241AC357-D0E5-4D96-90B4-867B99C54139}"/>
              </a:ext>
            </a:extLst>
          </p:cNvPr>
          <p:cNvSpPr>
            <a:spLocks noGrp="1"/>
          </p:cNvSpPr>
          <p:nvPr>
            <p:ph type="body" idx="1"/>
          </p:nvPr>
        </p:nvSpPr>
        <p:spPr>
          <a:xfrm>
            <a:off x="839788" y="1289520"/>
            <a:ext cx="5157787" cy="823912"/>
          </a:xfrm>
        </p:spPr>
        <p:txBody>
          <a:bodyPr/>
          <a:lstStyle/>
          <a:p>
            <a:r>
              <a:rPr lang="en-US" dirty="0"/>
              <a:t>HHS Grant Recipients CANNOT lobby</a:t>
            </a:r>
          </a:p>
        </p:txBody>
      </p:sp>
      <p:sp>
        <p:nvSpPr>
          <p:cNvPr id="14" name="Content Placeholder 13">
            <a:extLst>
              <a:ext uri="{FF2B5EF4-FFF2-40B4-BE49-F238E27FC236}">
                <a16:creationId xmlns:a16="http://schemas.microsoft.com/office/drawing/2014/main" id="{D04EF52E-53F4-4DBD-994E-71747055B7BA}"/>
              </a:ext>
            </a:extLst>
          </p:cNvPr>
          <p:cNvSpPr>
            <a:spLocks noGrp="1"/>
          </p:cNvSpPr>
          <p:nvPr>
            <p:ph sz="half" idx="2"/>
          </p:nvPr>
        </p:nvSpPr>
        <p:spPr>
          <a:xfrm>
            <a:off x="839788" y="2213914"/>
            <a:ext cx="5157787" cy="4130902"/>
          </a:xfrm>
          <a:solidFill>
            <a:schemeClr val="accent2">
              <a:lumMod val="20000"/>
              <a:lumOff val="80000"/>
            </a:schemeClr>
          </a:solidFill>
        </p:spPr>
        <p:txBody>
          <a:bodyPr/>
          <a:lstStyle/>
          <a:p>
            <a:pPr marL="0" indent="0" eaLnBrk="1" fontAlgn="auto" hangingPunct="1">
              <a:spcAft>
                <a:spcPts val="0"/>
              </a:spcAft>
              <a:buNone/>
              <a:defRPr/>
            </a:pPr>
            <a:r>
              <a:rPr lang="en-US" sz="1800" dirty="0">
                <a:solidFill>
                  <a:srgbClr val="FF0000"/>
                </a:solidFill>
              </a:rPr>
              <a:t>In general, recipients of federal funds </a:t>
            </a:r>
            <a:r>
              <a:rPr lang="en-US" sz="1800" i="1" dirty="0">
                <a:solidFill>
                  <a:srgbClr val="FF0000"/>
                </a:solidFill>
              </a:rPr>
              <a:t>are not allowed </a:t>
            </a:r>
            <a:r>
              <a:rPr lang="en-US" sz="1800" dirty="0">
                <a:solidFill>
                  <a:srgbClr val="FF0000"/>
                </a:solidFill>
              </a:rPr>
              <a:t>to use federal funding to lobby federal, state, or local officials or their staff to receive additional funding or influence legislation such as:</a:t>
            </a:r>
          </a:p>
          <a:p>
            <a:pPr marL="342900" indent="-342900" eaLnBrk="1" fontAlgn="auto" hangingPunct="1">
              <a:spcAft>
                <a:spcPts val="0"/>
              </a:spcAft>
              <a:buFont typeface="Wingdings" panose="05000000000000000000" pitchFamily="2" charset="2"/>
              <a:buChar char="Ø"/>
              <a:defRPr/>
            </a:pPr>
            <a:r>
              <a:rPr lang="en-US" sz="1800" dirty="0">
                <a:solidFill>
                  <a:srgbClr val="FF0000"/>
                </a:solidFill>
              </a:rPr>
              <a:t>Spending federal funds to influence an officer or employee of any agency or Congressional member/staff regarding federal awards;</a:t>
            </a:r>
          </a:p>
          <a:p>
            <a:pPr marL="342900" indent="-342900" eaLnBrk="1" fontAlgn="auto" hangingPunct="1">
              <a:spcAft>
                <a:spcPts val="0"/>
              </a:spcAft>
              <a:buFont typeface="Wingdings" panose="05000000000000000000" pitchFamily="2" charset="2"/>
              <a:buChar char="Ø"/>
              <a:defRPr/>
            </a:pPr>
            <a:r>
              <a:rPr lang="en-US" sz="1800" dirty="0">
                <a:solidFill>
                  <a:srgbClr val="FF0000"/>
                </a:solidFill>
              </a:rPr>
              <a:t>Using grants funds provided to influence an election, contribute to a partisan organization, or influence enactment or modification of any pending federal or state legislation; or</a:t>
            </a:r>
          </a:p>
          <a:p>
            <a:pPr marL="342900" indent="-342900" eaLnBrk="1" fontAlgn="auto" hangingPunct="1">
              <a:spcAft>
                <a:spcPts val="0"/>
              </a:spcAft>
              <a:buFont typeface="Wingdings" panose="05000000000000000000" pitchFamily="2" charset="2"/>
              <a:buChar char="Ø"/>
              <a:defRPr/>
            </a:pPr>
            <a:r>
              <a:rPr lang="en-US" sz="1800" dirty="0">
                <a:solidFill>
                  <a:srgbClr val="FF0000"/>
                </a:solidFill>
              </a:rPr>
              <a:t>Expending federal funds to influence federal, state, or local officials or legislation.</a:t>
            </a:r>
          </a:p>
          <a:p>
            <a:endParaRPr lang="en-US" dirty="0"/>
          </a:p>
        </p:txBody>
      </p:sp>
      <p:sp>
        <p:nvSpPr>
          <p:cNvPr id="15" name="Text Placeholder 14">
            <a:extLst>
              <a:ext uri="{FF2B5EF4-FFF2-40B4-BE49-F238E27FC236}">
                <a16:creationId xmlns:a16="http://schemas.microsoft.com/office/drawing/2014/main" id="{4B8B7914-E94E-4029-8EBF-CC51680E5E64}"/>
              </a:ext>
            </a:extLst>
          </p:cNvPr>
          <p:cNvSpPr>
            <a:spLocks noGrp="1"/>
          </p:cNvSpPr>
          <p:nvPr>
            <p:ph type="body" sz="quarter" idx="3"/>
          </p:nvPr>
        </p:nvSpPr>
        <p:spPr>
          <a:xfrm>
            <a:off x="6169024" y="1289520"/>
            <a:ext cx="5183188" cy="823912"/>
          </a:xfrm>
        </p:spPr>
        <p:txBody>
          <a:bodyPr/>
          <a:lstStyle/>
          <a:p>
            <a:r>
              <a:rPr lang="en-US" dirty="0"/>
              <a:t>Councils may engage in:</a:t>
            </a:r>
          </a:p>
        </p:txBody>
      </p:sp>
      <p:sp>
        <p:nvSpPr>
          <p:cNvPr id="16" name="Content Placeholder 15">
            <a:extLst>
              <a:ext uri="{FF2B5EF4-FFF2-40B4-BE49-F238E27FC236}">
                <a16:creationId xmlns:a16="http://schemas.microsoft.com/office/drawing/2014/main" id="{1CB673F9-75F5-4187-B3D2-621A13FAF976}"/>
              </a:ext>
            </a:extLst>
          </p:cNvPr>
          <p:cNvSpPr>
            <a:spLocks noGrp="1"/>
          </p:cNvSpPr>
          <p:nvPr>
            <p:ph sz="quarter" idx="4"/>
          </p:nvPr>
        </p:nvSpPr>
        <p:spPr>
          <a:xfrm>
            <a:off x="6169024" y="2213914"/>
            <a:ext cx="5183188" cy="4130902"/>
          </a:xfrm>
          <a:solidFill>
            <a:schemeClr val="bg2"/>
          </a:solidFill>
        </p:spPr>
        <p:txBody>
          <a:bodyPr/>
          <a:lstStyle/>
          <a:p>
            <a:pPr marL="342900" indent="-342900" eaLnBrk="1" fontAlgn="auto" hangingPunct="1">
              <a:spcAft>
                <a:spcPts val="0"/>
              </a:spcAft>
              <a:buFont typeface="Wingdings" panose="05000000000000000000" pitchFamily="2" charset="2"/>
              <a:buChar char="Ø"/>
              <a:defRPr/>
            </a:pPr>
            <a:r>
              <a:rPr lang="en-US" sz="2000" dirty="0">
                <a:solidFill>
                  <a:schemeClr val="accent6">
                    <a:lumMod val="50000"/>
                  </a:schemeClr>
                </a:solidFill>
              </a:rPr>
              <a:t>Technical or factual presentations on topics related to the performance of a grant in response to a documented request made by the member of congress or legislative body.</a:t>
            </a:r>
          </a:p>
          <a:p>
            <a:pPr marL="342900" indent="-342900" eaLnBrk="1" fontAlgn="auto" hangingPunct="1">
              <a:spcAft>
                <a:spcPts val="0"/>
              </a:spcAft>
              <a:buFont typeface="Wingdings" panose="05000000000000000000" pitchFamily="2" charset="2"/>
              <a:buChar char="Ø"/>
              <a:defRPr/>
            </a:pPr>
            <a:r>
              <a:rPr lang="en-US" sz="2000" dirty="0">
                <a:solidFill>
                  <a:schemeClr val="accent6">
                    <a:lumMod val="50000"/>
                  </a:schemeClr>
                </a:solidFill>
              </a:rPr>
              <a:t>Nonpartisan analysis, study, or research reports and examinations and discussions of broad social, economic, and information provided upon request by a legislator for technical advice and assistance, as defined by the Internal Revenue Code.</a:t>
            </a:r>
          </a:p>
          <a:p>
            <a:pPr marL="342900" indent="-342900" eaLnBrk="1" fontAlgn="auto" hangingPunct="1">
              <a:spcAft>
                <a:spcPts val="0"/>
              </a:spcAft>
              <a:buFont typeface="Wingdings" panose="05000000000000000000" pitchFamily="2" charset="2"/>
              <a:buChar char="Ø"/>
              <a:defRPr/>
            </a:pPr>
            <a:r>
              <a:rPr lang="en-US" sz="2000" b="1" i="1" dirty="0">
                <a:solidFill>
                  <a:schemeClr val="accent6">
                    <a:lumMod val="50000"/>
                  </a:schemeClr>
                </a:solidFill>
                <a:highlight>
                  <a:srgbClr val="FFFF00"/>
                </a:highlight>
              </a:rPr>
              <a:t>Any activity specifically authorized by statute to be undertaken with funds from the federal award</a:t>
            </a:r>
            <a:r>
              <a:rPr lang="en-US" sz="2000" b="1" dirty="0">
                <a:solidFill>
                  <a:schemeClr val="accent6">
                    <a:lumMod val="50000"/>
                  </a:schemeClr>
                </a:solidFill>
                <a:highlight>
                  <a:srgbClr val="FFFF00"/>
                </a:highlight>
              </a:rPr>
              <a:t>.</a:t>
            </a:r>
          </a:p>
          <a:p>
            <a:pPr marL="342900" indent="-342900" eaLnBrk="1" fontAlgn="auto" hangingPunct="1">
              <a:spcAft>
                <a:spcPts val="0"/>
              </a:spcAft>
              <a:buFont typeface="Wingdings" panose="05000000000000000000" pitchFamily="2" charset="2"/>
              <a:buChar char="Ø"/>
              <a:defRPr/>
            </a:pPr>
            <a:endParaRPr lang="en-US" sz="2000" b="1" dirty="0">
              <a:solidFill>
                <a:schemeClr val="accent6">
                  <a:lumMod val="50000"/>
                </a:schemeClr>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294693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7" name="Title 6">
            <a:extLst>
              <a:ext uri="{FF2B5EF4-FFF2-40B4-BE49-F238E27FC236}">
                <a16:creationId xmlns:a16="http://schemas.microsoft.com/office/drawing/2014/main" id="{06535D9B-AD48-47FA-A4DE-C2EE980337C6}"/>
              </a:ext>
            </a:extLst>
          </p:cNvPr>
          <p:cNvSpPr>
            <a:spLocks noGrp="1"/>
          </p:cNvSpPr>
          <p:nvPr>
            <p:ph type="title"/>
          </p:nvPr>
        </p:nvSpPr>
        <p:spPr>
          <a:xfrm>
            <a:off x="1098468" y="885651"/>
            <a:ext cx="3229803" cy="4624603"/>
          </a:xfrm>
        </p:spPr>
        <p:txBody>
          <a:bodyPr>
            <a:normAutofit/>
          </a:bodyPr>
          <a:lstStyle/>
          <a:p>
            <a:r>
              <a:rPr lang="en-US">
                <a:solidFill>
                  <a:srgbClr val="FFFFFF"/>
                </a:solidFill>
              </a:rPr>
              <a:t>Leading the way</a:t>
            </a:r>
          </a:p>
        </p:txBody>
      </p:sp>
      <p:sp>
        <p:nvSpPr>
          <p:cNvPr id="8" name="Content Placeholder 7">
            <a:extLst>
              <a:ext uri="{FF2B5EF4-FFF2-40B4-BE49-F238E27FC236}">
                <a16:creationId xmlns:a16="http://schemas.microsoft.com/office/drawing/2014/main" id="{70A61282-2169-41B5-85E6-7CD1D998633D}"/>
              </a:ext>
            </a:extLst>
          </p:cNvPr>
          <p:cNvSpPr>
            <a:spLocks noGrp="1"/>
          </p:cNvSpPr>
          <p:nvPr>
            <p:ph idx="1"/>
          </p:nvPr>
        </p:nvSpPr>
        <p:spPr>
          <a:xfrm>
            <a:off x="4978708" y="304801"/>
            <a:ext cx="6525220" cy="6553200"/>
          </a:xfrm>
        </p:spPr>
        <p:txBody>
          <a:bodyPr anchor="ctr">
            <a:normAutofit/>
          </a:bodyPr>
          <a:lstStyle/>
          <a:p>
            <a:pPr marL="457189" indent="-228600" eaLnBrk="1" fontAlgn="auto" hangingPunct="1">
              <a:spcBef>
                <a:spcPts val="800"/>
              </a:spcBef>
              <a:spcAft>
                <a:spcPts val="1333"/>
              </a:spcAft>
              <a:buClr>
                <a:srgbClr val="C7D3E6"/>
              </a:buClr>
              <a:buSzPts val="2400"/>
              <a:buFont typeface="Arial" panose="020B0604020202020204" pitchFamily="34" charset="0"/>
              <a:buChar char="•"/>
              <a:defRPr/>
            </a:pPr>
            <a:r>
              <a:rPr lang="en-US" sz="2400" dirty="0">
                <a:latin typeface="+mn-lt"/>
              </a:rPr>
              <a:t>DD Councils provide valuable information to policy makers at all levels of government in their advocacy role on behalf of people with DD and their families. It is left to the DD Councils to determine how to work to inform policymakers, but they must follow state and federal laws.</a:t>
            </a:r>
          </a:p>
          <a:p>
            <a:pPr marL="457189" indent="-228600" eaLnBrk="1" fontAlgn="auto" hangingPunct="1">
              <a:spcBef>
                <a:spcPts val="800"/>
              </a:spcBef>
              <a:spcAft>
                <a:spcPts val="1333"/>
              </a:spcAft>
              <a:buClr>
                <a:srgbClr val="C7D3E6"/>
              </a:buClr>
              <a:buSzPts val="2400"/>
              <a:buFont typeface="Arial" panose="020B0604020202020204" pitchFamily="34" charset="0"/>
              <a:buChar char="•"/>
              <a:defRPr/>
            </a:pPr>
            <a:r>
              <a:rPr lang="en-US" sz="2400" dirty="0">
                <a:latin typeface="+mn-lt"/>
              </a:rPr>
              <a:t>DD Council </a:t>
            </a:r>
            <a:r>
              <a:rPr lang="en-US" sz="2400" u="sng" dirty="0">
                <a:latin typeface="+mn-lt"/>
              </a:rPr>
              <a:t>employees</a:t>
            </a:r>
            <a:r>
              <a:rPr lang="en-US" sz="2400" dirty="0">
                <a:latin typeface="+mn-lt"/>
              </a:rPr>
              <a:t> may and should describe the good work that councils. Educate and inform!</a:t>
            </a:r>
          </a:p>
          <a:p>
            <a:pPr marL="457189" indent="-228600" eaLnBrk="1" fontAlgn="auto" hangingPunct="1">
              <a:spcBef>
                <a:spcPts val="800"/>
              </a:spcBef>
              <a:spcAft>
                <a:spcPts val="1333"/>
              </a:spcAft>
              <a:buClr>
                <a:srgbClr val="C7D3E6"/>
              </a:buClr>
              <a:buSzPts val="2400"/>
              <a:buFont typeface="Arial" panose="020B0604020202020204" pitchFamily="34" charset="0"/>
              <a:buChar char="•"/>
              <a:defRPr/>
            </a:pPr>
            <a:r>
              <a:rPr lang="en-US" sz="2400" dirty="0">
                <a:latin typeface="+mn-lt"/>
              </a:rPr>
              <a:t>Members of Councils should only speak on behalf of the Council when authorized to do so consistent with its policies. When authorized to speak on behalf of the Council, members must represent the Council’s interest and not their own.</a:t>
            </a:r>
            <a:endParaRPr lang="en-US" sz="2400" dirty="0">
              <a:latin typeface="+mn-lt"/>
              <a:sym typeface="Roboto Condensed Light"/>
            </a:endParaRPr>
          </a:p>
          <a:p>
            <a:endParaRPr lang="en-US" sz="2000" dirty="0"/>
          </a:p>
        </p:txBody>
      </p:sp>
    </p:spTree>
    <p:extLst>
      <p:ext uri="{BB962C8B-B14F-4D97-AF65-F5344CB8AC3E}">
        <p14:creationId xmlns:p14="http://schemas.microsoft.com/office/powerpoint/2010/main" val="62949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943734-FC2C-4B95-AC5D-88CC883ACD0A}"/>
              </a:ext>
            </a:extLst>
          </p:cNvPr>
          <p:cNvSpPr>
            <a:spLocks noGrp="1"/>
          </p:cNvSpPr>
          <p:nvPr>
            <p:ph type="title"/>
          </p:nvPr>
        </p:nvSpPr>
        <p:spPr>
          <a:xfrm>
            <a:off x="2197101" y="735283"/>
            <a:ext cx="4978399" cy="3165045"/>
          </a:xfrm>
        </p:spPr>
        <p:txBody>
          <a:bodyPr vert="horz" lIns="91440" tIns="45720" rIns="91440" bIns="45720" rtlCol="0" anchor="b">
            <a:normAutofit/>
          </a:bodyPr>
          <a:lstStyle/>
          <a:p>
            <a:r>
              <a:rPr lang="en-US" sz="5200" kern="1200" dirty="0">
                <a:solidFill>
                  <a:schemeClr val="tx1"/>
                </a:solidFill>
                <a:latin typeface="+mj-lt"/>
                <a:ea typeface="+mj-ea"/>
                <a:cs typeface="+mj-cs"/>
              </a:rPr>
              <a:t>Questions, comments?</a:t>
            </a:r>
          </a:p>
        </p:txBody>
      </p:sp>
      <p:pic>
        <p:nvPicPr>
          <p:cNvPr id="7" name="Graphic 6" descr="Question mark">
            <a:extLst>
              <a:ext uri="{FF2B5EF4-FFF2-40B4-BE49-F238E27FC236}">
                <a16:creationId xmlns:a16="http://schemas.microsoft.com/office/drawing/2014/main" id="{7C4F182B-8E18-43B6-A1F5-EAEFAB499E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7549" y="2776619"/>
            <a:ext cx="1289051" cy="1289051"/>
          </a:xfrm>
          <a:prstGeom prst="rect">
            <a:avLst/>
          </a:prstGeom>
        </p:spPr>
      </p:pic>
      <p:pic>
        <p:nvPicPr>
          <p:cNvPr id="9" name="Graphic 8" descr="Question mark">
            <a:extLst>
              <a:ext uri="{FF2B5EF4-FFF2-40B4-BE49-F238E27FC236}">
                <a16:creationId xmlns:a16="http://schemas.microsoft.com/office/drawing/2014/main" id="{818556AE-D38B-4755-915C-64E5FDD8E0A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1558699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9346F0-46F2-4231-9C25-D87716F9F02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TA contract information</a:t>
            </a:r>
          </a:p>
        </p:txBody>
      </p:sp>
      <p:sp>
        <p:nvSpPr>
          <p:cNvPr id="13" name="Rectangle 12">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211"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ITACC logo in red and yellow.">
            <a:extLst>
              <a:ext uri="{FF2B5EF4-FFF2-40B4-BE49-F238E27FC236}">
                <a16:creationId xmlns:a16="http://schemas.microsoft.com/office/drawing/2014/main" id="{127F9C56-93A9-4BC3-93C7-B357ABF522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142" y="1859769"/>
            <a:ext cx="6064660" cy="3138461"/>
          </a:xfrm>
          <a:prstGeom prst="rect">
            <a:avLst/>
          </a:prstGeom>
          <a:effectLst/>
        </p:spPr>
      </p:pic>
      <p:sp>
        <p:nvSpPr>
          <p:cNvPr id="3" name="Content Placeholder 2">
            <a:extLst>
              <a:ext uri="{FF2B5EF4-FFF2-40B4-BE49-F238E27FC236}">
                <a16:creationId xmlns:a16="http://schemas.microsoft.com/office/drawing/2014/main" id="{F44B4D9B-2A9B-45C4-821A-1673E7E3A5FB}"/>
              </a:ext>
            </a:extLst>
          </p:cNvPr>
          <p:cNvSpPr>
            <a:spLocks noGrp="1"/>
          </p:cNvSpPr>
          <p:nvPr>
            <p:ph idx="1"/>
          </p:nvPr>
        </p:nvSpPr>
        <p:spPr>
          <a:xfrm>
            <a:off x="8045753" y="2438401"/>
            <a:ext cx="3667036" cy="3779520"/>
          </a:xfrm>
        </p:spPr>
        <p:txBody>
          <a:bodyPr>
            <a:normAutofit/>
          </a:bodyPr>
          <a:lstStyle/>
          <a:p>
            <a:pPr marL="0" marR="0">
              <a:spcBef>
                <a:spcPts val="0"/>
              </a:spcBef>
              <a:spcAft>
                <a:spcPts val="0"/>
              </a:spcAft>
              <a:tabLst>
                <a:tab pos="2971800" algn="ctr"/>
                <a:tab pos="5943600" algn="r"/>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2971800" algn="ctr"/>
                <a:tab pos="5943600" algn="r"/>
              </a:tabLs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2971800" algn="ctr"/>
                <a:tab pos="5943600" algn="r"/>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information in this presentation was provided through funding from the Administration for Community Living, Administration on Disabilities, Office of Intellectual and Developmental Disabilities.</a:t>
            </a:r>
          </a:p>
          <a:p>
            <a:pPr marL="0" marR="0" indent="0">
              <a:spcBef>
                <a:spcPts val="0"/>
              </a:spcBef>
              <a:spcAft>
                <a:spcPts val="0"/>
              </a:spcAft>
              <a:buNone/>
              <a:tabLst>
                <a:tab pos="2971800" algn="ctr"/>
                <a:tab pos="5943600" algn="r"/>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2971800" algn="ctr"/>
                <a:tab pos="5943600" algn="r"/>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Contract #HHSP23320160068C</a:t>
            </a:r>
          </a:p>
          <a:p>
            <a:endParaRPr lang="en-US" sz="1800" dirty="0"/>
          </a:p>
        </p:txBody>
      </p:sp>
    </p:spTree>
    <p:extLst>
      <p:ext uri="{BB962C8B-B14F-4D97-AF65-F5344CB8AC3E}">
        <p14:creationId xmlns:p14="http://schemas.microsoft.com/office/powerpoint/2010/main" val="284598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2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8AE5F9-AFC4-4C5E-98E5-77B899374EF5}"/>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What does the DD Act say?</a:t>
            </a:r>
          </a:p>
        </p:txBody>
      </p:sp>
      <p:sp>
        <p:nvSpPr>
          <p:cNvPr id="2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0AA9C2C-C98B-4B0C-8884-BCD4109D2547}"/>
              </a:ext>
            </a:extLst>
          </p:cNvPr>
          <p:cNvSpPr>
            <a:spLocks noGrp="1"/>
          </p:cNvSpPr>
          <p:nvPr>
            <p:ph idx="1"/>
          </p:nvPr>
        </p:nvSpPr>
        <p:spPr>
          <a:xfrm>
            <a:off x="5221862" y="1719618"/>
            <a:ext cx="5948831" cy="4334629"/>
          </a:xfrm>
        </p:spPr>
        <p:txBody>
          <a:bodyPr anchor="ctr">
            <a:normAutofit/>
          </a:bodyPr>
          <a:lstStyle/>
          <a:p>
            <a:pPr marL="0" indent="0">
              <a:buNone/>
            </a:pPr>
            <a:r>
              <a:rPr lang="en-US" dirty="0">
                <a:solidFill>
                  <a:srgbClr val="FEFFFF"/>
                </a:solidFill>
              </a:rPr>
              <a:t>The Council shall serve as an advocate for individuals with developmental disabilities and conduct or support programs, projects, and activities that carry out the purpose of this subtitle.</a:t>
            </a:r>
          </a:p>
          <a:p>
            <a:endParaRPr lang="en-US" sz="2400" dirty="0">
              <a:solidFill>
                <a:srgbClr val="FEFFFF"/>
              </a:solidFill>
            </a:endParaRPr>
          </a:p>
        </p:txBody>
      </p:sp>
    </p:spTree>
    <p:extLst>
      <p:ext uri="{BB962C8B-B14F-4D97-AF65-F5344CB8AC3E}">
        <p14:creationId xmlns:p14="http://schemas.microsoft.com/office/powerpoint/2010/main" val="297031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Shape 4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48FA657-4614-454D-AEC0-53FD3ACAFAAB}"/>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What does the “final rule” say?</a:t>
            </a:r>
          </a:p>
        </p:txBody>
      </p:sp>
      <p:sp>
        <p:nvSpPr>
          <p:cNvPr id="4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AE8B2C6-3444-4DD0-9B81-982BD67AB9F6}"/>
              </a:ext>
            </a:extLst>
          </p:cNvPr>
          <p:cNvSpPr>
            <a:spLocks noGrp="1"/>
          </p:cNvSpPr>
          <p:nvPr>
            <p:ph idx="1"/>
          </p:nvPr>
        </p:nvSpPr>
        <p:spPr>
          <a:xfrm>
            <a:off x="5221862" y="1719618"/>
            <a:ext cx="5948831" cy="4681182"/>
          </a:xfrm>
        </p:spPr>
        <p:txBody>
          <a:bodyPr anchor="ctr">
            <a:normAutofit/>
          </a:bodyPr>
          <a:lstStyle/>
          <a:p>
            <a:pPr marL="0" indent="0">
              <a:buNone/>
            </a:pPr>
            <a:r>
              <a:rPr lang="en-US" dirty="0">
                <a:solidFill>
                  <a:srgbClr val="FEFFFF"/>
                </a:solidFill>
              </a:rPr>
              <a:t>“Advocacy activities” definition: </a:t>
            </a:r>
          </a:p>
          <a:p>
            <a:pPr marL="0" lvl="0" indent="0">
              <a:buNone/>
            </a:pPr>
            <a:r>
              <a:rPr lang="en-US" dirty="0">
                <a:solidFill>
                  <a:srgbClr val="FEFFFF"/>
                </a:solidFill>
              </a:rPr>
              <a:t>“[A]ctive support of policies and practices that promote systems change efforts and other activities that further advance self- determination and inclusion in </a:t>
            </a:r>
            <a:r>
              <a:rPr lang="en-US" b="1" i="1" dirty="0">
                <a:solidFill>
                  <a:srgbClr val="FEFFFF"/>
                </a:solidFill>
              </a:rPr>
              <a:t>all aspects of community living</a:t>
            </a:r>
            <a:r>
              <a:rPr lang="en-US" dirty="0">
                <a:solidFill>
                  <a:srgbClr val="FEFFFF"/>
                </a:solidFill>
              </a:rPr>
              <a:t> (including housing, education, employment, and other aspects) for individuals with developmental disabilities, and their families.” </a:t>
            </a:r>
          </a:p>
          <a:p>
            <a:endParaRPr lang="en-US" sz="2400" dirty="0">
              <a:solidFill>
                <a:srgbClr val="FEFFFF"/>
              </a:solidFill>
            </a:endParaRPr>
          </a:p>
        </p:txBody>
      </p:sp>
    </p:spTree>
    <p:extLst>
      <p:ext uri="{BB962C8B-B14F-4D97-AF65-F5344CB8AC3E}">
        <p14:creationId xmlns:p14="http://schemas.microsoft.com/office/powerpoint/2010/main" val="132670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C3EFD13-3CD8-4457-B029-DD736C9E9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AA9B61C3-6D3C-4B90-B343-810EC252B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2216693"/>
            <a:ext cx="7447880" cy="353107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5222461F-6D2E-4882-B332-48970F41FBB8}"/>
              </a:ext>
            </a:extLst>
          </p:cNvPr>
          <p:cNvSpPr>
            <a:spLocks noGrp="1"/>
          </p:cNvSpPr>
          <p:nvPr>
            <p:ph type="title"/>
          </p:nvPr>
        </p:nvSpPr>
        <p:spPr>
          <a:xfrm>
            <a:off x="4903099" y="2571909"/>
            <a:ext cx="5875165" cy="2826912"/>
          </a:xfrm>
        </p:spPr>
        <p:txBody>
          <a:bodyPr vert="horz" lIns="91440" tIns="45720" rIns="91440" bIns="45720" rtlCol="0" anchor="ctr">
            <a:normAutofit/>
          </a:bodyPr>
          <a:lstStyle/>
          <a:p>
            <a:r>
              <a:rPr lang="en-US" sz="6000" kern="1200" dirty="0">
                <a:solidFill>
                  <a:srgbClr val="FFFFFF"/>
                </a:solidFill>
                <a:latin typeface="+mj-lt"/>
                <a:ea typeface="+mj-ea"/>
                <a:cs typeface="+mj-cs"/>
              </a:rPr>
              <a:t>What can we do?</a:t>
            </a:r>
          </a:p>
        </p:txBody>
      </p:sp>
      <p:sp>
        <p:nvSpPr>
          <p:cNvPr id="14" name="Freeform 5">
            <a:extLst>
              <a:ext uri="{FF2B5EF4-FFF2-40B4-BE49-F238E27FC236}">
                <a16:creationId xmlns:a16="http://schemas.microsoft.com/office/drawing/2014/main" id="{C1257FDB-F578-4AA9-844B-CF6CFA2FA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1515074"/>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9999F923-F60C-4033-A0C7-BA36D1A44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1172042"/>
            <a:ext cx="687754" cy="3820237"/>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F8C27FAF-AD0A-489C-A7B5-16CBFBB06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987643"/>
            <a:ext cx="347200" cy="3699706"/>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583B1E3E-6E8E-4E48-9EA6-56F1E306AA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40829" y="965200"/>
            <a:ext cx="3304154"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ext Placeholder 4">
            <a:extLst>
              <a:ext uri="{FF2B5EF4-FFF2-40B4-BE49-F238E27FC236}">
                <a16:creationId xmlns:a16="http://schemas.microsoft.com/office/drawing/2014/main" id="{F1C2CAB2-1498-4E94-877D-B19AB92D5EF2}"/>
              </a:ext>
            </a:extLst>
          </p:cNvPr>
          <p:cNvSpPr>
            <a:spLocks noGrp="1"/>
          </p:cNvSpPr>
          <p:nvPr>
            <p:ph type="body" idx="1"/>
          </p:nvPr>
        </p:nvSpPr>
        <p:spPr>
          <a:xfrm>
            <a:off x="1262562" y="1286933"/>
            <a:ext cx="2653285" cy="2843319"/>
          </a:xfrm>
        </p:spPr>
        <p:txBody>
          <a:bodyPr vert="horz" lIns="91440" tIns="45720" rIns="91440" bIns="45720" rtlCol="0" anchor="ctr">
            <a:normAutofit/>
          </a:bodyPr>
          <a:lstStyle/>
          <a:p>
            <a:pPr algn="ctr"/>
            <a:r>
              <a:rPr lang="en-US" sz="2800" kern="1200" dirty="0">
                <a:solidFill>
                  <a:srgbClr val="FFFFFF"/>
                </a:solidFill>
                <a:latin typeface="+mn-lt"/>
                <a:ea typeface="+mn-ea"/>
                <a:cs typeface="+mn-cs"/>
              </a:rPr>
              <a:t>Action</a:t>
            </a:r>
          </a:p>
        </p:txBody>
      </p:sp>
    </p:spTree>
    <p:extLst>
      <p:ext uri="{BB962C8B-B14F-4D97-AF65-F5344CB8AC3E}">
        <p14:creationId xmlns:p14="http://schemas.microsoft.com/office/powerpoint/2010/main" val="289443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90EA20E-A6AD-45CA-9F1E-71738483D57D}"/>
              </a:ext>
            </a:extLst>
          </p:cNvPr>
          <p:cNvSpPr>
            <a:spLocks noGrp="1"/>
          </p:cNvSpPr>
          <p:nvPr>
            <p:ph type="title"/>
          </p:nvPr>
        </p:nvSpPr>
        <p:spPr>
          <a:xfrm>
            <a:off x="958506" y="800392"/>
            <a:ext cx="10264697" cy="1212102"/>
          </a:xfrm>
        </p:spPr>
        <p:txBody>
          <a:bodyPr>
            <a:normAutofit/>
          </a:bodyPr>
          <a:lstStyle/>
          <a:p>
            <a:r>
              <a:rPr lang="en-US" sz="3100">
                <a:solidFill>
                  <a:srgbClr val="FFFFFF"/>
                </a:solidFill>
              </a:rPr>
              <a:t>The DD Act and strategies that support educating policymakers</a:t>
            </a:r>
            <a:br>
              <a:rPr lang="en-US" sz="3100">
                <a:solidFill>
                  <a:srgbClr val="FFFFFF"/>
                </a:solidFill>
              </a:rPr>
            </a:br>
            <a:endParaRPr lang="en-US" sz="3100">
              <a:solidFill>
                <a:srgbClr val="FFFFFF"/>
              </a:solidFill>
            </a:endParaRPr>
          </a:p>
        </p:txBody>
      </p:sp>
      <p:sp>
        <p:nvSpPr>
          <p:cNvPr id="3" name="Content Placeholder 2">
            <a:extLst>
              <a:ext uri="{FF2B5EF4-FFF2-40B4-BE49-F238E27FC236}">
                <a16:creationId xmlns:a16="http://schemas.microsoft.com/office/drawing/2014/main" id="{CFFEB0E4-DE6F-42E8-9AB1-F012C8C802DD}"/>
              </a:ext>
            </a:extLst>
          </p:cNvPr>
          <p:cNvSpPr>
            <a:spLocks noGrp="1"/>
          </p:cNvSpPr>
          <p:nvPr>
            <p:ph idx="1"/>
          </p:nvPr>
        </p:nvSpPr>
        <p:spPr>
          <a:xfrm>
            <a:off x="1367624" y="2490436"/>
            <a:ext cx="9708995" cy="3567173"/>
          </a:xfrm>
        </p:spPr>
        <p:txBody>
          <a:bodyPr anchor="ctr">
            <a:normAutofit/>
          </a:bodyPr>
          <a:lstStyle/>
          <a:p>
            <a:pPr marL="0" indent="0">
              <a:buNone/>
            </a:pPr>
            <a:r>
              <a:rPr lang="en-US" dirty="0"/>
              <a:t>Specific reference to educating policymakers is found in the following State Plan strategies</a:t>
            </a:r>
          </a:p>
          <a:p>
            <a:endParaRPr lang="en-US" dirty="0"/>
          </a:p>
          <a:p>
            <a:r>
              <a:rPr lang="en-US" dirty="0"/>
              <a:t>Coalition Development and Citizen Participation</a:t>
            </a:r>
          </a:p>
          <a:p>
            <a:r>
              <a:rPr lang="en-US" dirty="0"/>
              <a:t>Informing Policymakers</a:t>
            </a:r>
          </a:p>
          <a:p>
            <a:r>
              <a:rPr lang="en-US" dirty="0"/>
              <a:t>Demonstration of new approaches to services and supports</a:t>
            </a:r>
          </a:p>
          <a:p>
            <a:endParaRPr lang="en-US" sz="2400" dirty="0"/>
          </a:p>
        </p:txBody>
      </p:sp>
    </p:spTree>
    <p:extLst>
      <p:ext uri="{BB962C8B-B14F-4D97-AF65-F5344CB8AC3E}">
        <p14:creationId xmlns:p14="http://schemas.microsoft.com/office/powerpoint/2010/main" val="347809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0282F20-E853-4D75-BFE2-120571381771}"/>
              </a:ext>
            </a:extLst>
          </p:cNvPr>
          <p:cNvSpPr>
            <a:spLocks noGrp="1"/>
          </p:cNvSpPr>
          <p:nvPr>
            <p:ph type="title"/>
          </p:nvPr>
        </p:nvSpPr>
        <p:spPr>
          <a:xfrm>
            <a:off x="7835106" y="1132517"/>
            <a:ext cx="3246509" cy="4367531"/>
          </a:xfrm>
        </p:spPr>
        <p:txBody>
          <a:bodyPr>
            <a:normAutofit/>
          </a:bodyPr>
          <a:lstStyle/>
          <a:p>
            <a:r>
              <a:rPr lang="en-US">
                <a:solidFill>
                  <a:srgbClr val="FFFFFF"/>
                </a:solidFill>
              </a:rPr>
              <a:t>Coalition development and citizen participation - Section 125 (c) (5) (I)</a:t>
            </a:r>
          </a:p>
        </p:txBody>
      </p:sp>
      <p:sp>
        <p:nvSpPr>
          <p:cNvPr id="3" name="Content Placeholder 2">
            <a:extLst>
              <a:ext uri="{FF2B5EF4-FFF2-40B4-BE49-F238E27FC236}">
                <a16:creationId xmlns:a16="http://schemas.microsoft.com/office/drawing/2014/main" id="{31650A5A-E774-42A8-A109-93BB84CD3115}"/>
              </a:ext>
            </a:extLst>
          </p:cNvPr>
          <p:cNvSpPr>
            <a:spLocks noGrp="1"/>
          </p:cNvSpPr>
          <p:nvPr>
            <p:ph idx="1"/>
          </p:nvPr>
        </p:nvSpPr>
        <p:spPr>
          <a:xfrm>
            <a:off x="838200" y="1132519"/>
            <a:ext cx="6300975" cy="4367530"/>
          </a:xfrm>
        </p:spPr>
        <p:txBody>
          <a:bodyPr anchor="ctr">
            <a:normAutofit/>
          </a:bodyPr>
          <a:lstStyle/>
          <a:p>
            <a:pPr marL="0" indent="0" eaLnBrk="1" fontAlgn="auto" hangingPunct="1">
              <a:spcAft>
                <a:spcPts val="0"/>
              </a:spcAft>
              <a:buNone/>
              <a:defRPr/>
            </a:pPr>
            <a:r>
              <a:rPr lang="en-US" sz="2200" b="1" dirty="0">
                <a:solidFill>
                  <a:srgbClr val="C00000"/>
                </a:solidFill>
              </a:rPr>
              <a:t>The Council may support and conduct activities to:</a:t>
            </a:r>
          </a:p>
          <a:p>
            <a:pPr marL="0" indent="0" eaLnBrk="1" fontAlgn="auto" hangingPunct="1">
              <a:spcAft>
                <a:spcPts val="0"/>
              </a:spcAft>
              <a:buNone/>
              <a:defRPr/>
            </a:pPr>
            <a:endParaRPr lang="en-US" sz="2200" b="1" dirty="0">
              <a:solidFill>
                <a:srgbClr val="C00000"/>
              </a:solidFill>
            </a:endParaRPr>
          </a:p>
          <a:p>
            <a:pPr eaLnBrk="1" fontAlgn="auto" hangingPunct="1">
              <a:spcAft>
                <a:spcPts val="0"/>
              </a:spcAft>
              <a:defRPr/>
            </a:pPr>
            <a:r>
              <a:rPr lang="en-US" sz="2200" dirty="0"/>
              <a:t>Educate the public about the capabilities, preferences, and needs of individuals with developmental disabilities and their families, including training in self-advocacy, education of policymakers, and citizen leadership skills. </a:t>
            </a:r>
          </a:p>
          <a:p>
            <a:pPr marL="0" indent="0" eaLnBrk="1" fontAlgn="auto" hangingPunct="1">
              <a:spcAft>
                <a:spcPts val="0"/>
              </a:spcAft>
              <a:buNone/>
              <a:defRPr/>
            </a:pPr>
            <a:endParaRPr lang="en-US" sz="2200" dirty="0"/>
          </a:p>
          <a:p>
            <a:pPr eaLnBrk="1" fontAlgn="auto" hangingPunct="1">
              <a:spcAft>
                <a:spcPts val="0"/>
              </a:spcAft>
              <a:defRPr/>
            </a:pPr>
            <a:r>
              <a:rPr lang="en-US" sz="2200" b="1" dirty="0"/>
              <a:t>Support coalitions that support the policy agenda of the Council</a:t>
            </a:r>
            <a:r>
              <a:rPr lang="en-US" sz="2200" dirty="0"/>
              <a:t>, including training in self-advocacy, education of policymakers, and citizen leadership skills. </a:t>
            </a:r>
          </a:p>
        </p:txBody>
      </p:sp>
    </p:spTree>
    <p:extLst>
      <p:ext uri="{BB962C8B-B14F-4D97-AF65-F5344CB8AC3E}">
        <p14:creationId xmlns:p14="http://schemas.microsoft.com/office/powerpoint/2010/main" val="159451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55B99D-373E-468D-AA2C-1FFD28EBE42D}"/>
              </a:ext>
            </a:extLst>
          </p:cNvPr>
          <p:cNvSpPr>
            <a:spLocks noGrp="1"/>
          </p:cNvSpPr>
          <p:nvPr>
            <p:ph type="title"/>
          </p:nvPr>
        </p:nvSpPr>
        <p:spPr>
          <a:xfrm>
            <a:off x="7835106" y="1132517"/>
            <a:ext cx="3246509" cy="4367531"/>
          </a:xfrm>
        </p:spPr>
        <p:txBody>
          <a:bodyPr>
            <a:normAutofit/>
          </a:bodyPr>
          <a:lstStyle/>
          <a:p>
            <a:r>
              <a:rPr lang="en-US" sz="3600" dirty="0">
                <a:solidFill>
                  <a:srgbClr val="FFFFFF"/>
                </a:solidFill>
              </a:rPr>
              <a:t>Informing Policymakers - </a:t>
            </a:r>
            <a:r>
              <a:rPr lang="en-US" sz="2800" dirty="0">
                <a:solidFill>
                  <a:srgbClr val="FFFFFF"/>
                </a:solidFill>
              </a:rPr>
              <a:t>Section 125 (c) (5) (J)</a:t>
            </a:r>
            <a:br>
              <a:rPr lang="en-US" sz="3600" dirty="0">
                <a:solidFill>
                  <a:srgbClr val="FFFFFF"/>
                </a:solidFill>
              </a:rPr>
            </a:br>
            <a:endParaRPr lang="en-US" sz="3600" dirty="0">
              <a:solidFill>
                <a:srgbClr val="FFFFFF"/>
              </a:solidFill>
            </a:endParaRPr>
          </a:p>
        </p:txBody>
      </p:sp>
      <p:sp>
        <p:nvSpPr>
          <p:cNvPr id="3" name="Content Placeholder 2">
            <a:extLst>
              <a:ext uri="{FF2B5EF4-FFF2-40B4-BE49-F238E27FC236}">
                <a16:creationId xmlns:a16="http://schemas.microsoft.com/office/drawing/2014/main" id="{65E91A2F-0008-472F-A5F8-0FC08EE23882}"/>
              </a:ext>
            </a:extLst>
          </p:cNvPr>
          <p:cNvSpPr>
            <a:spLocks noGrp="1"/>
          </p:cNvSpPr>
          <p:nvPr>
            <p:ph idx="1"/>
          </p:nvPr>
        </p:nvSpPr>
        <p:spPr>
          <a:xfrm>
            <a:off x="838200" y="332510"/>
            <a:ext cx="6300975" cy="6210022"/>
          </a:xfrm>
        </p:spPr>
        <p:txBody>
          <a:bodyPr anchor="ctr">
            <a:normAutofit/>
          </a:bodyPr>
          <a:lstStyle/>
          <a:p>
            <a:pPr marL="0" indent="0" eaLnBrk="1" fontAlgn="auto" hangingPunct="1">
              <a:spcAft>
                <a:spcPts val="0"/>
              </a:spcAft>
              <a:buNone/>
              <a:defRPr/>
            </a:pPr>
            <a:r>
              <a:rPr lang="en-US" sz="2200" b="1" dirty="0">
                <a:solidFill>
                  <a:srgbClr val="C00000"/>
                </a:solidFill>
              </a:rPr>
              <a:t>The Council may support and conduct activities to:</a:t>
            </a:r>
          </a:p>
          <a:p>
            <a:pPr eaLnBrk="1" fontAlgn="auto" hangingPunct="1">
              <a:spcAft>
                <a:spcPts val="0"/>
              </a:spcAft>
              <a:defRPr/>
            </a:pPr>
            <a:r>
              <a:rPr lang="en-US" sz="2200" dirty="0"/>
              <a:t>Provide information to policymakers by supporting and conducting studies and analyses, gathering information, and developing and disseminating model policies and procedures, information, approaches, strategies, findings, conclusions, and recommendations. </a:t>
            </a:r>
          </a:p>
          <a:p>
            <a:pPr eaLnBrk="1" fontAlgn="auto" hangingPunct="1">
              <a:spcAft>
                <a:spcPts val="0"/>
              </a:spcAft>
              <a:defRPr/>
            </a:pPr>
            <a:endParaRPr lang="en-US" sz="2200" dirty="0"/>
          </a:p>
          <a:p>
            <a:pPr eaLnBrk="1" fontAlgn="auto" hangingPunct="1">
              <a:spcAft>
                <a:spcPts val="0"/>
              </a:spcAft>
              <a:defRPr/>
            </a:pPr>
            <a:r>
              <a:rPr lang="en-US" sz="2200" dirty="0"/>
              <a:t>Provide the information </a:t>
            </a:r>
            <a:r>
              <a:rPr lang="en-US" sz="2200" u="sng" dirty="0"/>
              <a:t>directly</a:t>
            </a:r>
            <a:r>
              <a:rPr lang="en-US" sz="2200" dirty="0"/>
              <a:t> to Federal, State, and local policymakers, including Congress, the Federal executive branch, the Governors, State legislatures, and State agencies, in order to increase the ability of such policymakers to offer opportunities and to enhance or adapt generic services to meet the needs of, or provide specialized services to, individuals with developmental disabilities and their families. </a:t>
            </a:r>
            <a:endParaRPr lang="en-US" sz="2000" dirty="0"/>
          </a:p>
          <a:p>
            <a:pPr marL="0" indent="0" eaLnBrk="1" fontAlgn="auto" hangingPunct="1">
              <a:spcAft>
                <a:spcPts val="0"/>
              </a:spcAft>
              <a:buNone/>
              <a:defRPr/>
            </a:pPr>
            <a:endParaRPr lang="en-US" sz="2000" dirty="0"/>
          </a:p>
        </p:txBody>
      </p:sp>
    </p:spTree>
    <p:extLst>
      <p:ext uri="{BB962C8B-B14F-4D97-AF65-F5344CB8AC3E}">
        <p14:creationId xmlns:p14="http://schemas.microsoft.com/office/powerpoint/2010/main" val="153221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9B0B0ED-31E7-4257-B8C8-85B6009DB2FD}"/>
              </a:ext>
            </a:extLst>
          </p:cNvPr>
          <p:cNvSpPr>
            <a:spLocks noGrp="1"/>
          </p:cNvSpPr>
          <p:nvPr>
            <p:ph type="title"/>
          </p:nvPr>
        </p:nvSpPr>
        <p:spPr>
          <a:xfrm>
            <a:off x="7835106" y="1132517"/>
            <a:ext cx="3246509" cy="4367531"/>
          </a:xfrm>
        </p:spPr>
        <p:txBody>
          <a:bodyPr>
            <a:normAutofit/>
          </a:bodyPr>
          <a:lstStyle/>
          <a:p>
            <a:r>
              <a:rPr lang="en-US" sz="3700" dirty="0">
                <a:solidFill>
                  <a:srgbClr val="FFFFFF"/>
                </a:solidFill>
              </a:rPr>
              <a:t>Demonstration of new approaches to services and supports - </a:t>
            </a:r>
            <a:r>
              <a:rPr lang="en-US" sz="2800" dirty="0">
                <a:solidFill>
                  <a:srgbClr val="FFFFFF"/>
                </a:solidFill>
              </a:rPr>
              <a:t>Section 125 (c)(5)(K)</a:t>
            </a:r>
          </a:p>
        </p:txBody>
      </p:sp>
      <p:sp>
        <p:nvSpPr>
          <p:cNvPr id="3" name="Content Placeholder 2">
            <a:extLst>
              <a:ext uri="{FF2B5EF4-FFF2-40B4-BE49-F238E27FC236}">
                <a16:creationId xmlns:a16="http://schemas.microsoft.com/office/drawing/2014/main" id="{AF717CDA-0840-4A72-9865-AB74D09E5127}"/>
              </a:ext>
            </a:extLst>
          </p:cNvPr>
          <p:cNvSpPr>
            <a:spLocks noGrp="1"/>
          </p:cNvSpPr>
          <p:nvPr>
            <p:ph idx="1"/>
          </p:nvPr>
        </p:nvSpPr>
        <p:spPr>
          <a:xfrm>
            <a:off x="838200" y="1132519"/>
            <a:ext cx="6300975" cy="4367530"/>
          </a:xfrm>
        </p:spPr>
        <p:txBody>
          <a:bodyPr anchor="ctr">
            <a:normAutofit/>
          </a:bodyPr>
          <a:lstStyle/>
          <a:p>
            <a:pPr marL="0" indent="0">
              <a:buNone/>
            </a:pPr>
            <a:r>
              <a:rPr lang="en-US" sz="2400" b="1" dirty="0">
                <a:solidFill>
                  <a:srgbClr val="C00000"/>
                </a:solidFill>
              </a:rPr>
              <a:t>The Council may support and conduct time-limited activities to:</a:t>
            </a:r>
          </a:p>
          <a:p>
            <a:pPr marL="0" indent="0">
              <a:buNone/>
            </a:pPr>
            <a:endParaRPr lang="en-US" sz="2400" b="1" dirty="0"/>
          </a:p>
          <a:p>
            <a:r>
              <a:rPr lang="en-US" sz="2400" dirty="0"/>
              <a:t>Demonstrate new approaches to serving individuals with developmental disabilities that are part of an overall systems change strategy. </a:t>
            </a:r>
          </a:p>
          <a:p>
            <a:r>
              <a:rPr lang="en-US" sz="2400" dirty="0"/>
              <a:t>The strategy may involve the education of policymakers and the public…that contribute to the achievement of the DD Council purpose.</a:t>
            </a:r>
          </a:p>
          <a:p>
            <a:endParaRPr lang="en-US" sz="2400" dirty="0"/>
          </a:p>
          <a:p>
            <a:endParaRPr lang="en-US" sz="2400" dirty="0"/>
          </a:p>
        </p:txBody>
      </p:sp>
    </p:spTree>
    <p:extLst>
      <p:ext uri="{BB962C8B-B14F-4D97-AF65-F5344CB8AC3E}">
        <p14:creationId xmlns:p14="http://schemas.microsoft.com/office/powerpoint/2010/main" val="287851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8C31FE-9561-427D-BC61-527E39286E01}"/>
              </a:ext>
            </a:extLst>
          </p:cNvPr>
          <p:cNvSpPr>
            <a:spLocks noGrp="1"/>
          </p:cNvSpPr>
          <p:nvPr>
            <p:ph type="title"/>
          </p:nvPr>
        </p:nvSpPr>
        <p:spPr/>
        <p:txBody>
          <a:bodyPr/>
          <a:lstStyle/>
          <a:p>
            <a:r>
              <a:rPr lang="en-US" dirty="0"/>
              <a:t>Program Instruction information</a:t>
            </a:r>
          </a:p>
        </p:txBody>
      </p:sp>
    </p:spTree>
    <p:extLst>
      <p:ext uri="{BB962C8B-B14F-4D97-AF65-F5344CB8AC3E}">
        <p14:creationId xmlns:p14="http://schemas.microsoft.com/office/powerpoint/2010/main" val="2992921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1082</TotalTime>
  <Words>1082</Words>
  <Application>Microsoft Office PowerPoint</Application>
  <PresentationFormat>Widescreen</PresentationFormat>
  <Paragraphs>82</Paragraphs>
  <Slides>17</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Wingdings</vt:lpstr>
      <vt:lpstr>Office Theme</vt:lpstr>
      <vt:lpstr>Office Theme</vt:lpstr>
      <vt:lpstr>Advocacy, Public Policy, and Activities</vt:lpstr>
      <vt:lpstr>What does the DD Act say?</vt:lpstr>
      <vt:lpstr>What does the “final rule” say?</vt:lpstr>
      <vt:lpstr>What can we do?</vt:lpstr>
      <vt:lpstr>The DD Act and strategies that support educating policymakers </vt:lpstr>
      <vt:lpstr>Coalition development and citizen participation - Section 125 (c) (5) (I)</vt:lpstr>
      <vt:lpstr>Informing Policymakers - Section 125 (c) (5) (J) </vt:lpstr>
      <vt:lpstr>Demonstration of new approaches to services and supports - Section 125 (c)(5)(K)</vt:lpstr>
      <vt:lpstr>Program Instruction information</vt:lpstr>
      <vt:lpstr> Councils are free to advocate a position or viewpoint  AS LONG AS: </vt:lpstr>
      <vt:lpstr>Councils can advise legislators and others on the adoption of legislation  AS LONG AS </vt:lpstr>
      <vt:lpstr>Advocating a position</vt:lpstr>
      <vt:lpstr>Allowed and not allowed</vt:lpstr>
      <vt:lpstr>Not allowed, and allowed</vt:lpstr>
      <vt:lpstr>Leading the way</vt:lpstr>
      <vt:lpstr>Questions, comments?</vt:lpstr>
      <vt:lpstr>TA contract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Activities</dc:title>
  <dc:creator>Sheryl Matney</dc:creator>
  <cp:lastModifiedBy>Sheryl Matney</cp:lastModifiedBy>
  <cp:revision>21</cp:revision>
  <dcterms:created xsi:type="dcterms:W3CDTF">2020-09-24T20:18:26Z</dcterms:created>
  <dcterms:modified xsi:type="dcterms:W3CDTF">2021-03-26T13:30:49Z</dcterms:modified>
</cp:coreProperties>
</file>