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13"/>
  </p:notesMasterIdLst>
  <p:sldIdLst>
    <p:sldId id="256" r:id="rId2"/>
    <p:sldId id="260" r:id="rId3"/>
    <p:sldId id="261" r:id="rId4"/>
    <p:sldId id="265" r:id="rId5"/>
    <p:sldId id="257" r:id="rId6"/>
    <p:sldId id="258" r:id="rId7"/>
    <p:sldId id="259" r:id="rId8"/>
    <p:sldId id="262" r:id="rId9"/>
    <p:sldId id="263" r:id="rId10"/>
    <p:sldId id="264" r:id="rId11"/>
    <p:sldId id="266" r:id="rId12"/>
  </p:sldIdLst>
  <p:sldSz cx="9144000" cy="6858000" type="screen4x3"/>
  <p:notesSz cx="7315200" cy="96012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45" autoAdjust="0"/>
  </p:normalViewPr>
  <p:slideViewPr>
    <p:cSldViewPr>
      <p:cViewPr varScale="1">
        <p:scale>
          <a:sx n="51" d="100"/>
          <a:sy n="51" d="100"/>
        </p:scale>
        <p:origin x="1080" y="78"/>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1650"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E542859-E66A-4C52-9740-4AA6E5BAE03B}" type="datetimeFigureOut">
              <a:rPr lang="en-US" smtClean="0"/>
              <a:t>1/8/2021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F5BE136-AB80-476D-A6CB-C5510C2F3B69}" type="slidenum">
              <a:rPr lang="en-US" smtClean="0"/>
              <a:t>‹#›</a:t>
            </a:fld>
            <a:endParaRPr lang="en-US"/>
          </a:p>
        </p:txBody>
      </p:sp>
    </p:spTree>
    <p:extLst>
      <p:ext uri="{BB962C8B-B14F-4D97-AF65-F5344CB8AC3E}">
        <p14:creationId xmlns:p14="http://schemas.microsoft.com/office/powerpoint/2010/main" val="3842421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Developed by Sheryl R. Matney, EdD</a:t>
            </a:r>
          </a:p>
          <a:p>
            <a:r>
              <a:rPr lang="en-US" dirty="0"/>
              <a:t>Director, Information and Technical Assistance Center for Councils on Developmental Disabilities</a:t>
            </a:r>
          </a:p>
          <a:p>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1</a:t>
            </a:fld>
            <a:endParaRPr lang="en-US"/>
          </a:p>
        </p:txBody>
      </p:sp>
    </p:spTree>
    <p:extLst>
      <p:ext uri="{BB962C8B-B14F-4D97-AF65-F5344CB8AC3E}">
        <p14:creationId xmlns:p14="http://schemas.microsoft.com/office/powerpoint/2010/main" val="624221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201F1E"/>
                </a:solidFill>
                <a:effectLst/>
                <a:latin typeface="Calibri" panose="020F0502020204030204" pitchFamily="34" charset="0"/>
              </a:rPr>
              <a:t>DD Councils are full of individual members and staff with great heart.  As leaders, we need to pay attention and never forget to say thank you!  Recognition is important, but it is also challenging – and easy to forget.  So why do we need to recognize?  The purpose of recognition is to acknowledge good results and reinforce positive performance (Kouzes &amp; Posner, 2017).  </a:t>
            </a:r>
          </a:p>
          <a:p>
            <a:pPr algn="l" fontAlgn="base"/>
            <a:r>
              <a:rPr lang="en-US" b="0" i="0" dirty="0">
                <a:solidFill>
                  <a:srgbClr val="201F1E"/>
                </a:solidFill>
                <a:effectLst/>
                <a:latin typeface="Calibri" panose="020F0502020204030204" pitchFamily="34" charset="0"/>
              </a:rPr>
              <a:t> </a:t>
            </a:r>
          </a:p>
          <a:p>
            <a:pPr algn="l" fontAlgn="base"/>
            <a:r>
              <a:rPr lang="en-US" b="0" i="0" dirty="0">
                <a:solidFill>
                  <a:srgbClr val="201F1E"/>
                </a:solidFill>
                <a:effectLst/>
                <a:latin typeface="Calibri" panose="020F0502020204030204" pitchFamily="34" charset="0"/>
              </a:rPr>
              <a:t>Other leadership scholars note that recognition is a leadership behavior that provides several benefits such as improved relationships, higher job satisfaction, and stronger commitment to an organization (Yukl &amp; </a:t>
            </a:r>
            <a:r>
              <a:rPr lang="en-US" b="0" i="0" dirty="0" err="1">
                <a:solidFill>
                  <a:srgbClr val="201F1E"/>
                </a:solidFill>
                <a:effectLst/>
                <a:latin typeface="Calibri" panose="020F0502020204030204" pitchFamily="34" charset="0"/>
              </a:rPr>
              <a:t>Lepsinger</a:t>
            </a:r>
            <a:r>
              <a:rPr lang="en-US" b="0" i="0" dirty="0">
                <a:solidFill>
                  <a:srgbClr val="201F1E"/>
                </a:solidFill>
                <a:effectLst/>
                <a:latin typeface="Calibri" panose="020F0502020204030204" pitchFamily="34" charset="0"/>
              </a:rPr>
              <a:t>, 2004).  It is important to use this leadership behavior because recognition will serve as a motivator and will further encourage people to reach the goals and expectations set for them individually and for the Council.  </a:t>
            </a:r>
          </a:p>
          <a:p>
            <a:pPr algn="l" fontAlgn="base"/>
            <a:r>
              <a:rPr lang="en-US" b="0" i="0" dirty="0">
                <a:solidFill>
                  <a:srgbClr val="201F1E"/>
                </a:solidFill>
                <a:effectLst/>
                <a:latin typeface="Calibri" panose="020F0502020204030204" pitchFamily="34" charset="0"/>
              </a:rPr>
              <a:t> </a:t>
            </a:r>
          </a:p>
          <a:p>
            <a:pPr algn="l" fontAlgn="base"/>
            <a:r>
              <a:rPr lang="en-US" b="0" i="0" dirty="0">
                <a:solidFill>
                  <a:srgbClr val="201F1E"/>
                </a:solidFill>
                <a:effectLst/>
                <a:latin typeface="Calibri" panose="020F0502020204030204" pitchFamily="34" charset="0"/>
              </a:rPr>
              <a:t>As an exemplary practice for Council leaders, celebrate your successes!  During each Council meeting, place at least one celebration item on the agenda.  Determine what things are important for the success of the Council and consistent with the values of the Council.  Find examples of successful behaviors and/or performance – then recognize!</a:t>
            </a:r>
          </a:p>
          <a:p>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10</a:t>
            </a:fld>
            <a:endParaRPr lang="en-US"/>
          </a:p>
        </p:txBody>
      </p:sp>
    </p:spTree>
    <p:extLst>
      <p:ext uri="{BB962C8B-B14F-4D97-AF65-F5344CB8AC3E}">
        <p14:creationId xmlns:p14="http://schemas.microsoft.com/office/powerpoint/2010/main" val="3562877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Effective leadership does not happen by accident.  In fact, leadership is purposeful and is connected to behavior (Kouzes &amp; Posner, 2017).  John Maxwell (2018) asserted that leadership develops daily, not in a day.  Leadership ability is not static and no matter the starting place, a leader can get better!  Leadership skills can be improved by practice, studying and feedback.  This area of leadership is not for the weak because it takes tremendous courage to gather honest, useful feedback for the purpose of improving individual leadership skill (Hamm, 2011).  Leadership is not a position and is not easy.  Many people consider leadership and management as one in the same.  John Maxwell (2019) stated, “leadership is influence”  and position alone does not acquire followers, people influence others.  Simply stated, leadership is not easy, but leadership skills can be developed, improved and learned. </a:t>
            </a:r>
          </a:p>
          <a:p>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2</a:t>
            </a:fld>
            <a:endParaRPr lang="en-US"/>
          </a:p>
        </p:txBody>
      </p:sp>
    </p:spTree>
    <p:extLst>
      <p:ext uri="{BB962C8B-B14F-4D97-AF65-F5344CB8AC3E}">
        <p14:creationId xmlns:p14="http://schemas.microsoft.com/office/powerpoint/2010/main" val="1292243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a:p>
            <a:pPr defTabSz="966612">
              <a:defRPr/>
            </a:pPr>
            <a:endParaRPr lang="en-US" dirty="0"/>
          </a:p>
          <a:p>
            <a:pPr marL="0" marR="0" lvl="0" indent="0" algn="l" defTabSz="914400" rtl="0" eaLnBrk="1" fontAlgn="base" latinLnBrk="0" hangingPunct="1">
              <a:lnSpc>
                <a:spcPct val="107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Councils on developmental disabilities are mission driven, organic, emotional, complicated entities that present challenges for leaders. As members and staff, you provide leadership in guiding the work of the Council, engaging in systems change, improving policies and regulations, and work towards reaching the goals of your 5-year state plan. The ability to mobilize, encourage, and nurture people working with you to achieve common goals is vital. </a:t>
            </a:r>
          </a:p>
          <a:p>
            <a:pPr marL="0" marR="0" lvl="0" indent="0" algn="l" defTabSz="914400" rtl="0" eaLnBrk="1" fontAlgn="base" latinLnBrk="0" hangingPunct="1">
              <a:lnSpc>
                <a:spcPct val="107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7000"/>
              </a:lnSpc>
              <a:spcBef>
                <a:spcPts val="0"/>
              </a:spcBef>
              <a:spcAft>
                <a:spcPts val="0"/>
              </a:spcAft>
              <a:buClrTx/>
              <a:buSzTx/>
              <a:buFontTx/>
              <a:buNone/>
              <a:tabLst/>
              <a:defRPr/>
            </a:pPr>
            <a:r>
              <a:rPr lang="en-US" sz="1800" dirty="0"/>
              <a:t>Because each member brings a personal connection to the Council, often they join the Council because the mission resonates with them and aligns with their personal agenda.</a:t>
            </a:r>
          </a:p>
          <a:p>
            <a:pPr marL="0" marR="0" fontAlgn="base">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3</a:t>
            </a:fld>
            <a:endParaRPr lang="en-US"/>
          </a:p>
        </p:txBody>
      </p:sp>
    </p:spTree>
    <p:extLst>
      <p:ext uri="{BB962C8B-B14F-4D97-AF65-F5344CB8AC3E}">
        <p14:creationId xmlns:p14="http://schemas.microsoft.com/office/powerpoint/2010/main" val="3155496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5BE136-AB80-476D-A6CB-C5510C2F3B69}" type="slidenum">
              <a:rPr lang="en-US" smtClean="0"/>
              <a:t>4</a:t>
            </a:fld>
            <a:endParaRPr lang="en-US"/>
          </a:p>
        </p:txBody>
      </p:sp>
    </p:spTree>
    <p:extLst>
      <p:ext uri="{BB962C8B-B14F-4D97-AF65-F5344CB8AC3E}">
        <p14:creationId xmlns:p14="http://schemas.microsoft.com/office/powerpoint/2010/main" val="2688271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base">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is one’s behavior that truly earns respect from others.  Leaders must model the behavior they wish to see in others.  They must be a good example to their followers if they want to gain and maintain commitment of Council members, staff, and other stakeholders working with the Council to achieve common goals.  Creditability is everything!   A critical element for any leader to establish creditability with others is “saying and doing”.  People follow people first, then the plan.  Henry Mintzberg (2017) said “…. strategies take on value only as committed people infuse them with energy”.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5</a:t>
            </a:fld>
            <a:endParaRPr lang="en-US"/>
          </a:p>
        </p:txBody>
      </p:sp>
    </p:spTree>
    <p:extLst>
      <p:ext uri="{BB962C8B-B14F-4D97-AF65-F5344CB8AC3E}">
        <p14:creationId xmlns:p14="http://schemas.microsoft.com/office/powerpoint/2010/main" val="2088434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base">
              <a:lnSpc>
                <a:spcPct val="107000"/>
              </a:lnSpc>
              <a:spcBef>
                <a:spcPts val="0"/>
              </a:spcBef>
              <a:spcAft>
                <a:spcPts val="0"/>
              </a:spcAft>
            </a:pPr>
            <a:r>
              <a:rPr lang="en-US" sz="2800" b="0" i="0" dirty="0">
                <a:solidFill>
                  <a:srgbClr val="000000"/>
                </a:solidFill>
                <a:effectLst/>
                <a:latin typeface="Calibri" panose="020F0502020204030204" pitchFamily="34" charset="0"/>
              </a:rPr>
              <a:t>As a leader, you must set the example and live the values of the Council.  Values influence virtually all facets of our lives, as they guide our moral judgments and commitments as well as set the boundaries for many decisions and serve as guides to action (Kouzes and Posner, 2017).  The importance of knowing yourself is vital to knowing what values and commitments one expects of others.  </a:t>
            </a:r>
          </a:p>
          <a:p>
            <a:pPr marL="0" marR="0" fontAlgn="base">
              <a:lnSpc>
                <a:spcPct val="107000"/>
              </a:lnSpc>
              <a:spcBef>
                <a:spcPts val="0"/>
              </a:spcBef>
              <a:spcAft>
                <a:spcPts val="0"/>
              </a:spcAft>
            </a:pPr>
            <a:endParaRPr lang="en-US" sz="2800" b="0" i="0" dirty="0">
              <a:solidFill>
                <a:srgbClr val="000000"/>
              </a:solidFill>
              <a:effectLst/>
              <a:latin typeface="Calibri" panose="020F0502020204030204" pitchFamily="34" charset="0"/>
            </a:endParaRPr>
          </a:p>
          <a:p>
            <a:pPr marL="0" marR="0" fontAlgn="base">
              <a:lnSpc>
                <a:spcPct val="107000"/>
              </a:lnSpc>
              <a:spcBef>
                <a:spcPts val="0"/>
              </a:spcBef>
              <a:spcAft>
                <a:spcPts val="0"/>
              </a:spcAft>
            </a:pPr>
            <a:r>
              <a:rPr lang="en-US" sz="2800" b="0" i="0" dirty="0">
                <a:solidFill>
                  <a:srgbClr val="000000"/>
                </a:solidFill>
                <a:effectLst/>
                <a:latin typeface="Calibri" panose="020F0502020204030204" pitchFamily="34" charset="0"/>
              </a:rPr>
              <a:t>Monitoring and evaluating Council projects, activities, and initiatives is important to the overall process of determining if expectations have been met.  So “inspect what you expect” means looking at the Council’s work and investments to measure progress and expectations.</a:t>
            </a:r>
            <a:br>
              <a:rPr lang="en-US" sz="2800" dirty="0"/>
            </a:br>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6</a:t>
            </a:fld>
            <a:endParaRPr lang="en-US"/>
          </a:p>
        </p:txBody>
      </p:sp>
    </p:spTree>
    <p:extLst>
      <p:ext uri="{BB962C8B-B14F-4D97-AF65-F5344CB8AC3E}">
        <p14:creationId xmlns:p14="http://schemas.microsoft.com/office/powerpoint/2010/main" val="735901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000000"/>
                </a:solidFill>
                <a:effectLst/>
                <a:latin typeface="Calibri" panose="020F0502020204030204" pitchFamily="34" charset="0"/>
              </a:rPr>
              <a:t>Being a great leader is about creating a setting where followers feel compelled to accomplish great things (John Hamm, 2011).  A leader’s vision of the future is a cornerstone to getting investment of others time, energy, and talent in your mission.  The ability to communicate the vision – in essence to share the vision – is a skill a leader must possess to express the vision verbally.  </a:t>
            </a:r>
          </a:p>
          <a:p>
            <a:pPr algn="l" fontAlgn="base"/>
            <a:br>
              <a:rPr lang="en-US" b="0" i="0" dirty="0">
                <a:solidFill>
                  <a:srgbClr val="000000"/>
                </a:solidFill>
                <a:effectLst/>
                <a:latin typeface="Calibri" panose="020F0502020204030204" pitchFamily="34" charset="0"/>
              </a:rPr>
            </a:br>
            <a:r>
              <a:rPr lang="en-US" b="0" i="0" dirty="0">
                <a:solidFill>
                  <a:srgbClr val="000000"/>
                </a:solidFill>
                <a:effectLst/>
                <a:latin typeface="Calibri" panose="020F0502020204030204" pitchFamily="34" charset="0"/>
              </a:rPr>
              <a:t>Energy and enthusiasm help bring a vision to life and your ability to use language to appeal to others and use emotions to make your message more memorable is a skill that may have to be developed or further refined.  Be excited about your work, history, mission, future, and team.</a:t>
            </a:r>
          </a:p>
          <a:p>
            <a:br>
              <a:rPr lang="en-US" dirty="0"/>
            </a:br>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7</a:t>
            </a:fld>
            <a:endParaRPr lang="en-US"/>
          </a:p>
        </p:txBody>
      </p:sp>
    </p:spTree>
    <p:extLst>
      <p:ext uri="{BB962C8B-B14F-4D97-AF65-F5344CB8AC3E}">
        <p14:creationId xmlns:p14="http://schemas.microsoft.com/office/powerpoint/2010/main" val="95841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800" b="0" i="0" dirty="0">
                <a:solidFill>
                  <a:srgbClr val="002451"/>
                </a:solidFill>
                <a:effectLst/>
                <a:latin typeface="Calibri" panose="020F0502020204030204" pitchFamily="34" charset="0"/>
              </a:rPr>
              <a:t>“The work of leaders is change” (Kouzes and Posner, 2017).  Change demands that leaders actively search for ways to improve, grow, and innovate. As a leader, you may have to step outside of your comfort zone to make new things happen.  The exercise of actively seeking innovative ideas and ways to make things better may not be comfortable but is necessary because change demands this action of leaders.  In the world of developmental disabilities, we can agree there is always room for improvement.  As leaders, we have amazing opportunities to challenge ourselves, our individual staff members, our members, as well as service systems and societal attitudes.  Challenge the status quo, take initiative yourself and encourage initiative in others and provide opportunities for people to challenge the process. </a:t>
            </a:r>
            <a:r>
              <a:rPr lang="en-US" b="0" i="0" dirty="0">
                <a:solidFill>
                  <a:srgbClr val="002451"/>
                </a:solidFill>
                <a:effectLst/>
                <a:latin typeface="Calibri" panose="020F0502020204030204" pitchFamily="34" charset="0"/>
              </a:rPr>
              <a:t> </a:t>
            </a:r>
            <a:br>
              <a:rPr lang="en-US" dirty="0"/>
            </a:br>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8</a:t>
            </a:fld>
            <a:endParaRPr lang="en-US"/>
          </a:p>
        </p:txBody>
      </p:sp>
    </p:spTree>
    <p:extLst>
      <p:ext uri="{BB962C8B-B14F-4D97-AF65-F5344CB8AC3E}">
        <p14:creationId xmlns:p14="http://schemas.microsoft.com/office/powerpoint/2010/main" val="224338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000000"/>
                </a:solidFill>
                <a:effectLst/>
                <a:latin typeface="Calibri" panose="020F0502020204030204" pitchFamily="34" charset="0"/>
              </a:rPr>
              <a:t>Enabling others to act is the art of strengthening others.  Effective leaders invest in others to help them feel strong, capable, and efficient.  A leader that fosters collaboration allows a Council to function effectively. Collaboration is sustained when a climate of trust is created through the facilitation of long-term relationships.  Trust is necessary to build collaboration and helps people work cooperatively together. Research has shown that people, groups, and organizations are most effective when people trust one another and facilitating relationships is a way to improve trust (Kouzes &amp; Posner, 2017). </a:t>
            </a:r>
          </a:p>
          <a:p>
            <a:pPr algn="l" fontAlgn="base"/>
            <a:br>
              <a:rPr lang="en-US" b="0" i="0" dirty="0">
                <a:solidFill>
                  <a:srgbClr val="000000"/>
                </a:solidFill>
                <a:effectLst/>
                <a:latin typeface="Calibri" panose="020F0502020204030204" pitchFamily="34" charset="0"/>
              </a:rPr>
            </a:br>
            <a:endParaRPr lang="en-US" b="0" i="0" dirty="0">
              <a:solidFill>
                <a:srgbClr val="000000"/>
              </a:solidFill>
              <a:effectLst/>
              <a:latin typeface="Calibri" panose="020F0502020204030204" pitchFamily="34" charset="0"/>
            </a:endParaRPr>
          </a:p>
          <a:p>
            <a:pPr algn="l" fontAlgn="base"/>
            <a:r>
              <a:rPr lang="en-US" b="0" i="0" dirty="0">
                <a:solidFill>
                  <a:srgbClr val="000000"/>
                </a:solidFill>
                <a:effectLst/>
                <a:latin typeface="Calibri" panose="020F0502020204030204" pitchFamily="34" charset="0"/>
              </a:rPr>
              <a:t>Setting common goals, asking for help, and sharing information are all actions a leader can take to facilitate relationships.  Improved communication and talking about the common goals and shared values of your Council is are important ways to facilitate relationships and reinforce the interdependence and collective purpose of everyone (Council members, staff, and stakeholders) working towards shared goals.</a:t>
            </a:r>
          </a:p>
          <a:p>
            <a:pPr algn="l" fontAlgn="base"/>
            <a:br>
              <a:rPr lang="en-US" b="0" i="0" dirty="0">
                <a:solidFill>
                  <a:srgbClr val="000000"/>
                </a:solidFill>
                <a:effectLst/>
                <a:latin typeface="Calibri" panose="020F0502020204030204" pitchFamily="34" charset="0"/>
              </a:rPr>
            </a:br>
            <a:endParaRPr lang="en-US" b="0" i="0" dirty="0">
              <a:solidFill>
                <a:srgbClr val="000000"/>
              </a:solidFill>
              <a:effectLst/>
              <a:latin typeface="Calibri" panose="020F0502020204030204" pitchFamily="34" charset="0"/>
            </a:endParaRPr>
          </a:p>
          <a:p>
            <a:pPr algn="l" fontAlgn="base"/>
            <a:r>
              <a:rPr lang="en-US" b="0" i="0" dirty="0">
                <a:solidFill>
                  <a:srgbClr val="000000"/>
                </a:solidFill>
                <a:effectLst/>
                <a:latin typeface="Calibri" panose="020F0502020204030204" pitchFamily="34" charset="0"/>
              </a:rPr>
              <a:t>Effective leaders cultivate self-determination and growth.  Both empower others to enhance their possibilities for success.  Leaders develop in others the competence and confidence to act and to succeed. This can be done by asking questions to help people think on their own.  Then to provide support so people understand the “big picture” of how their work and contributions impact Council results.</a:t>
            </a:r>
          </a:p>
          <a:p>
            <a:pPr algn="l" fontAlgn="base"/>
            <a:br>
              <a:rPr lang="en-US" b="0" i="0" dirty="0">
                <a:solidFill>
                  <a:srgbClr val="000000"/>
                </a:solidFill>
                <a:effectLst/>
                <a:latin typeface="Calibri" panose="020F0502020204030204" pitchFamily="34" charset="0"/>
              </a:rPr>
            </a:br>
            <a:endParaRPr lang="en-US" b="0" i="0" dirty="0">
              <a:solidFill>
                <a:srgbClr val="000000"/>
              </a:solidFill>
              <a:effectLst/>
              <a:latin typeface="Calibri" panose="020F0502020204030204" pitchFamily="34" charset="0"/>
            </a:endParaRPr>
          </a:p>
          <a:p>
            <a:pPr algn="l" fontAlgn="base"/>
            <a:r>
              <a:rPr lang="en-US" b="0" i="0" dirty="0">
                <a:solidFill>
                  <a:srgbClr val="000000"/>
                </a:solidFill>
                <a:effectLst/>
                <a:latin typeface="Calibri" panose="020F0502020204030204" pitchFamily="34" charset="0"/>
              </a:rPr>
              <a:t>Empowerment also breeds change because it serves as encouragement for individuals to grow and innovate.  Be willing to accept that empowered people are motivators in an organization and even one person can make a difference and influence everything around them (Kouzes &amp; Posner, 2017).  </a:t>
            </a:r>
          </a:p>
          <a:p>
            <a:br>
              <a:rPr lang="en-US" dirty="0"/>
            </a:br>
            <a:endParaRPr lang="en-US" dirty="0"/>
          </a:p>
        </p:txBody>
      </p:sp>
      <p:sp>
        <p:nvSpPr>
          <p:cNvPr id="4" name="Slide Number Placeholder 3"/>
          <p:cNvSpPr>
            <a:spLocks noGrp="1"/>
          </p:cNvSpPr>
          <p:nvPr>
            <p:ph type="sldNum" sz="quarter" idx="10"/>
          </p:nvPr>
        </p:nvSpPr>
        <p:spPr/>
        <p:txBody>
          <a:bodyPr/>
          <a:lstStyle/>
          <a:p>
            <a:fld id="{EF5BE136-AB80-476D-A6CB-C5510C2F3B69}" type="slidenum">
              <a:rPr lang="en-US" smtClean="0"/>
              <a:t>9</a:t>
            </a:fld>
            <a:endParaRPr lang="en-US"/>
          </a:p>
        </p:txBody>
      </p:sp>
    </p:spTree>
    <p:extLst>
      <p:ext uri="{BB962C8B-B14F-4D97-AF65-F5344CB8AC3E}">
        <p14:creationId xmlns:p14="http://schemas.microsoft.com/office/powerpoint/2010/main" val="1091259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85F932-6E1D-4F68-A970-83319ECA9B12}"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354505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85F932-6E1D-4F68-A970-83319ECA9B12}"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49425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0385F932-6E1D-4F68-A970-83319ECA9B12}"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2279447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0385F932-6E1D-4F68-A970-83319ECA9B12}" type="datetimeFigureOut">
              <a:rPr lang="en-US" smtClean="0"/>
              <a:t>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2799169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85F932-6E1D-4F68-A970-83319ECA9B12}"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2494534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85F932-6E1D-4F68-A970-83319ECA9B12}"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401192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85F932-6E1D-4F68-A970-83319ECA9B12}"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246744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5F932-6E1D-4F68-A970-83319ECA9B12}"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1052384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85F932-6E1D-4F68-A970-83319ECA9B12}"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41935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85F932-6E1D-4F68-A970-83319ECA9B12}" type="datetimeFigureOut">
              <a:rPr lang="en-US" smtClean="0"/>
              <a:t>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369227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85F932-6E1D-4F68-A970-83319ECA9B12}" type="datetimeFigureOut">
              <a:rPr lang="en-US" smtClean="0"/>
              <a:t>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317193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5F932-6E1D-4F68-A970-83319ECA9B12}" type="datetimeFigureOut">
              <a:rPr lang="en-US" smtClean="0"/>
              <a:t>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33379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85F932-6E1D-4F68-A970-83319ECA9B12}"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411585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0385F932-6E1D-4F68-A970-83319ECA9B12}" type="datetimeFigureOut">
              <a:rPr lang="en-US" smtClean="0"/>
              <a:t>1/8/2021</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4B799B04-0137-4246-9403-DDE5BDA3DDBA}" type="slidenum">
              <a:rPr lang="en-US" smtClean="0"/>
              <a:t>‹#›</a:t>
            </a:fld>
            <a:endParaRPr lang="en-US"/>
          </a:p>
        </p:txBody>
      </p:sp>
    </p:spTree>
    <p:extLst>
      <p:ext uri="{BB962C8B-B14F-4D97-AF65-F5344CB8AC3E}">
        <p14:creationId xmlns:p14="http://schemas.microsoft.com/office/powerpoint/2010/main" val="374493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0385F932-6E1D-4F68-A970-83319ECA9B12}" type="datetimeFigureOut">
              <a:rPr lang="en-US" smtClean="0"/>
              <a:t>1/8/2021</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4B799B04-0137-4246-9403-DDE5BDA3DDBA}" type="slidenum">
              <a:rPr lang="en-US" smtClean="0"/>
              <a:t>‹#›</a:t>
            </a:fld>
            <a:endParaRPr lang="en-US"/>
          </a:p>
        </p:txBody>
      </p:sp>
    </p:spTree>
    <p:extLst>
      <p:ext uri="{BB962C8B-B14F-4D97-AF65-F5344CB8AC3E}">
        <p14:creationId xmlns:p14="http://schemas.microsoft.com/office/powerpoint/2010/main" val="1219462154"/>
      </p:ext>
    </p:extLst>
  </p:cSld>
  <p:clrMap bg1="dk1" tx1="lt1" bg2="dk2" tx2="lt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tacchelp.org/" TargetMode="External"/><Relationship Id="rId2" Type="http://schemas.openxmlformats.org/officeDocument/2006/relationships/hyperlink" Target="mailto:smatney@nacdd.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2" y="1999615"/>
            <a:ext cx="6858000" cy="2764028"/>
          </a:xfrm>
        </p:spPr>
        <p:txBody>
          <a:bodyPr anchor="ctr">
            <a:normAutofit fontScale="90000"/>
          </a:bodyPr>
          <a:lstStyle/>
          <a:p>
            <a:r>
              <a:rPr lang="en-US" sz="6300" dirty="0"/>
              <a:t>Excellent Practices in Leadership</a:t>
            </a:r>
          </a:p>
        </p:txBody>
      </p:sp>
      <p:sp>
        <p:nvSpPr>
          <p:cNvPr id="3" name="Subtitle 2"/>
          <p:cNvSpPr>
            <a:spLocks noGrp="1"/>
          </p:cNvSpPr>
          <p:nvPr>
            <p:ph type="subTitle" idx="1"/>
          </p:nvPr>
        </p:nvSpPr>
        <p:spPr>
          <a:xfrm>
            <a:off x="2286000" y="5105400"/>
            <a:ext cx="6193632" cy="1332357"/>
          </a:xfrm>
        </p:spPr>
        <p:txBody>
          <a:bodyPr anchor="ctr">
            <a:normAutofit/>
          </a:bodyPr>
          <a:lstStyle/>
          <a:p>
            <a:r>
              <a:rPr lang="en-US" sz="3200" dirty="0"/>
              <a:t>The Journey to Becoming a Better Leader</a:t>
            </a:r>
          </a:p>
        </p:txBody>
      </p:sp>
    </p:spTree>
    <p:extLst>
      <p:ext uri="{BB962C8B-B14F-4D97-AF65-F5344CB8AC3E}">
        <p14:creationId xmlns:p14="http://schemas.microsoft.com/office/powerpoint/2010/main" val="306713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006475"/>
          </a:xfrm>
        </p:spPr>
        <p:txBody>
          <a:bodyPr anchor="b">
            <a:normAutofit/>
          </a:bodyPr>
          <a:lstStyle/>
          <a:p>
            <a:r>
              <a:rPr lang="en-US" dirty="0"/>
              <a:t>Encourage the Heart</a:t>
            </a:r>
          </a:p>
        </p:txBody>
      </p:sp>
      <p:sp>
        <p:nvSpPr>
          <p:cNvPr id="9" name="Content Placeholder 8">
            <a:extLst>
              <a:ext uri="{FF2B5EF4-FFF2-40B4-BE49-F238E27FC236}">
                <a16:creationId xmlns:a16="http://schemas.microsoft.com/office/drawing/2014/main" id="{91487463-6D0D-4DAB-9122-056D8843607E}"/>
              </a:ext>
            </a:extLst>
          </p:cNvPr>
          <p:cNvSpPr>
            <a:spLocks noGrp="1"/>
          </p:cNvSpPr>
          <p:nvPr>
            <p:ph idx="1"/>
          </p:nvPr>
        </p:nvSpPr>
        <p:spPr>
          <a:xfrm>
            <a:off x="628650" y="2222286"/>
            <a:ext cx="8068047" cy="4788114"/>
          </a:xfrm>
        </p:spPr>
        <p:txBody>
          <a:bodyPr>
            <a:normAutofit/>
          </a:bodyPr>
          <a:lstStyle/>
          <a:p>
            <a:pPr algn="l" fontAlgn="base"/>
            <a:r>
              <a:rPr lang="en-US" sz="2400" b="1" i="0" dirty="0">
                <a:effectLst/>
                <a:latin typeface="Calibri" panose="020F0502020204030204" pitchFamily="34" charset="0"/>
              </a:rPr>
              <a:t>At the center of every great organization is HEART.</a:t>
            </a:r>
          </a:p>
          <a:p>
            <a:pPr marL="0" indent="0" algn="l" fontAlgn="base">
              <a:buNone/>
            </a:pPr>
            <a:endParaRPr lang="en-US" sz="2400" b="1" i="0" dirty="0">
              <a:effectLst/>
              <a:latin typeface="Calibri" panose="020F0502020204030204" pitchFamily="34" charset="0"/>
            </a:endParaRPr>
          </a:p>
          <a:p>
            <a:pPr algn="l" fontAlgn="base"/>
            <a:r>
              <a:rPr lang="en-US" sz="2400" b="1" i="0" dirty="0">
                <a:effectLst/>
                <a:latin typeface="Calibri" panose="020F0502020204030204" pitchFamily="34" charset="0"/>
              </a:rPr>
              <a:t>Leaders inspire people to carry on with the mission of an organization, even if the journey is long and hard.</a:t>
            </a:r>
          </a:p>
          <a:p>
            <a:pPr algn="l" fontAlgn="base"/>
            <a:endParaRPr lang="en-US" sz="2400" b="1" i="0" dirty="0">
              <a:effectLst/>
              <a:latin typeface="Calibri" panose="020F0502020204030204" pitchFamily="34" charset="0"/>
            </a:endParaRPr>
          </a:p>
          <a:p>
            <a:pPr algn="l" fontAlgn="base"/>
            <a:r>
              <a:rPr lang="en-US" sz="2400" b="1" i="0" dirty="0">
                <a:effectLst/>
                <a:latin typeface="Calibri" panose="020F0502020204030204" pitchFamily="34" charset="0"/>
              </a:rPr>
              <a:t>Recognition motivates people to do more of the same and to strive for greatness.</a:t>
            </a:r>
          </a:p>
          <a:p>
            <a:pPr marL="0" indent="0" algn="l" fontAlgn="base">
              <a:buNone/>
            </a:pPr>
            <a:endParaRPr lang="en-US" sz="2400" b="1" i="0" dirty="0">
              <a:effectLst/>
              <a:latin typeface="Calibri" panose="020F0502020204030204" pitchFamily="34" charset="0"/>
            </a:endParaRPr>
          </a:p>
          <a:p>
            <a:pPr algn="l" fontAlgn="base"/>
            <a:r>
              <a:rPr lang="en-US" sz="2400" b="1" i="0" dirty="0">
                <a:effectLst/>
                <a:latin typeface="Calibri" panose="020F0502020204030204" pitchFamily="34" charset="0"/>
              </a:rPr>
              <a:t>Celebrate greatness together… always.</a:t>
            </a:r>
          </a:p>
          <a:p>
            <a:pPr marL="0" indent="0">
              <a:buNone/>
            </a:pPr>
            <a:endParaRPr lang="en-US" sz="2400" dirty="0"/>
          </a:p>
        </p:txBody>
      </p:sp>
    </p:spTree>
    <p:extLst>
      <p:ext uri="{BB962C8B-B14F-4D97-AF65-F5344CB8AC3E}">
        <p14:creationId xmlns:p14="http://schemas.microsoft.com/office/powerpoint/2010/main" val="3755984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61945-0D70-4521-8721-AD8E51FA1E82}"/>
              </a:ext>
            </a:extLst>
          </p:cNvPr>
          <p:cNvSpPr>
            <a:spLocks noGrp="1"/>
          </p:cNvSpPr>
          <p:nvPr>
            <p:ph type="title"/>
          </p:nvPr>
        </p:nvSpPr>
        <p:spPr>
          <a:xfrm>
            <a:off x="809997" y="447188"/>
            <a:ext cx="7524003" cy="970450"/>
          </a:xfrm>
        </p:spPr>
        <p:txBody>
          <a:bodyPr/>
          <a:lstStyle/>
          <a:p>
            <a:r>
              <a:rPr lang="en-US" dirty="0"/>
              <a:t>For more information…</a:t>
            </a:r>
          </a:p>
        </p:txBody>
      </p:sp>
      <p:sp>
        <p:nvSpPr>
          <p:cNvPr id="5" name="Content Placeholder 4">
            <a:extLst>
              <a:ext uri="{FF2B5EF4-FFF2-40B4-BE49-F238E27FC236}">
                <a16:creationId xmlns:a16="http://schemas.microsoft.com/office/drawing/2014/main" id="{FEFE32BB-EDE7-4053-B3CD-1D33A93C7E1B}"/>
              </a:ext>
            </a:extLst>
          </p:cNvPr>
          <p:cNvSpPr>
            <a:spLocks noGrp="1"/>
          </p:cNvSpPr>
          <p:nvPr>
            <p:ph idx="1"/>
          </p:nvPr>
        </p:nvSpPr>
        <p:spPr>
          <a:xfrm>
            <a:off x="810372" y="2590800"/>
            <a:ext cx="7524003" cy="4114800"/>
          </a:xfrm>
        </p:spPr>
        <p:txBody>
          <a:bodyPr>
            <a:normAutofit fontScale="92500" lnSpcReduction="20000"/>
          </a:bodyPr>
          <a:lstStyle/>
          <a:p>
            <a:pPr marL="341313" indent="0">
              <a:buNone/>
            </a:pPr>
            <a:endParaRPr lang="en-US" dirty="0"/>
          </a:p>
          <a:p>
            <a:pPr marL="341313" indent="0">
              <a:buNone/>
            </a:pPr>
            <a:r>
              <a:rPr lang="en-US" dirty="0"/>
              <a:t>Sheryl Matney, EdD</a:t>
            </a:r>
          </a:p>
          <a:p>
            <a:pPr marL="341313" indent="0">
              <a:buNone/>
            </a:pPr>
            <a:r>
              <a:rPr lang="en-US" dirty="0"/>
              <a:t>Director, ITACC</a:t>
            </a:r>
          </a:p>
          <a:p>
            <a:pPr marL="341313" indent="0">
              <a:buNone/>
            </a:pPr>
            <a:r>
              <a:rPr lang="en-US" dirty="0">
                <a:hlinkClick r:id="rId2"/>
              </a:rPr>
              <a:t>smatney@nacdd.org</a:t>
            </a:r>
            <a:endParaRPr lang="en-US" dirty="0"/>
          </a:p>
          <a:p>
            <a:pPr marL="341313" indent="0">
              <a:buNone/>
            </a:pPr>
            <a:r>
              <a:rPr lang="en-US" dirty="0"/>
              <a:t>202-506-5813, extension 148</a:t>
            </a:r>
          </a:p>
          <a:p>
            <a:pPr marL="341313" indent="0">
              <a:buNone/>
            </a:pPr>
            <a:r>
              <a:rPr lang="en-US" dirty="0"/>
              <a:t>Direct line:  334-268-0245</a:t>
            </a:r>
          </a:p>
          <a:p>
            <a:pPr marL="341313" indent="0">
              <a:buNone/>
            </a:pPr>
            <a:r>
              <a:rPr lang="en-US" dirty="0"/>
              <a:t>Website:  </a:t>
            </a:r>
            <a:r>
              <a:rPr lang="en-US" dirty="0">
                <a:hlinkClick r:id="rId3"/>
              </a:rPr>
              <a:t>www.itacchelp.org</a:t>
            </a:r>
            <a:r>
              <a:rPr lang="en-US" dirty="0"/>
              <a:t>   </a:t>
            </a:r>
          </a:p>
          <a:p>
            <a:pPr marL="341313" indent="0">
              <a:buNone/>
            </a:pPr>
            <a:endParaRPr lang="en-US" dirty="0"/>
          </a:p>
          <a:p>
            <a:pPr marL="0" indent="0">
              <a:buNone/>
            </a:pPr>
            <a:r>
              <a:rPr lang="en-US" sz="1800" dirty="0"/>
              <a:t>This information was developed through support from a contract with the Administration for Community Living, Office of Intellectual and Developmental Disabilities Information and Technical Assistance Center for Councils on Developmental Disabilities (ITACC) Contract #HHSP23320160068C </a:t>
            </a:r>
          </a:p>
          <a:p>
            <a:endParaRPr lang="en-US" dirty="0"/>
          </a:p>
        </p:txBody>
      </p:sp>
    </p:spTree>
    <p:extLst>
      <p:ext uri="{BB962C8B-B14F-4D97-AF65-F5344CB8AC3E}">
        <p14:creationId xmlns:p14="http://schemas.microsoft.com/office/powerpoint/2010/main" val="157911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r>
              <a:rPr lang="en-US" dirty="0"/>
              <a:t>What we know about leadership</a:t>
            </a:r>
          </a:p>
        </p:txBody>
      </p:sp>
      <p:sp>
        <p:nvSpPr>
          <p:cNvPr id="3" name="Content Placeholder 2"/>
          <p:cNvSpPr>
            <a:spLocks noGrp="1"/>
          </p:cNvSpPr>
          <p:nvPr>
            <p:ph idx="1"/>
          </p:nvPr>
        </p:nvSpPr>
        <p:spPr>
          <a:xfrm>
            <a:off x="809997" y="2222286"/>
            <a:ext cx="7524003" cy="4407113"/>
          </a:xfrm>
        </p:spPr>
        <p:txBody>
          <a:bodyPr anchor="ctr">
            <a:noAutofit/>
          </a:bodyPr>
          <a:lstStyle/>
          <a:p>
            <a:r>
              <a:rPr lang="en-US" sz="2000" b="1" dirty="0"/>
              <a:t>Effective leadership does not happen by accident.</a:t>
            </a:r>
          </a:p>
          <a:p>
            <a:pPr marL="0" indent="0">
              <a:buNone/>
            </a:pPr>
            <a:endParaRPr lang="en-US" sz="2000" b="1" dirty="0"/>
          </a:p>
          <a:p>
            <a:r>
              <a:rPr lang="en-US" sz="2000" b="1" dirty="0"/>
              <a:t>Leadership is a skill and must be developed.</a:t>
            </a:r>
          </a:p>
          <a:p>
            <a:pPr marL="0" indent="0">
              <a:buNone/>
            </a:pPr>
            <a:endParaRPr lang="en-US" sz="2000" b="1" dirty="0"/>
          </a:p>
          <a:p>
            <a:r>
              <a:rPr lang="en-US" sz="2000" b="1" dirty="0"/>
              <a:t>Leadership skills are improved by practice, studying and feedback.</a:t>
            </a:r>
          </a:p>
          <a:p>
            <a:pPr marL="0" indent="0">
              <a:buNone/>
            </a:pPr>
            <a:endParaRPr lang="en-US" sz="2000" b="1" dirty="0"/>
          </a:p>
          <a:p>
            <a:r>
              <a:rPr lang="en-US" sz="2000" b="1" dirty="0"/>
              <a:t>Leadership is not a position.</a:t>
            </a:r>
          </a:p>
          <a:p>
            <a:pPr marL="0" indent="0">
              <a:buNone/>
            </a:pPr>
            <a:endParaRPr lang="en-US" sz="2000" b="1" dirty="0"/>
          </a:p>
          <a:p>
            <a:r>
              <a:rPr lang="en-US" sz="2000" b="1" dirty="0"/>
              <a:t>Leadership is not easy.</a:t>
            </a:r>
          </a:p>
        </p:txBody>
      </p:sp>
    </p:spTree>
    <p:extLst>
      <p:ext uri="{BB962C8B-B14F-4D97-AF65-F5344CB8AC3E}">
        <p14:creationId xmlns:p14="http://schemas.microsoft.com/office/powerpoint/2010/main" val="300131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a:t>What we know….</a:t>
            </a:r>
          </a:p>
        </p:txBody>
      </p:sp>
      <p:sp>
        <p:nvSpPr>
          <p:cNvPr id="11" name="Content Placeholder 10">
            <a:extLst>
              <a:ext uri="{FF2B5EF4-FFF2-40B4-BE49-F238E27FC236}">
                <a16:creationId xmlns:a16="http://schemas.microsoft.com/office/drawing/2014/main" id="{00296EF2-AA90-4081-927A-A11EF9AF8611}"/>
              </a:ext>
            </a:extLst>
          </p:cNvPr>
          <p:cNvSpPr>
            <a:spLocks noGrp="1"/>
          </p:cNvSpPr>
          <p:nvPr>
            <p:ph idx="1"/>
          </p:nvPr>
        </p:nvSpPr>
        <p:spPr/>
        <p:txBody>
          <a:bodyPr/>
          <a:lstStyle/>
          <a:p>
            <a:pPr marL="0" indent="0">
              <a:buNone/>
            </a:pPr>
            <a:endParaRPr lang="en-US" dirty="0"/>
          </a:p>
          <a:p>
            <a:r>
              <a:rPr lang="en-US" sz="2400" b="1" dirty="0"/>
              <a:t>Councils are mission-driven, organic, emotional and complicated.</a:t>
            </a:r>
          </a:p>
          <a:p>
            <a:endParaRPr lang="en-US" sz="2400" b="1" dirty="0"/>
          </a:p>
          <a:p>
            <a:r>
              <a:rPr lang="en-US" sz="2400" b="1" dirty="0"/>
              <a:t>People connected to a mission-driven group arrive with their own personal agenda </a:t>
            </a:r>
          </a:p>
          <a:p>
            <a:endParaRPr lang="en-US" dirty="0"/>
          </a:p>
          <a:p>
            <a:endParaRPr lang="en-US" dirty="0"/>
          </a:p>
          <a:p>
            <a:endParaRPr lang="en-US" dirty="0"/>
          </a:p>
        </p:txBody>
      </p:sp>
    </p:spTree>
    <p:extLst>
      <p:ext uri="{BB962C8B-B14F-4D97-AF65-F5344CB8AC3E}">
        <p14:creationId xmlns:p14="http://schemas.microsoft.com/office/powerpoint/2010/main" val="6566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dirty="0"/>
              <a:t>5 Excellent Practices</a:t>
            </a:r>
          </a:p>
        </p:txBody>
      </p:sp>
      <p:sp>
        <p:nvSpPr>
          <p:cNvPr id="3" name="Content Placeholder 2"/>
          <p:cNvSpPr>
            <a:spLocks noGrp="1"/>
          </p:cNvSpPr>
          <p:nvPr>
            <p:ph idx="1"/>
          </p:nvPr>
        </p:nvSpPr>
        <p:spPr>
          <a:xfrm>
            <a:off x="809997" y="2222286"/>
            <a:ext cx="7524003" cy="4188525"/>
          </a:xfrm>
        </p:spPr>
        <p:txBody>
          <a:bodyPr anchor="ctr">
            <a:noAutofit/>
          </a:bodyPr>
          <a:lstStyle/>
          <a:p>
            <a:r>
              <a:rPr lang="en-US" sz="2000" b="1" dirty="0"/>
              <a:t>Modeling the Way.</a:t>
            </a:r>
          </a:p>
          <a:p>
            <a:pPr marL="0" indent="0">
              <a:buNone/>
            </a:pPr>
            <a:endParaRPr lang="en-US" sz="2000" b="1" dirty="0"/>
          </a:p>
          <a:p>
            <a:r>
              <a:rPr lang="en-US" sz="2000" b="1" dirty="0"/>
              <a:t>Inspiring a Shared Vision.</a:t>
            </a:r>
          </a:p>
          <a:p>
            <a:pPr marL="0" indent="0">
              <a:buNone/>
            </a:pPr>
            <a:endParaRPr lang="en-US" sz="2000" b="1" dirty="0"/>
          </a:p>
          <a:p>
            <a:r>
              <a:rPr lang="en-US" sz="2000" b="1" dirty="0"/>
              <a:t>Challenging the Process.</a:t>
            </a:r>
          </a:p>
          <a:p>
            <a:pPr marL="0" indent="0">
              <a:buNone/>
            </a:pPr>
            <a:endParaRPr lang="en-US" sz="2000" b="1" dirty="0"/>
          </a:p>
          <a:p>
            <a:r>
              <a:rPr lang="en-US" sz="2000" b="1" dirty="0"/>
              <a:t>Enabling Others to Act.</a:t>
            </a:r>
          </a:p>
          <a:p>
            <a:pPr marL="0" indent="0">
              <a:buNone/>
            </a:pPr>
            <a:endParaRPr lang="en-US" sz="2000" b="1" dirty="0"/>
          </a:p>
          <a:p>
            <a:r>
              <a:rPr lang="en-US" sz="2000" b="1" dirty="0"/>
              <a:t>Encouraging the Heart.</a:t>
            </a:r>
          </a:p>
        </p:txBody>
      </p:sp>
    </p:spTree>
    <p:extLst>
      <p:ext uri="{BB962C8B-B14F-4D97-AF65-F5344CB8AC3E}">
        <p14:creationId xmlns:p14="http://schemas.microsoft.com/office/powerpoint/2010/main" val="74760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dirty="0"/>
              <a:t>Modeling the Way</a:t>
            </a:r>
          </a:p>
        </p:txBody>
      </p:sp>
      <p:sp>
        <p:nvSpPr>
          <p:cNvPr id="13" name="Content Placeholder 12">
            <a:extLst>
              <a:ext uri="{FF2B5EF4-FFF2-40B4-BE49-F238E27FC236}">
                <a16:creationId xmlns:a16="http://schemas.microsoft.com/office/drawing/2014/main" id="{16791851-ED23-4BCF-A520-8E28C5704307}"/>
              </a:ext>
            </a:extLst>
          </p:cNvPr>
          <p:cNvSpPr>
            <a:spLocks noGrp="1"/>
          </p:cNvSpPr>
          <p:nvPr>
            <p:ph idx="1"/>
          </p:nvPr>
        </p:nvSpPr>
        <p:spPr>
          <a:xfrm>
            <a:off x="381001" y="2222286"/>
            <a:ext cx="8458200" cy="4635714"/>
          </a:xfrm>
        </p:spPr>
        <p:txBody>
          <a:bodyPr>
            <a:normAutofit fontScale="92500" lnSpcReduction="10000"/>
          </a:bodyPr>
          <a:lstStyle/>
          <a:p>
            <a:r>
              <a:rPr lang="en-US" sz="2000" b="1" dirty="0"/>
              <a:t>A Leader’s behaviors, skills, and qualities are what establishes the expectations of the group.</a:t>
            </a:r>
          </a:p>
          <a:p>
            <a:pPr marL="0" indent="0">
              <a:buNone/>
            </a:pPr>
            <a:endParaRPr lang="en-US" sz="2000" b="1" dirty="0"/>
          </a:p>
          <a:p>
            <a:r>
              <a:rPr lang="en-US" sz="2000" b="1" dirty="0"/>
              <a:t>A Leaders BEHAVIORS are more important than any word they can ever speak.</a:t>
            </a:r>
          </a:p>
          <a:p>
            <a:pPr marL="0" indent="0">
              <a:buNone/>
            </a:pPr>
            <a:endParaRPr lang="en-US" sz="2000" b="1" dirty="0"/>
          </a:p>
          <a:p>
            <a:r>
              <a:rPr lang="en-US" sz="2000" b="1" dirty="0"/>
              <a:t>Leaders MUST say what they mean and DO what they say.</a:t>
            </a:r>
          </a:p>
          <a:p>
            <a:pPr marL="0" indent="0">
              <a:buNone/>
            </a:pPr>
            <a:endParaRPr lang="en-US" sz="2000" b="1" dirty="0"/>
          </a:p>
          <a:p>
            <a:r>
              <a:rPr lang="en-US" sz="2000" b="1" dirty="0"/>
              <a:t>People follow the person first, and then the plan… always.</a:t>
            </a:r>
          </a:p>
          <a:p>
            <a:pPr marL="0" indent="0">
              <a:buNone/>
            </a:pPr>
            <a:endParaRPr lang="en-US" sz="2000" b="1" dirty="0"/>
          </a:p>
          <a:p>
            <a:r>
              <a:rPr lang="en-US" sz="2000" b="1" dirty="0"/>
              <a:t>People only follow the directions of those they trust when the path they are traveling really matters to them.</a:t>
            </a:r>
          </a:p>
          <a:p>
            <a:endParaRPr lang="en-US" dirty="0"/>
          </a:p>
        </p:txBody>
      </p:sp>
    </p:spTree>
    <p:extLst>
      <p:ext uri="{BB962C8B-B14F-4D97-AF65-F5344CB8AC3E}">
        <p14:creationId xmlns:p14="http://schemas.microsoft.com/office/powerpoint/2010/main" val="330925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930275"/>
          </a:xfrm>
        </p:spPr>
        <p:txBody>
          <a:bodyPr anchor="b">
            <a:normAutofit/>
          </a:bodyPr>
          <a:lstStyle/>
          <a:p>
            <a:r>
              <a:rPr lang="en-US" dirty="0"/>
              <a:t>Set the example	</a:t>
            </a:r>
          </a:p>
        </p:txBody>
      </p:sp>
      <p:sp>
        <p:nvSpPr>
          <p:cNvPr id="9" name="Content Placeholder 8">
            <a:extLst>
              <a:ext uri="{FF2B5EF4-FFF2-40B4-BE49-F238E27FC236}">
                <a16:creationId xmlns:a16="http://schemas.microsoft.com/office/drawing/2014/main" id="{E70727FC-71E1-4D2D-8EC0-1347A15690B3}"/>
              </a:ext>
            </a:extLst>
          </p:cNvPr>
          <p:cNvSpPr>
            <a:spLocks noGrp="1"/>
          </p:cNvSpPr>
          <p:nvPr>
            <p:ph idx="1"/>
          </p:nvPr>
        </p:nvSpPr>
        <p:spPr>
          <a:xfrm>
            <a:off x="809997" y="2222287"/>
            <a:ext cx="7524003" cy="4270588"/>
          </a:xfrm>
        </p:spPr>
        <p:txBody>
          <a:bodyPr>
            <a:normAutofit/>
          </a:bodyPr>
          <a:lstStyle/>
          <a:p>
            <a:r>
              <a:rPr lang="en-US" sz="2000" b="1" dirty="0"/>
              <a:t>Leaders must LIVE the values they expect of others.</a:t>
            </a:r>
          </a:p>
          <a:p>
            <a:pPr marL="0" indent="0">
              <a:buNone/>
            </a:pPr>
            <a:endParaRPr lang="en-US" sz="2000" b="1" dirty="0"/>
          </a:p>
          <a:p>
            <a:r>
              <a:rPr lang="en-US" sz="2000" b="1" dirty="0"/>
              <a:t>If you cannot LIVE it, then you cannot lead it.</a:t>
            </a:r>
          </a:p>
          <a:p>
            <a:pPr marL="0" indent="0">
              <a:buNone/>
            </a:pPr>
            <a:endParaRPr lang="en-US" sz="2000" b="1" dirty="0"/>
          </a:p>
          <a:p>
            <a:r>
              <a:rPr lang="en-US" sz="2000" b="1" dirty="0"/>
              <a:t>Make it Sincere--- It comes from the heart.</a:t>
            </a:r>
          </a:p>
          <a:p>
            <a:pPr marL="0" indent="0">
              <a:buNone/>
            </a:pPr>
            <a:endParaRPr lang="en-US" sz="2000" b="1" dirty="0"/>
          </a:p>
          <a:p>
            <a:r>
              <a:rPr lang="en-US" sz="2000" b="1" dirty="0"/>
              <a:t>Leadership by example inspires us.</a:t>
            </a:r>
          </a:p>
          <a:p>
            <a:pPr marL="0" indent="0">
              <a:buNone/>
            </a:pPr>
            <a:endParaRPr lang="en-US" sz="2000" b="1" dirty="0"/>
          </a:p>
          <a:p>
            <a:r>
              <a:rPr lang="en-US" sz="2000" b="1" dirty="0"/>
              <a:t>Inspect what you expect.</a:t>
            </a:r>
          </a:p>
          <a:p>
            <a:endParaRPr lang="en-US" dirty="0"/>
          </a:p>
        </p:txBody>
      </p:sp>
    </p:spTree>
    <p:extLst>
      <p:ext uri="{BB962C8B-B14F-4D97-AF65-F5344CB8AC3E}">
        <p14:creationId xmlns:p14="http://schemas.microsoft.com/office/powerpoint/2010/main" val="332670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dirty="0"/>
              <a:t>Inspire a Shared Vision</a:t>
            </a:r>
          </a:p>
        </p:txBody>
      </p:sp>
      <p:sp>
        <p:nvSpPr>
          <p:cNvPr id="15" name="Content Placeholder 14">
            <a:extLst>
              <a:ext uri="{FF2B5EF4-FFF2-40B4-BE49-F238E27FC236}">
                <a16:creationId xmlns:a16="http://schemas.microsoft.com/office/drawing/2014/main" id="{14E2A92E-F8E0-495A-A689-D83690AC6E47}"/>
              </a:ext>
            </a:extLst>
          </p:cNvPr>
          <p:cNvSpPr>
            <a:spLocks noGrp="1"/>
          </p:cNvSpPr>
          <p:nvPr>
            <p:ph idx="1"/>
          </p:nvPr>
        </p:nvSpPr>
        <p:spPr>
          <a:xfrm>
            <a:off x="304800" y="2222286"/>
            <a:ext cx="8610599" cy="4788114"/>
          </a:xfrm>
        </p:spPr>
        <p:txBody>
          <a:bodyPr>
            <a:noAutofit/>
          </a:bodyPr>
          <a:lstStyle/>
          <a:p>
            <a:pPr fontAlgn="base"/>
            <a:r>
              <a:rPr lang="en-US" sz="2400" b="1" dirty="0">
                <a:effectLst/>
              </a:rPr>
              <a:t>We, as people, are willing to invest our inspiration in those who are compelling.</a:t>
            </a:r>
          </a:p>
          <a:p>
            <a:pPr fontAlgn="base"/>
            <a:r>
              <a:rPr lang="en-US" sz="2400" b="1" dirty="0">
                <a:effectLst/>
              </a:rPr>
              <a:t>Language connects people and communication is key.</a:t>
            </a:r>
          </a:p>
          <a:p>
            <a:pPr fontAlgn="base"/>
            <a:r>
              <a:rPr lang="en-US" sz="2400" b="1" dirty="0">
                <a:effectLst/>
              </a:rPr>
              <a:t>Leaders who do not engage others in a shared vision has a small audience… themselves.</a:t>
            </a:r>
          </a:p>
          <a:p>
            <a:pPr fontAlgn="base"/>
            <a:r>
              <a:rPr lang="en-US" sz="2400" b="1" dirty="0">
                <a:effectLst/>
              </a:rPr>
              <a:t>Emotions are contagious!</a:t>
            </a:r>
          </a:p>
          <a:p>
            <a:pPr fontAlgn="base"/>
            <a:r>
              <a:rPr lang="en-US" sz="2400" b="1" dirty="0">
                <a:effectLst/>
              </a:rPr>
              <a:t>Whatever we speak we are…or will become.</a:t>
            </a:r>
          </a:p>
          <a:p>
            <a:pPr fontAlgn="base"/>
            <a:r>
              <a:rPr lang="en-US" sz="2400" b="1" dirty="0">
                <a:effectLst/>
              </a:rPr>
              <a:t>BE EXCITED about your work, history, mission, vision, future, and team.</a:t>
            </a:r>
            <a:br>
              <a:rPr lang="en-US" sz="2400" b="1" dirty="0">
                <a:effectLst/>
              </a:rPr>
            </a:br>
            <a:endParaRPr lang="en-US" sz="2400" b="1" dirty="0"/>
          </a:p>
        </p:txBody>
      </p:sp>
    </p:spTree>
    <p:extLst>
      <p:ext uri="{BB962C8B-B14F-4D97-AF65-F5344CB8AC3E}">
        <p14:creationId xmlns:p14="http://schemas.microsoft.com/office/powerpoint/2010/main" val="316361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a:t>Challenge the Process</a:t>
            </a:r>
          </a:p>
        </p:txBody>
      </p:sp>
      <p:sp>
        <p:nvSpPr>
          <p:cNvPr id="17" name="Content Placeholder 16">
            <a:extLst>
              <a:ext uri="{FF2B5EF4-FFF2-40B4-BE49-F238E27FC236}">
                <a16:creationId xmlns:a16="http://schemas.microsoft.com/office/drawing/2014/main" id="{EED63B4C-EEF6-40AE-81C7-8FA804E55774}"/>
              </a:ext>
            </a:extLst>
          </p:cNvPr>
          <p:cNvSpPr>
            <a:spLocks noGrp="1"/>
          </p:cNvSpPr>
          <p:nvPr>
            <p:ph idx="1"/>
          </p:nvPr>
        </p:nvSpPr>
        <p:spPr>
          <a:xfrm>
            <a:off x="809997" y="2590800"/>
            <a:ext cx="7524003" cy="3636510"/>
          </a:xfrm>
        </p:spPr>
        <p:txBody>
          <a:bodyPr>
            <a:normAutofit lnSpcReduction="10000"/>
          </a:bodyPr>
          <a:lstStyle/>
          <a:p>
            <a:pPr algn="l">
              <a:spcAft>
                <a:spcPts val="0"/>
              </a:spcAft>
              <a:buFont typeface="Arial" panose="020B0604020202020204" pitchFamily="34" charset="0"/>
              <a:buChar char="•"/>
            </a:pPr>
            <a:r>
              <a:rPr lang="en-US" sz="2400" b="1" i="0" dirty="0">
                <a:effectLst/>
                <a:latin typeface="Calibri" panose="020F0502020204030204" pitchFamily="34" charset="0"/>
              </a:rPr>
              <a:t>Venture outside of your comfort zone. </a:t>
            </a:r>
          </a:p>
          <a:p>
            <a:pPr marL="0" indent="0" algn="l">
              <a:spcAft>
                <a:spcPts val="0"/>
              </a:spcAft>
              <a:buNone/>
            </a:pPr>
            <a:endParaRPr lang="en-US" sz="2400" b="1" i="0" dirty="0">
              <a:effectLst/>
              <a:latin typeface="Calibri" panose="020F0502020204030204" pitchFamily="34" charset="0"/>
            </a:endParaRPr>
          </a:p>
          <a:p>
            <a:pPr algn="l">
              <a:spcAft>
                <a:spcPts val="0"/>
              </a:spcAft>
              <a:buFont typeface="Arial" panose="020B0604020202020204" pitchFamily="34" charset="0"/>
              <a:buChar char="•"/>
            </a:pPr>
            <a:r>
              <a:rPr lang="en-US" sz="2400" b="1" i="0" dirty="0">
                <a:effectLst/>
                <a:latin typeface="Calibri" panose="020F0502020204030204" pitchFamily="34" charset="0"/>
              </a:rPr>
              <a:t>Those who lead others to greatness, actively seek and embrace challenges and positive change. </a:t>
            </a:r>
          </a:p>
          <a:p>
            <a:pPr marL="0" indent="0" algn="l">
              <a:spcAft>
                <a:spcPts val="0"/>
              </a:spcAft>
              <a:buNone/>
            </a:pPr>
            <a:endParaRPr lang="en-US" sz="2400" b="1" i="0" dirty="0">
              <a:effectLst/>
              <a:latin typeface="Calibri" panose="020F0502020204030204" pitchFamily="34" charset="0"/>
            </a:endParaRPr>
          </a:p>
          <a:p>
            <a:pPr algn="l">
              <a:spcAft>
                <a:spcPts val="0"/>
              </a:spcAft>
              <a:buFont typeface="Arial" panose="020B0604020202020204" pitchFamily="34" charset="0"/>
              <a:buChar char="•"/>
            </a:pPr>
            <a:r>
              <a:rPr lang="en-US" sz="2400" b="1" i="0" dirty="0">
                <a:effectLst/>
                <a:latin typeface="Calibri" panose="020F0502020204030204" pitchFamily="34" charset="0"/>
              </a:rPr>
              <a:t>Innovation in the presence of challenge is what fosters greatness. </a:t>
            </a:r>
          </a:p>
          <a:p>
            <a:pPr marL="0" indent="0" algn="l">
              <a:spcAft>
                <a:spcPts val="0"/>
              </a:spcAft>
              <a:buNone/>
            </a:pPr>
            <a:endParaRPr lang="en-US" sz="2400" b="1" i="0" dirty="0">
              <a:effectLst/>
              <a:latin typeface="Calibri" panose="020F0502020204030204" pitchFamily="34" charset="0"/>
            </a:endParaRPr>
          </a:p>
          <a:p>
            <a:pPr algn="l">
              <a:spcAft>
                <a:spcPts val="0"/>
              </a:spcAft>
              <a:buFont typeface="Arial" panose="020B0604020202020204" pitchFamily="34" charset="0"/>
              <a:buChar char="•"/>
            </a:pPr>
            <a:r>
              <a:rPr lang="en-US" sz="2400" b="1" i="0" dirty="0">
                <a:effectLst/>
                <a:latin typeface="Calibri" panose="020F0502020204030204" pitchFamily="34" charset="0"/>
              </a:rPr>
              <a:t>There is always opportunity for improvement. </a:t>
            </a:r>
          </a:p>
          <a:p>
            <a:endParaRPr lang="en-US" dirty="0"/>
          </a:p>
        </p:txBody>
      </p:sp>
    </p:spTree>
    <p:extLst>
      <p:ext uri="{BB962C8B-B14F-4D97-AF65-F5344CB8AC3E}">
        <p14:creationId xmlns:p14="http://schemas.microsoft.com/office/powerpoint/2010/main" val="200653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a:t>Enable Others to Act</a:t>
            </a:r>
          </a:p>
        </p:txBody>
      </p:sp>
      <p:sp>
        <p:nvSpPr>
          <p:cNvPr id="9" name="Content Placeholder 8">
            <a:extLst>
              <a:ext uri="{FF2B5EF4-FFF2-40B4-BE49-F238E27FC236}">
                <a16:creationId xmlns:a16="http://schemas.microsoft.com/office/drawing/2014/main" id="{8A40E70F-E96D-4364-9C91-E53BBB74C6F2}"/>
              </a:ext>
            </a:extLst>
          </p:cNvPr>
          <p:cNvSpPr>
            <a:spLocks noGrp="1"/>
          </p:cNvSpPr>
          <p:nvPr>
            <p:ph idx="1"/>
          </p:nvPr>
        </p:nvSpPr>
        <p:spPr>
          <a:xfrm>
            <a:off x="809997" y="2222286"/>
            <a:ext cx="7648203" cy="4635713"/>
          </a:xfrm>
        </p:spPr>
        <p:txBody>
          <a:bodyPr>
            <a:normAutofit/>
          </a:bodyPr>
          <a:lstStyle/>
          <a:p>
            <a:pPr algn="l" fontAlgn="base"/>
            <a:r>
              <a:rPr lang="en-US" sz="2000" b="1" i="0" dirty="0">
                <a:effectLst/>
                <a:latin typeface="Calibri" panose="020F0502020204030204" pitchFamily="34" charset="0"/>
              </a:rPr>
              <a:t>The best of leaders creates a climate of trust and facilitate relationships.</a:t>
            </a:r>
          </a:p>
          <a:p>
            <a:pPr marL="0" indent="0" algn="l" fontAlgn="base">
              <a:buNone/>
            </a:pPr>
            <a:endParaRPr lang="en-US" sz="2000" b="1" i="0" dirty="0">
              <a:effectLst/>
              <a:latin typeface="Calibri" panose="020F0502020204030204" pitchFamily="34" charset="0"/>
            </a:endParaRPr>
          </a:p>
          <a:p>
            <a:pPr algn="l" fontAlgn="base"/>
            <a:r>
              <a:rPr lang="en-US" sz="2000" b="1" i="0" dirty="0">
                <a:effectLst/>
                <a:latin typeface="Calibri" panose="020F0502020204030204" pitchFamily="34" charset="0"/>
              </a:rPr>
              <a:t>Effective leaders make it possible for others to realize the greatness within them.</a:t>
            </a:r>
          </a:p>
          <a:p>
            <a:pPr marL="0" indent="0" algn="l" fontAlgn="base">
              <a:buNone/>
            </a:pPr>
            <a:endParaRPr lang="en-US" sz="2000" b="1" i="0" dirty="0">
              <a:effectLst/>
              <a:latin typeface="Calibri" panose="020F0502020204030204" pitchFamily="34" charset="0"/>
            </a:endParaRPr>
          </a:p>
          <a:p>
            <a:pPr algn="l" fontAlgn="base"/>
            <a:r>
              <a:rPr lang="en-US" sz="2000" b="1" i="0" dirty="0">
                <a:effectLst/>
                <a:latin typeface="Calibri" panose="020F0502020204030204" pitchFamily="34" charset="0"/>
              </a:rPr>
              <a:t>Leaders cultivate self-determination, growth, experiences, and strength.</a:t>
            </a:r>
          </a:p>
          <a:p>
            <a:pPr marL="0" indent="0" algn="l" fontAlgn="base">
              <a:buNone/>
            </a:pPr>
            <a:endParaRPr lang="en-US" sz="2000" b="1" i="0" dirty="0">
              <a:effectLst/>
              <a:latin typeface="Calibri" panose="020F0502020204030204" pitchFamily="34" charset="0"/>
            </a:endParaRPr>
          </a:p>
          <a:p>
            <a:pPr algn="l" fontAlgn="base"/>
            <a:r>
              <a:rPr lang="en-US" sz="2000" b="1" i="0" dirty="0">
                <a:effectLst/>
                <a:latin typeface="Calibri" panose="020F0502020204030204" pitchFamily="34" charset="0"/>
              </a:rPr>
              <a:t>People are empowered by doing, achieving, and realizing their dreams and goals.</a:t>
            </a:r>
          </a:p>
          <a:p>
            <a:pPr marL="0" indent="0">
              <a:buNone/>
            </a:pPr>
            <a:endParaRPr lang="en-US" dirty="0"/>
          </a:p>
        </p:txBody>
      </p:sp>
    </p:spTree>
    <p:extLst>
      <p:ext uri="{BB962C8B-B14F-4D97-AF65-F5344CB8AC3E}">
        <p14:creationId xmlns:p14="http://schemas.microsoft.com/office/powerpoint/2010/main" val="20052078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1&quot;&gt;&lt;object type=&quot;1&quot; unique_id=&quot;10001&quot;&gt;&lt;object type=&quot;8&quot; unique_id=&quot;10049&quot;&gt;&lt;/object&gt;&lt;object type=&quot;2&quot; unique_id=&quot;10050&quot;&gt;&lt;object type=&quot;3&quot; unique_id=&quot;10051&quot;&gt;&lt;property id=&quot;20148&quot; value=&quot;5&quot;/&gt;&lt;property id=&quot;20300&quot; value=&quot;Slide 1 - &amp;quot;Exemplary Practices in Leadership&amp;quot;&quot;/&gt;&lt;property id=&quot;20307&quot; value=&quot;256&quot;/&gt;&lt;/object&gt;&lt;object type=&quot;3&quot; unique_id=&quot;10052&quot;&gt;&lt;property id=&quot;20148&quot; value=&quot;5&quot;/&gt;&lt;property id=&quot;20300&quot; value=&quot;Slide 2 - &amp;quot;What we know about leadership&amp;quot;&quot;/&gt;&lt;property id=&quot;20307&quot; value=&quot;260&quot;/&gt;&lt;/object&gt;&lt;object type=&quot;3&quot; unique_id=&quot;10053&quot;&gt;&lt;property id=&quot;20148&quot; value=&quot;5&quot;/&gt;&lt;property id=&quot;20300&quot; value=&quot;Slide 3 - &amp;quot;What we know….&amp;quot;&quot;/&gt;&lt;property id=&quot;20307&quot; value=&quot;261&quot;/&gt;&lt;/object&gt;&lt;object type=&quot;3&quot; unique_id=&quot;10054&quot;&gt;&lt;property id=&quot;20148&quot; value=&quot;5&quot;/&gt;&lt;property id=&quot;20300&quot; value=&quot;Slide 4 - &amp;quot;The 5 Exemplary Practices&amp;quot;&quot;/&gt;&lt;property id=&quot;20307&quot; value=&quot;265&quot;/&gt;&lt;/object&gt;&lt;object type=&quot;3&quot; unique_id=&quot;10055&quot;&gt;&lt;property id=&quot;20148&quot; value=&quot;5&quot;/&gt;&lt;property id=&quot;20300&quot; value=&quot;Slide 5 - &amp;quot;Modeling the Way&amp;quot;&quot;/&gt;&lt;property id=&quot;20307&quot; value=&quot;257&quot;/&gt;&lt;/object&gt;&lt;object type=&quot;3&quot; unique_id=&quot;10056&quot;&gt;&lt;property id=&quot;20148&quot; value=&quot;5&quot;/&gt;&lt;property id=&quot;20300&quot; value=&quot;Slide 6 - &amp;quot;Set the example&amp;amp;#x09;&amp;quot;&quot;/&gt;&lt;property id=&quot;20307&quot; value=&quot;258&quot;/&gt;&lt;/object&gt;&lt;object type=&quot;3&quot; unique_id=&quot;10057&quot;&gt;&lt;property id=&quot;20148&quot; value=&quot;5&quot;/&gt;&lt;property id=&quot;20300&quot; value=&quot;Slide 7 - &amp;quot;Inspire a Shared Vision&amp;quot;&quot;/&gt;&lt;property id=&quot;20307&quot; value=&quot;259&quot;/&gt;&lt;/object&gt;&lt;object type=&quot;3&quot; unique_id=&quot;10058&quot;&gt;&lt;property id=&quot;20148&quot; value=&quot;5&quot;/&gt;&lt;property id=&quot;20300&quot; value=&quot;Slide 8 - &amp;quot;Challenge the Process&amp;quot;&quot;/&gt;&lt;property id=&quot;20307&quot; value=&quot;262&quot;/&gt;&lt;/object&gt;&lt;object type=&quot;3&quot; unique_id=&quot;10059&quot;&gt;&lt;property id=&quot;20148&quot; value=&quot;5&quot;/&gt;&lt;property id=&quot;20300&quot; value=&quot;Slide 9 - &amp;quot;Enable Others to Act&amp;quot;&quot;/&gt;&lt;property id=&quot;20307&quot; value=&quot;263&quot;/&gt;&lt;/object&gt;&lt;object type=&quot;3&quot; unique_id=&quot;10060&quot;&gt;&lt;property id=&quot;20148&quot; value=&quot;5&quot;/&gt;&lt;property id=&quot;20300&quot; value=&quot;Slide 10 - &amp;quot;Encourage the Heart&amp;quot;&quot;/&gt;&lt;property id=&quot;20307&quot; value=&quot;26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9221</TotalTime>
  <Words>1846</Words>
  <Application>Microsoft Office PowerPoint</Application>
  <PresentationFormat>On-screen Show (4:3)</PresentationFormat>
  <Paragraphs>130</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2</vt:lpstr>
      <vt:lpstr>Quotable</vt:lpstr>
      <vt:lpstr>Excellent Practices in Leadership</vt:lpstr>
      <vt:lpstr>What we know about leadership</vt:lpstr>
      <vt:lpstr>What we know….</vt:lpstr>
      <vt:lpstr>5 Excellent Practices</vt:lpstr>
      <vt:lpstr>Modeling the Way</vt:lpstr>
      <vt:lpstr>Set the example </vt:lpstr>
      <vt:lpstr>Inspire a Shared Vision</vt:lpstr>
      <vt:lpstr>Challenge the Process</vt:lpstr>
      <vt:lpstr>Enable Others to Act</vt:lpstr>
      <vt:lpstr>Encourage the Heart</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Exemplary Practices in Leadership</dc:title>
  <dc:creator>Sheryl Matney</dc:creator>
  <cp:lastModifiedBy>Sheryl Matney</cp:lastModifiedBy>
  <cp:revision>11</cp:revision>
  <cp:lastPrinted>2019-11-14T16:29:26Z</cp:lastPrinted>
  <dcterms:created xsi:type="dcterms:W3CDTF">2019-11-14T16:22:02Z</dcterms:created>
  <dcterms:modified xsi:type="dcterms:W3CDTF">2021-01-08T20:04:07Z</dcterms:modified>
</cp:coreProperties>
</file>