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1" r:id="rId4"/>
  </p:sldMasterIdLst>
  <p:notesMasterIdLst>
    <p:notesMasterId r:id="rId23"/>
  </p:notesMasterIdLst>
  <p:sldIdLst>
    <p:sldId id="256" r:id="rId5"/>
    <p:sldId id="261" r:id="rId6"/>
    <p:sldId id="263" r:id="rId7"/>
    <p:sldId id="264" r:id="rId8"/>
    <p:sldId id="268" r:id="rId9"/>
    <p:sldId id="278" r:id="rId10"/>
    <p:sldId id="281" r:id="rId11"/>
    <p:sldId id="279" r:id="rId12"/>
    <p:sldId id="267" r:id="rId13"/>
    <p:sldId id="280" r:id="rId14"/>
    <p:sldId id="270" r:id="rId15"/>
    <p:sldId id="301" r:id="rId16"/>
    <p:sldId id="271" r:id="rId17"/>
    <p:sldId id="272" r:id="rId18"/>
    <p:sldId id="308" r:id="rId19"/>
    <p:sldId id="309" r:id="rId20"/>
    <p:sldId id="297"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Castillo-Epps" initials="ACE" lastIdx="1" clrIdx="0">
    <p:extLst>
      <p:ext uri="{19B8F6BF-5375-455C-9EA6-DF929625EA0E}">
        <p15:presenceInfo xmlns:p15="http://schemas.microsoft.com/office/powerpoint/2012/main" userId="S::ACastillo-Epps@nacdd.org::02ee17a4-49cf-448a-a01b-1c5804b26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654" autoAdjust="0"/>
    <p:restoredTop sz="94915" autoAdjust="0"/>
  </p:normalViewPr>
  <p:slideViewPr>
    <p:cSldViewPr snapToGrid="0">
      <p:cViewPr varScale="1">
        <p:scale>
          <a:sx n="97" d="100"/>
          <a:sy n="97" d="100"/>
        </p:scale>
        <p:origin x="216" y="90"/>
      </p:cViewPr>
      <p:guideLst/>
    </p:cSldViewPr>
  </p:slideViewPr>
  <p:outlineViewPr>
    <p:cViewPr>
      <p:scale>
        <a:sx n="33" d="100"/>
        <a:sy n="33" d="100"/>
      </p:scale>
      <p:origin x="0" y="-3378"/>
    </p:cViewPr>
  </p:outlineViewPr>
  <p:notesTextViewPr>
    <p:cViewPr>
      <p:scale>
        <a:sx n="1" d="1"/>
        <a:sy n="1" d="1"/>
      </p:scale>
      <p:origin x="0" y="-24"/>
    </p:cViewPr>
  </p:notesTextViewPr>
  <p:notesViewPr>
    <p:cSldViewPr snapToGrid="0">
      <p:cViewPr varScale="1">
        <p:scale>
          <a:sx n="78" d="100"/>
          <a:sy n="78" d="100"/>
        </p:scale>
        <p:origin x="308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Castillo-Epps" userId="02ee17a4-49cf-448a-a01b-1c5804b26388" providerId="ADAL" clId="{5EBAB468-4D60-4FE4-945E-7AF6C4AEE358}"/>
    <pc:docChg chg="custSel modSld">
      <pc:chgData name="Angela Castillo-Epps" userId="02ee17a4-49cf-448a-a01b-1c5804b26388" providerId="ADAL" clId="{5EBAB468-4D60-4FE4-945E-7AF6C4AEE358}" dt="2021-01-04T19:51:47.061" v="237" actId="6549"/>
      <pc:docMkLst>
        <pc:docMk/>
      </pc:docMkLst>
      <pc:sldChg chg="modNotes">
        <pc:chgData name="Angela Castillo-Epps" userId="02ee17a4-49cf-448a-a01b-1c5804b26388" providerId="ADAL" clId="{5EBAB468-4D60-4FE4-945E-7AF6C4AEE358}" dt="2021-01-04T19:46:18.379" v="38" actId="20577"/>
        <pc:sldMkLst>
          <pc:docMk/>
          <pc:sldMk cId="4114308926" sldId="261"/>
        </pc:sldMkLst>
      </pc:sldChg>
      <pc:sldChg chg="modNotes modNotesTx">
        <pc:chgData name="Angela Castillo-Epps" userId="02ee17a4-49cf-448a-a01b-1c5804b26388" providerId="ADAL" clId="{5EBAB468-4D60-4FE4-945E-7AF6C4AEE358}" dt="2021-01-04T19:47:13.071" v="170" actId="20577"/>
        <pc:sldMkLst>
          <pc:docMk/>
          <pc:sldMk cId="1151593867" sldId="263"/>
        </pc:sldMkLst>
      </pc:sldChg>
      <pc:sldChg chg="modNotes">
        <pc:chgData name="Angela Castillo-Epps" userId="02ee17a4-49cf-448a-a01b-1c5804b26388" providerId="ADAL" clId="{5EBAB468-4D60-4FE4-945E-7AF6C4AEE358}" dt="2021-01-04T19:47:26.530" v="171" actId="20577"/>
        <pc:sldMkLst>
          <pc:docMk/>
          <pc:sldMk cId="1472849158" sldId="264"/>
        </pc:sldMkLst>
      </pc:sldChg>
      <pc:sldChg chg="modNotes">
        <pc:chgData name="Angela Castillo-Epps" userId="02ee17a4-49cf-448a-a01b-1c5804b26388" providerId="ADAL" clId="{5EBAB468-4D60-4FE4-945E-7AF6C4AEE358}" dt="2021-01-04T19:47:40.778" v="174" actId="20577"/>
        <pc:sldMkLst>
          <pc:docMk/>
          <pc:sldMk cId="3241238980" sldId="268"/>
        </pc:sldMkLst>
      </pc:sldChg>
      <pc:sldChg chg="modNotes">
        <pc:chgData name="Angela Castillo-Epps" userId="02ee17a4-49cf-448a-a01b-1c5804b26388" providerId="ADAL" clId="{5EBAB468-4D60-4FE4-945E-7AF6C4AEE358}" dt="2021-01-04T19:50:32.747" v="231" actId="6549"/>
        <pc:sldMkLst>
          <pc:docMk/>
          <pc:sldMk cId="710441302" sldId="270"/>
        </pc:sldMkLst>
      </pc:sldChg>
      <pc:sldChg chg="modNotes">
        <pc:chgData name="Angela Castillo-Epps" userId="02ee17a4-49cf-448a-a01b-1c5804b26388" providerId="ADAL" clId="{5EBAB468-4D60-4FE4-945E-7AF6C4AEE358}" dt="2021-01-04T19:50:51.523" v="232" actId="20577"/>
        <pc:sldMkLst>
          <pc:docMk/>
          <pc:sldMk cId="4215227639" sldId="271"/>
        </pc:sldMkLst>
      </pc:sldChg>
      <pc:sldChg chg="modNotes">
        <pc:chgData name="Angela Castillo-Epps" userId="02ee17a4-49cf-448a-a01b-1c5804b26388" providerId="ADAL" clId="{5EBAB468-4D60-4FE4-945E-7AF6C4AEE358}" dt="2021-01-04T19:48:18.101" v="176" actId="20577"/>
        <pc:sldMkLst>
          <pc:docMk/>
          <pc:sldMk cId="1125529198" sldId="279"/>
        </pc:sldMkLst>
      </pc:sldChg>
      <pc:sldChg chg="modNotes">
        <pc:chgData name="Angela Castillo-Epps" userId="02ee17a4-49cf-448a-a01b-1c5804b26388" providerId="ADAL" clId="{5EBAB468-4D60-4FE4-945E-7AF6C4AEE358}" dt="2021-01-04T19:50:06.823" v="230" actId="6549"/>
        <pc:sldMkLst>
          <pc:docMk/>
          <pc:sldMk cId="1965159950" sldId="280"/>
        </pc:sldMkLst>
      </pc:sldChg>
      <pc:sldChg chg="modNotes">
        <pc:chgData name="Angela Castillo-Epps" userId="02ee17a4-49cf-448a-a01b-1c5804b26388" providerId="ADAL" clId="{5EBAB468-4D60-4FE4-945E-7AF6C4AEE358}" dt="2021-01-04T19:51:47.061" v="237" actId="6549"/>
        <pc:sldMkLst>
          <pc:docMk/>
          <pc:sldMk cId="1792311251" sldId="30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E06E4-C894-4F25-8282-F015A4305307}" type="doc">
      <dgm:prSet loTypeId="urn:microsoft.com/office/officeart/2005/8/layout/pyramid2" loCatId="pyramid" qsTypeId="urn:microsoft.com/office/officeart/2005/8/quickstyle/simple1" qsCatId="simple" csTypeId="urn:microsoft.com/office/officeart/2005/8/colors/accent3_2" csCatId="accent3"/>
      <dgm:spPr/>
      <dgm:t>
        <a:bodyPr/>
        <a:lstStyle/>
        <a:p>
          <a:endParaRPr lang="en-US"/>
        </a:p>
      </dgm:t>
    </dgm:pt>
    <dgm:pt modelId="{0733D3A1-4C15-4214-B114-26AEB4D6CCFA}">
      <dgm:prSet/>
      <dgm:spPr/>
      <dgm:t>
        <a:bodyPr/>
        <a:lstStyle/>
        <a:p>
          <a:pPr rtl="0"/>
          <a:r>
            <a:rPr lang="en-US" dirty="0">
              <a:latin typeface="Calibri" panose="020F0502020204030204" pitchFamily="34" charset="0"/>
              <a:cs typeface="Calibri" panose="020F0502020204030204" pitchFamily="34" charset="0"/>
            </a:rPr>
            <a:t>“Good” goals</a:t>
          </a:r>
        </a:p>
      </dgm:t>
    </dgm:pt>
    <dgm:pt modelId="{1F97F955-EE82-4C93-94AB-739DA2BC9B0C}" type="parTrans" cxnId="{52DAFA06-5463-438F-AD58-03F4548A9A8C}">
      <dgm:prSet/>
      <dgm:spPr/>
      <dgm:t>
        <a:bodyPr/>
        <a:lstStyle/>
        <a:p>
          <a:endParaRPr lang="en-US"/>
        </a:p>
      </dgm:t>
    </dgm:pt>
    <dgm:pt modelId="{65A924EE-BEE4-47EE-9D60-AF60A9B0D5A1}" type="sibTrans" cxnId="{52DAFA06-5463-438F-AD58-03F4548A9A8C}">
      <dgm:prSet/>
      <dgm:spPr/>
      <dgm:t>
        <a:bodyPr/>
        <a:lstStyle/>
        <a:p>
          <a:endParaRPr lang="en-US"/>
        </a:p>
      </dgm:t>
    </dgm:pt>
    <dgm:pt modelId="{18FA7850-1FBC-4ECE-9244-C75821E27EC2}">
      <dgm:prSet/>
      <dgm:spPr/>
      <dgm:t>
        <a:bodyPr/>
        <a:lstStyle/>
        <a:p>
          <a:pPr rtl="0"/>
          <a:r>
            <a:rPr lang="en-US" dirty="0">
              <a:latin typeface="Calibri" panose="020F0502020204030204" pitchFamily="34" charset="0"/>
              <a:cs typeface="Calibri" panose="020F0502020204030204" pitchFamily="34" charset="0"/>
            </a:rPr>
            <a:t>Specify an expected program effect</a:t>
          </a:r>
        </a:p>
      </dgm:t>
    </dgm:pt>
    <dgm:pt modelId="{F288686D-4E09-4D46-B3E3-44F23C2B7C8C}" type="parTrans" cxnId="{8B74866E-28F0-4BF0-872C-BFC911A43053}">
      <dgm:prSet/>
      <dgm:spPr/>
      <dgm:t>
        <a:bodyPr/>
        <a:lstStyle/>
        <a:p>
          <a:endParaRPr lang="en-US"/>
        </a:p>
      </dgm:t>
    </dgm:pt>
    <dgm:pt modelId="{129698A2-23E9-462A-82BF-D876AC04C2FD}" type="sibTrans" cxnId="{8B74866E-28F0-4BF0-872C-BFC911A43053}">
      <dgm:prSet/>
      <dgm:spPr/>
      <dgm:t>
        <a:bodyPr/>
        <a:lstStyle/>
        <a:p>
          <a:endParaRPr lang="en-US"/>
        </a:p>
      </dgm:t>
    </dgm:pt>
    <dgm:pt modelId="{EAD1B557-ABB0-4BBD-91A7-695E155FE68F}">
      <dgm:prSet/>
      <dgm:spPr/>
      <dgm:t>
        <a:bodyPr/>
        <a:lstStyle/>
        <a:p>
          <a:pPr rtl="0"/>
          <a:r>
            <a:rPr lang="en-US" dirty="0">
              <a:latin typeface="Calibri" panose="020F0502020204030204" pitchFamily="34" charset="0"/>
              <a:cs typeface="Calibri" panose="020F0502020204030204" pitchFamily="34" charset="0"/>
            </a:rPr>
            <a:t>Identify the target population to be affected</a:t>
          </a:r>
        </a:p>
      </dgm:t>
    </dgm:pt>
    <dgm:pt modelId="{64CABBE1-5C66-4760-B845-F9F43A7A0256}" type="parTrans" cxnId="{027CEDC3-AB6B-40FE-9719-3DB75CD8E8AE}">
      <dgm:prSet/>
      <dgm:spPr/>
      <dgm:t>
        <a:bodyPr/>
        <a:lstStyle/>
        <a:p>
          <a:endParaRPr lang="en-US"/>
        </a:p>
      </dgm:t>
    </dgm:pt>
    <dgm:pt modelId="{AB3F3F02-9760-439C-B841-79986059ABD2}" type="sibTrans" cxnId="{027CEDC3-AB6B-40FE-9719-3DB75CD8E8AE}">
      <dgm:prSet/>
      <dgm:spPr/>
      <dgm:t>
        <a:bodyPr/>
        <a:lstStyle/>
        <a:p>
          <a:endParaRPr lang="en-US"/>
        </a:p>
      </dgm:t>
    </dgm:pt>
    <dgm:pt modelId="{18DF349E-E5F4-407C-BA6C-6D6D00587682}">
      <dgm:prSet/>
      <dgm:spPr/>
      <dgm:t>
        <a:bodyPr/>
        <a:lstStyle/>
        <a:p>
          <a:pPr rtl="0"/>
          <a:r>
            <a:rPr lang="en-US" dirty="0">
              <a:latin typeface="Calibri" panose="020F0502020204030204" pitchFamily="34" charset="0"/>
              <a:cs typeface="Calibri" panose="020F0502020204030204" pitchFamily="34" charset="0"/>
            </a:rPr>
            <a:t>Set overall priorities</a:t>
          </a:r>
        </a:p>
      </dgm:t>
    </dgm:pt>
    <dgm:pt modelId="{2D514582-EDE3-4595-91D0-215985C988DC}" type="parTrans" cxnId="{7110FDEA-0F49-41A0-A41D-E9A3EC4CA056}">
      <dgm:prSet/>
      <dgm:spPr/>
      <dgm:t>
        <a:bodyPr/>
        <a:lstStyle/>
        <a:p>
          <a:endParaRPr lang="en-US"/>
        </a:p>
      </dgm:t>
    </dgm:pt>
    <dgm:pt modelId="{4E2854F6-D682-4B92-B640-BB24FC2BABFD}" type="sibTrans" cxnId="{7110FDEA-0F49-41A0-A41D-E9A3EC4CA056}">
      <dgm:prSet/>
      <dgm:spPr/>
      <dgm:t>
        <a:bodyPr/>
        <a:lstStyle/>
        <a:p>
          <a:endParaRPr lang="en-US"/>
        </a:p>
      </dgm:t>
    </dgm:pt>
    <dgm:pt modelId="{2AF0DE17-AC41-476B-9B4B-F45CA56ADA53}" type="pres">
      <dgm:prSet presAssocID="{FDFE06E4-C894-4F25-8282-F015A4305307}" presName="compositeShape" presStyleCnt="0">
        <dgm:presLayoutVars>
          <dgm:dir/>
          <dgm:resizeHandles/>
        </dgm:presLayoutVars>
      </dgm:prSet>
      <dgm:spPr/>
    </dgm:pt>
    <dgm:pt modelId="{0246639B-D9E4-4B92-8F4E-CA7096D5486A}" type="pres">
      <dgm:prSet presAssocID="{FDFE06E4-C894-4F25-8282-F015A4305307}" presName="pyramid" presStyleLbl="node1" presStyleIdx="0" presStyleCnt="1"/>
      <dgm:spPr/>
    </dgm:pt>
    <dgm:pt modelId="{4F5EE092-214C-4292-8036-827918AFE84F}" type="pres">
      <dgm:prSet presAssocID="{FDFE06E4-C894-4F25-8282-F015A4305307}" presName="theList" presStyleCnt="0"/>
      <dgm:spPr/>
    </dgm:pt>
    <dgm:pt modelId="{A434176E-33EF-4938-B2C8-7F7693E6BD3A}" type="pres">
      <dgm:prSet presAssocID="{0733D3A1-4C15-4214-B114-26AEB4D6CCFA}" presName="aNode" presStyleLbl="fgAcc1" presStyleIdx="0" presStyleCnt="1">
        <dgm:presLayoutVars>
          <dgm:bulletEnabled val="1"/>
        </dgm:presLayoutVars>
      </dgm:prSet>
      <dgm:spPr/>
    </dgm:pt>
    <dgm:pt modelId="{A6BFBA49-9B47-4274-A534-04A4BCF74FD9}" type="pres">
      <dgm:prSet presAssocID="{0733D3A1-4C15-4214-B114-26AEB4D6CCFA}" presName="aSpace" presStyleCnt="0"/>
      <dgm:spPr/>
    </dgm:pt>
  </dgm:ptLst>
  <dgm:cxnLst>
    <dgm:cxn modelId="{3D3FE306-29E0-4BE4-B7ED-6CBD4F2EA29C}" type="presOf" srcId="{0733D3A1-4C15-4214-B114-26AEB4D6CCFA}" destId="{A434176E-33EF-4938-B2C8-7F7693E6BD3A}" srcOrd="0" destOrd="0" presId="urn:microsoft.com/office/officeart/2005/8/layout/pyramid2"/>
    <dgm:cxn modelId="{52DAFA06-5463-438F-AD58-03F4548A9A8C}" srcId="{FDFE06E4-C894-4F25-8282-F015A4305307}" destId="{0733D3A1-4C15-4214-B114-26AEB4D6CCFA}" srcOrd="0" destOrd="0" parTransId="{1F97F955-EE82-4C93-94AB-739DA2BC9B0C}" sibTransId="{65A924EE-BEE4-47EE-9D60-AF60A9B0D5A1}"/>
    <dgm:cxn modelId="{295AB21E-AE3C-4FA9-BFC0-7BE3EC3BD10C}" type="presOf" srcId="{EAD1B557-ABB0-4BBD-91A7-695E155FE68F}" destId="{A434176E-33EF-4938-B2C8-7F7693E6BD3A}" srcOrd="0" destOrd="2" presId="urn:microsoft.com/office/officeart/2005/8/layout/pyramid2"/>
    <dgm:cxn modelId="{D1D47B35-010A-4917-A183-D90519AFD3D3}" type="presOf" srcId="{FDFE06E4-C894-4F25-8282-F015A4305307}" destId="{2AF0DE17-AC41-476B-9B4B-F45CA56ADA53}" srcOrd="0" destOrd="0" presId="urn:microsoft.com/office/officeart/2005/8/layout/pyramid2"/>
    <dgm:cxn modelId="{33C9FF64-B731-4C6E-A828-25ECF7678BAE}" type="presOf" srcId="{18DF349E-E5F4-407C-BA6C-6D6D00587682}" destId="{A434176E-33EF-4938-B2C8-7F7693E6BD3A}" srcOrd="0" destOrd="3" presId="urn:microsoft.com/office/officeart/2005/8/layout/pyramid2"/>
    <dgm:cxn modelId="{8B74866E-28F0-4BF0-872C-BFC911A43053}" srcId="{0733D3A1-4C15-4214-B114-26AEB4D6CCFA}" destId="{18FA7850-1FBC-4ECE-9244-C75821E27EC2}" srcOrd="0" destOrd="0" parTransId="{F288686D-4E09-4D46-B3E3-44F23C2B7C8C}" sibTransId="{129698A2-23E9-462A-82BF-D876AC04C2FD}"/>
    <dgm:cxn modelId="{DA0589BD-CF23-4C96-91F1-0CF88E80156A}" type="presOf" srcId="{18FA7850-1FBC-4ECE-9244-C75821E27EC2}" destId="{A434176E-33EF-4938-B2C8-7F7693E6BD3A}" srcOrd="0" destOrd="1" presId="urn:microsoft.com/office/officeart/2005/8/layout/pyramid2"/>
    <dgm:cxn modelId="{027CEDC3-AB6B-40FE-9719-3DB75CD8E8AE}" srcId="{0733D3A1-4C15-4214-B114-26AEB4D6CCFA}" destId="{EAD1B557-ABB0-4BBD-91A7-695E155FE68F}" srcOrd="1" destOrd="0" parTransId="{64CABBE1-5C66-4760-B845-F9F43A7A0256}" sibTransId="{AB3F3F02-9760-439C-B841-79986059ABD2}"/>
    <dgm:cxn modelId="{7110FDEA-0F49-41A0-A41D-E9A3EC4CA056}" srcId="{0733D3A1-4C15-4214-B114-26AEB4D6CCFA}" destId="{18DF349E-E5F4-407C-BA6C-6D6D00587682}" srcOrd="2" destOrd="0" parTransId="{2D514582-EDE3-4595-91D0-215985C988DC}" sibTransId="{4E2854F6-D682-4B92-B640-BB24FC2BABFD}"/>
    <dgm:cxn modelId="{493902BA-4940-4D63-86CF-B65F0C033BF5}" type="presParOf" srcId="{2AF0DE17-AC41-476B-9B4B-F45CA56ADA53}" destId="{0246639B-D9E4-4B92-8F4E-CA7096D5486A}" srcOrd="0" destOrd="0" presId="urn:microsoft.com/office/officeart/2005/8/layout/pyramid2"/>
    <dgm:cxn modelId="{85B3A064-952F-4AB8-AF46-FBE01BBF18D2}" type="presParOf" srcId="{2AF0DE17-AC41-476B-9B4B-F45CA56ADA53}" destId="{4F5EE092-214C-4292-8036-827918AFE84F}" srcOrd="1" destOrd="0" presId="urn:microsoft.com/office/officeart/2005/8/layout/pyramid2"/>
    <dgm:cxn modelId="{007EBC54-AF40-4B9F-8969-D5A1DBE12488}" type="presParOf" srcId="{4F5EE092-214C-4292-8036-827918AFE84F}" destId="{A434176E-33EF-4938-B2C8-7F7693E6BD3A}" srcOrd="0" destOrd="0" presId="urn:microsoft.com/office/officeart/2005/8/layout/pyramid2"/>
    <dgm:cxn modelId="{90DD3E23-79A6-4694-9FBC-B3405027EC4E}" type="presParOf" srcId="{4F5EE092-214C-4292-8036-827918AFE84F}" destId="{A6BFBA49-9B47-4274-A534-04A4BCF74FD9}"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FE06E4-C894-4F25-8282-F015A4305307}" type="doc">
      <dgm:prSet loTypeId="urn:microsoft.com/office/officeart/2005/8/layout/pyramid2" loCatId="pyramid" qsTypeId="urn:microsoft.com/office/officeart/2005/8/quickstyle/simple1" qsCatId="simple" csTypeId="urn:microsoft.com/office/officeart/2005/8/colors/accent3_2" csCatId="accent3"/>
      <dgm:spPr/>
      <dgm:t>
        <a:bodyPr/>
        <a:lstStyle/>
        <a:p>
          <a:endParaRPr lang="en-US"/>
        </a:p>
      </dgm:t>
    </dgm:pt>
    <dgm:pt modelId="{0733D3A1-4C15-4214-B114-26AEB4D6CCFA}">
      <dgm:prSet/>
      <dgm:spPr/>
      <dgm:t>
        <a:bodyPr/>
        <a:lstStyle/>
        <a:p>
          <a:pPr rtl="0"/>
          <a:r>
            <a:rPr lang="en-US" dirty="0">
              <a:latin typeface="Calibri" panose="020F0502020204030204" pitchFamily="34" charset="0"/>
              <a:cs typeface="Calibri" panose="020F0502020204030204" pitchFamily="34" charset="0"/>
            </a:rPr>
            <a:t>“Good” goals</a:t>
          </a:r>
        </a:p>
      </dgm:t>
    </dgm:pt>
    <dgm:pt modelId="{1F97F955-EE82-4C93-94AB-739DA2BC9B0C}" type="parTrans" cxnId="{52DAFA06-5463-438F-AD58-03F4548A9A8C}">
      <dgm:prSet/>
      <dgm:spPr/>
      <dgm:t>
        <a:bodyPr/>
        <a:lstStyle/>
        <a:p>
          <a:endParaRPr lang="en-US"/>
        </a:p>
      </dgm:t>
    </dgm:pt>
    <dgm:pt modelId="{65A924EE-BEE4-47EE-9D60-AF60A9B0D5A1}" type="sibTrans" cxnId="{52DAFA06-5463-438F-AD58-03F4548A9A8C}">
      <dgm:prSet/>
      <dgm:spPr/>
      <dgm:t>
        <a:bodyPr/>
        <a:lstStyle/>
        <a:p>
          <a:endParaRPr lang="en-US"/>
        </a:p>
      </dgm:t>
    </dgm:pt>
    <dgm:pt modelId="{18FA7850-1FBC-4ECE-9244-C75821E27EC2}">
      <dgm:prSet/>
      <dgm:spPr/>
      <dgm:t>
        <a:bodyPr/>
        <a:lstStyle/>
        <a:p>
          <a:pPr rtl="0"/>
          <a:r>
            <a:rPr lang="en-US" dirty="0">
              <a:latin typeface="Calibri" panose="020F0502020204030204" pitchFamily="34" charset="0"/>
              <a:cs typeface="Calibri" panose="020F0502020204030204" pitchFamily="34" charset="0"/>
            </a:rPr>
            <a:t>Specify an expected program effect</a:t>
          </a:r>
        </a:p>
      </dgm:t>
    </dgm:pt>
    <dgm:pt modelId="{F288686D-4E09-4D46-B3E3-44F23C2B7C8C}" type="parTrans" cxnId="{8B74866E-28F0-4BF0-872C-BFC911A43053}">
      <dgm:prSet/>
      <dgm:spPr/>
      <dgm:t>
        <a:bodyPr/>
        <a:lstStyle/>
        <a:p>
          <a:endParaRPr lang="en-US"/>
        </a:p>
      </dgm:t>
    </dgm:pt>
    <dgm:pt modelId="{129698A2-23E9-462A-82BF-D876AC04C2FD}" type="sibTrans" cxnId="{8B74866E-28F0-4BF0-872C-BFC911A43053}">
      <dgm:prSet/>
      <dgm:spPr/>
      <dgm:t>
        <a:bodyPr/>
        <a:lstStyle/>
        <a:p>
          <a:endParaRPr lang="en-US"/>
        </a:p>
      </dgm:t>
    </dgm:pt>
    <dgm:pt modelId="{EAD1B557-ABB0-4BBD-91A7-695E155FE68F}">
      <dgm:prSet/>
      <dgm:spPr/>
      <dgm:t>
        <a:bodyPr/>
        <a:lstStyle/>
        <a:p>
          <a:pPr rtl="0"/>
          <a:r>
            <a:rPr lang="en-US" dirty="0">
              <a:latin typeface="Calibri" panose="020F0502020204030204" pitchFamily="34" charset="0"/>
              <a:cs typeface="Calibri" panose="020F0502020204030204" pitchFamily="34" charset="0"/>
            </a:rPr>
            <a:t>Identify the target population to be affected</a:t>
          </a:r>
        </a:p>
      </dgm:t>
    </dgm:pt>
    <dgm:pt modelId="{64CABBE1-5C66-4760-B845-F9F43A7A0256}" type="parTrans" cxnId="{027CEDC3-AB6B-40FE-9719-3DB75CD8E8AE}">
      <dgm:prSet/>
      <dgm:spPr/>
      <dgm:t>
        <a:bodyPr/>
        <a:lstStyle/>
        <a:p>
          <a:endParaRPr lang="en-US"/>
        </a:p>
      </dgm:t>
    </dgm:pt>
    <dgm:pt modelId="{AB3F3F02-9760-439C-B841-79986059ABD2}" type="sibTrans" cxnId="{027CEDC3-AB6B-40FE-9719-3DB75CD8E8AE}">
      <dgm:prSet/>
      <dgm:spPr/>
      <dgm:t>
        <a:bodyPr/>
        <a:lstStyle/>
        <a:p>
          <a:endParaRPr lang="en-US"/>
        </a:p>
      </dgm:t>
    </dgm:pt>
    <dgm:pt modelId="{18DF349E-E5F4-407C-BA6C-6D6D00587682}">
      <dgm:prSet/>
      <dgm:spPr/>
      <dgm:t>
        <a:bodyPr/>
        <a:lstStyle/>
        <a:p>
          <a:pPr rtl="0"/>
          <a:r>
            <a:rPr lang="en-US" dirty="0">
              <a:latin typeface="Calibri" panose="020F0502020204030204" pitchFamily="34" charset="0"/>
              <a:cs typeface="Calibri" panose="020F0502020204030204" pitchFamily="34" charset="0"/>
            </a:rPr>
            <a:t>Set overall priorities</a:t>
          </a:r>
        </a:p>
      </dgm:t>
    </dgm:pt>
    <dgm:pt modelId="{2D514582-EDE3-4595-91D0-215985C988DC}" type="parTrans" cxnId="{7110FDEA-0F49-41A0-A41D-E9A3EC4CA056}">
      <dgm:prSet/>
      <dgm:spPr/>
      <dgm:t>
        <a:bodyPr/>
        <a:lstStyle/>
        <a:p>
          <a:endParaRPr lang="en-US"/>
        </a:p>
      </dgm:t>
    </dgm:pt>
    <dgm:pt modelId="{4E2854F6-D682-4B92-B640-BB24FC2BABFD}" type="sibTrans" cxnId="{7110FDEA-0F49-41A0-A41D-E9A3EC4CA056}">
      <dgm:prSet/>
      <dgm:spPr/>
      <dgm:t>
        <a:bodyPr/>
        <a:lstStyle/>
        <a:p>
          <a:endParaRPr lang="en-US"/>
        </a:p>
      </dgm:t>
    </dgm:pt>
    <dgm:pt modelId="{2AF0DE17-AC41-476B-9B4B-F45CA56ADA53}" type="pres">
      <dgm:prSet presAssocID="{FDFE06E4-C894-4F25-8282-F015A4305307}" presName="compositeShape" presStyleCnt="0">
        <dgm:presLayoutVars>
          <dgm:dir/>
          <dgm:resizeHandles/>
        </dgm:presLayoutVars>
      </dgm:prSet>
      <dgm:spPr/>
    </dgm:pt>
    <dgm:pt modelId="{0246639B-D9E4-4B92-8F4E-CA7096D5486A}" type="pres">
      <dgm:prSet presAssocID="{FDFE06E4-C894-4F25-8282-F015A4305307}" presName="pyramid" presStyleLbl="node1" presStyleIdx="0" presStyleCnt="1"/>
      <dgm:spPr/>
    </dgm:pt>
    <dgm:pt modelId="{4F5EE092-214C-4292-8036-827918AFE84F}" type="pres">
      <dgm:prSet presAssocID="{FDFE06E4-C894-4F25-8282-F015A4305307}" presName="theList" presStyleCnt="0"/>
      <dgm:spPr/>
    </dgm:pt>
    <dgm:pt modelId="{A434176E-33EF-4938-B2C8-7F7693E6BD3A}" type="pres">
      <dgm:prSet presAssocID="{0733D3A1-4C15-4214-B114-26AEB4D6CCFA}" presName="aNode" presStyleLbl="fgAcc1" presStyleIdx="0" presStyleCnt="1">
        <dgm:presLayoutVars>
          <dgm:bulletEnabled val="1"/>
        </dgm:presLayoutVars>
      </dgm:prSet>
      <dgm:spPr/>
    </dgm:pt>
    <dgm:pt modelId="{A6BFBA49-9B47-4274-A534-04A4BCF74FD9}" type="pres">
      <dgm:prSet presAssocID="{0733D3A1-4C15-4214-B114-26AEB4D6CCFA}" presName="aSpace" presStyleCnt="0"/>
      <dgm:spPr/>
    </dgm:pt>
  </dgm:ptLst>
  <dgm:cxnLst>
    <dgm:cxn modelId="{3D3FE306-29E0-4BE4-B7ED-6CBD4F2EA29C}" type="presOf" srcId="{0733D3A1-4C15-4214-B114-26AEB4D6CCFA}" destId="{A434176E-33EF-4938-B2C8-7F7693E6BD3A}" srcOrd="0" destOrd="0" presId="urn:microsoft.com/office/officeart/2005/8/layout/pyramid2"/>
    <dgm:cxn modelId="{52DAFA06-5463-438F-AD58-03F4548A9A8C}" srcId="{FDFE06E4-C894-4F25-8282-F015A4305307}" destId="{0733D3A1-4C15-4214-B114-26AEB4D6CCFA}" srcOrd="0" destOrd="0" parTransId="{1F97F955-EE82-4C93-94AB-739DA2BC9B0C}" sibTransId="{65A924EE-BEE4-47EE-9D60-AF60A9B0D5A1}"/>
    <dgm:cxn modelId="{295AB21E-AE3C-4FA9-BFC0-7BE3EC3BD10C}" type="presOf" srcId="{EAD1B557-ABB0-4BBD-91A7-695E155FE68F}" destId="{A434176E-33EF-4938-B2C8-7F7693E6BD3A}" srcOrd="0" destOrd="2" presId="urn:microsoft.com/office/officeart/2005/8/layout/pyramid2"/>
    <dgm:cxn modelId="{D1D47B35-010A-4917-A183-D90519AFD3D3}" type="presOf" srcId="{FDFE06E4-C894-4F25-8282-F015A4305307}" destId="{2AF0DE17-AC41-476B-9B4B-F45CA56ADA53}" srcOrd="0" destOrd="0" presId="urn:microsoft.com/office/officeart/2005/8/layout/pyramid2"/>
    <dgm:cxn modelId="{33C9FF64-B731-4C6E-A828-25ECF7678BAE}" type="presOf" srcId="{18DF349E-E5F4-407C-BA6C-6D6D00587682}" destId="{A434176E-33EF-4938-B2C8-7F7693E6BD3A}" srcOrd="0" destOrd="3" presId="urn:microsoft.com/office/officeart/2005/8/layout/pyramid2"/>
    <dgm:cxn modelId="{8B74866E-28F0-4BF0-872C-BFC911A43053}" srcId="{0733D3A1-4C15-4214-B114-26AEB4D6CCFA}" destId="{18FA7850-1FBC-4ECE-9244-C75821E27EC2}" srcOrd="0" destOrd="0" parTransId="{F288686D-4E09-4D46-B3E3-44F23C2B7C8C}" sibTransId="{129698A2-23E9-462A-82BF-D876AC04C2FD}"/>
    <dgm:cxn modelId="{DA0589BD-CF23-4C96-91F1-0CF88E80156A}" type="presOf" srcId="{18FA7850-1FBC-4ECE-9244-C75821E27EC2}" destId="{A434176E-33EF-4938-B2C8-7F7693E6BD3A}" srcOrd="0" destOrd="1" presId="urn:microsoft.com/office/officeart/2005/8/layout/pyramid2"/>
    <dgm:cxn modelId="{027CEDC3-AB6B-40FE-9719-3DB75CD8E8AE}" srcId="{0733D3A1-4C15-4214-B114-26AEB4D6CCFA}" destId="{EAD1B557-ABB0-4BBD-91A7-695E155FE68F}" srcOrd="1" destOrd="0" parTransId="{64CABBE1-5C66-4760-B845-F9F43A7A0256}" sibTransId="{AB3F3F02-9760-439C-B841-79986059ABD2}"/>
    <dgm:cxn modelId="{7110FDEA-0F49-41A0-A41D-E9A3EC4CA056}" srcId="{0733D3A1-4C15-4214-B114-26AEB4D6CCFA}" destId="{18DF349E-E5F4-407C-BA6C-6D6D00587682}" srcOrd="2" destOrd="0" parTransId="{2D514582-EDE3-4595-91D0-215985C988DC}" sibTransId="{4E2854F6-D682-4B92-B640-BB24FC2BABFD}"/>
    <dgm:cxn modelId="{493902BA-4940-4D63-86CF-B65F0C033BF5}" type="presParOf" srcId="{2AF0DE17-AC41-476B-9B4B-F45CA56ADA53}" destId="{0246639B-D9E4-4B92-8F4E-CA7096D5486A}" srcOrd="0" destOrd="0" presId="urn:microsoft.com/office/officeart/2005/8/layout/pyramid2"/>
    <dgm:cxn modelId="{85B3A064-952F-4AB8-AF46-FBE01BBF18D2}" type="presParOf" srcId="{2AF0DE17-AC41-476B-9B4B-F45CA56ADA53}" destId="{4F5EE092-214C-4292-8036-827918AFE84F}" srcOrd="1" destOrd="0" presId="urn:microsoft.com/office/officeart/2005/8/layout/pyramid2"/>
    <dgm:cxn modelId="{007EBC54-AF40-4B9F-8969-D5A1DBE12488}" type="presParOf" srcId="{4F5EE092-214C-4292-8036-827918AFE84F}" destId="{A434176E-33EF-4938-B2C8-7F7693E6BD3A}" srcOrd="0" destOrd="0" presId="urn:microsoft.com/office/officeart/2005/8/layout/pyramid2"/>
    <dgm:cxn modelId="{90DD3E23-79A6-4694-9FBC-B3405027EC4E}" type="presParOf" srcId="{4F5EE092-214C-4292-8036-827918AFE84F}" destId="{A6BFBA49-9B47-4274-A534-04A4BCF74FD9}"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C64D57-2C60-498F-AD2C-FB6C9A9774D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453D082-7C60-456C-87FC-94263DF8A67D}">
      <dgm:prSet custT="1"/>
      <dgm:spPr>
        <a:solidFill>
          <a:srgbClr val="C00000"/>
        </a:solidFill>
      </dgm:spPr>
      <dgm:t>
        <a:bodyPr/>
        <a:lstStyle/>
        <a:p>
          <a:pPr rtl="0"/>
          <a:r>
            <a:rPr lang="en-US" sz="2800" b="1" u="sng" dirty="0">
              <a:latin typeface="Calibri" panose="020F0502020204030204" pitchFamily="34" charset="0"/>
              <a:cs typeface="Calibri" panose="020F0502020204030204" pitchFamily="34" charset="0"/>
            </a:rPr>
            <a:t>S</a:t>
          </a:r>
          <a:r>
            <a:rPr lang="en-US" sz="2800" b="1" dirty="0">
              <a:latin typeface="Calibri" panose="020F0502020204030204" pitchFamily="34" charset="0"/>
              <a:cs typeface="Calibri" panose="020F0502020204030204" pitchFamily="34" charset="0"/>
            </a:rPr>
            <a:t>pecific</a:t>
          </a:r>
          <a:endParaRPr lang="en-US" sz="2800" dirty="0">
            <a:latin typeface="Calibri" panose="020F0502020204030204" pitchFamily="34" charset="0"/>
            <a:cs typeface="Calibri" panose="020F0502020204030204" pitchFamily="34" charset="0"/>
          </a:endParaRPr>
        </a:p>
      </dgm:t>
    </dgm:pt>
    <dgm:pt modelId="{0D3D304F-8ED0-492E-9E89-70275472388F}" type="parTrans" cxnId="{9D5C4E36-64C6-4A27-B5F8-B6C1D2EA901A}">
      <dgm:prSet/>
      <dgm:spPr/>
      <dgm:t>
        <a:bodyPr/>
        <a:lstStyle/>
        <a:p>
          <a:endParaRPr lang="en-US"/>
        </a:p>
      </dgm:t>
    </dgm:pt>
    <dgm:pt modelId="{9D87D619-2239-4576-A608-5729E2F698FD}" type="sibTrans" cxnId="{9D5C4E36-64C6-4A27-B5F8-B6C1D2EA901A}">
      <dgm:prSet/>
      <dgm:spPr/>
      <dgm:t>
        <a:bodyPr/>
        <a:lstStyle/>
        <a:p>
          <a:endParaRPr lang="en-US"/>
        </a:p>
      </dgm:t>
    </dgm:pt>
    <dgm:pt modelId="{7E066665-713C-4E37-B936-5E8D3C398ED5}">
      <dgm:prSet custT="1"/>
      <dgm:spPr/>
      <dgm:t>
        <a:bodyPr/>
        <a:lstStyle/>
        <a:p>
          <a:pPr rtl="0"/>
          <a:r>
            <a:rPr lang="en-US" sz="1800" dirty="0">
              <a:latin typeface="Calibri" panose="020F0502020204030204" pitchFamily="34" charset="0"/>
              <a:cs typeface="Calibri" panose="020F0502020204030204" pitchFamily="34" charset="0"/>
            </a:rPr>
            <a:t>Who? (target population and who is doing the activity) and What? (action or broad activity for the objective</a:t>
          </a:r>
          <a:r>
            <a:rPr lang="en-US" sz="1800" dirty="0"/>
            <a:t>)</a:t>
          </a:r>
        </a:p>
      </dgm:t>
    </dgm:pt>
    <dgm:pt modelId="{1CB2B7AE-6E14-4EC0-9485-1BD73A5F3D3F}" type="parTrans" cxnId="{C44C39BB-21E7-44B4-85F5-AE079A018868}">
      <dgm:prSet/>
      <dgm:spPr/>
      <dgm:t>
        <a:bodyPr/>
        <a:lstStyle/>
        <a:p>
          <a:endParaRPr lang="en-US"/>
        </a:p>
      </dgm:t>
    </dgm:pt>
    <dgm:pt modelId="{C757682F-3400-4235-8B75-9005E97436FB}" type="sibTrans" cxnId="{C44C39BB-21E7-44B4-85F5-AE079A018868}">
      <dgm:prSet/>
      <dgm:spPr/>
      <dgm:t>
        <a:bodyPr/>
        <a:lstStyle/>
        <a:p>
          <a:endParaRPr lang="en-US"/>
        </a:p>
      </dgm:t>
    </dgm:pt>
    <dgm:pt modelId="{BD934049-DF8B-49BB-A8B6-6C2A5BAF0C61}">
      <dgm:prSet custT="1"/>
      <dgm:spPr>
        <a:solidFill>
          <a:schemeClr val="accent1">
            <a:lumMod val="40000"/>
            <a:lumOff val="60000"/>
          </a:schemeClr>
        </a:solidFill>
      </dgm:spPr>
      <dgm:t>
        <a:bodyPr/>
        <a:lstStyle/>
        <a:p>
          <a:pPr rtl="0"/>
          <a:r>
            <a:rPr lang="en-US" sz="2800" b="1" u="sng" dirty="0">
              <a:solidFill>
                <a:schemeClr val="tx1"/>
              </a:solidFill>
              <a:latin typeface="Calibri" panose="020F0502020204030204" pitchFamily="34" charset="0"/>
              <a:cs typeface="Calibri" panose="020F0502020204030204" pitchFamily="34" charset="0"/>
            </a:rPr>
            <a:t>M</a:t>
          </a:r>
          <a:r>
            <a:rPr lang="en-US" sz="2800" b="1" dirty="0">
              <a:solidFill>
                <a:schemeClr val="tx1"/>
              </a:solidFill>
              <a:latin typeface="Calibri" panose="020F0502020204030204" pitchFamily="34" charset="0"/>
              <a:cs typeface="Calibri" panose="020F0502020204030204" pitchFamily="34" charset="0"/>
            </a:rPr>
            <a:t>easurable</a:t>
          </a:r>
          <a:endParaRPr lang="en-US" sz="2800" dirty="0">
            <a:solidFill>
              <a:schemeClr val="tx1"/>
            </a:solidFill>
            <a:latin typeface="Calibri" panose="020F0502020204030204" pitchFamily="34" charset="0"/>
            <a:cs typeface="Calibri" panose="020F0502020204030204" pitchFamily="34" charset="0"/>
          </a:endParaRPr>
        </a:p>
      </dgm:t>
    </dgm:pt>
    <dgm:pt modelId="{D6F863F3-A55F-47F2-9CB4-CB56F25205D6}" type="parTrans" cxnId="{C4828F5D-97F9-4EF5-995D-3AE6853FD5C4}">
      <dgm:prSet/>
      <dgm:spPr/>
      <dgm:t>
        <a:bodyPr/>
        <a:lstStyle/>
        <a:p>
          <a:endParaRPr lang="en-US"/>
        </a:p>
      </dgm:t>
    </dgm:pt>
    <dgm:pt modelId="{6C513F89-6179-49CD-B8A1-84D97FC620E1}" type="sibTrans" cxnId="{C4828F5D-97F9-4EF5-995D-3AE6853FD5C4}">
      <dgm:prSet/>
      <dgm:spPr/>
      <dgm:t>
        <a:bodyPr/>
        <a:lstStyle/>
        <a:p>
          <a:endParaRPr lang="en-US"/>
        </a:p>
      </dgm:t>
    </dgm:pt>
    <dgm:pt modelId="{AF80B807-C39E-44F3-986C-50DCC83151CA}">
      <dgm:prSet custT="1"/>
      <dgm:spPr/>
      <dgm:t>
        <a:bodyPr/>
        <a:lstStyle/>
        <a:p>
          <a:pPr rtl="0"/>
          <a:r>
            <a:rPr lang="en-US" sz="1800" dirty="0">
              <a:latin typeface="Calibri" panose="020F0502020204030204" pitchFamily="34" charset="0"/>
              <a:cs typeface="Calibri" panose="020F0502020204030204" pitchFamily="34" charset="0"/>
            </a:rPr>
            <a:t>“How much” change is expected </a:t>
          </a:r>
        </a:p>
      </dgm:t>
    </dgm:pt>
    <dgm:pt modelId="{0781F918-AAFE-4E68-8EB5-B70760A4F425}" type="parTrans" cxnId="{3A10994E-BDA9-46F0-A1A5-351AD17AC246}">
      <dgm:prSet/>
      <dgm:spPr/>
      <dgm:t>
        <a:bodyPr/>
        <a:lstStyle/>
        <a:p>
          <a:endParaRPr lang="en-US"/>
        </a:p>
      </dgm:t>
    </dgm:pt>
    <dgm:pt modelId="{7ECEFAB5-8FF7-40B3-A10F-37E4952A3C55}" type="sibTrans" cxnId="{3A10994E-BDA9-46F0-A1A5-351AD17AC246}">
      <dgm:prSet/>
      <dgm:spPr/>
      <dgm:t>
        <a:bodyPr/>
        <a:lstStyle/>
        <a:p>
          <a:endParaRPr lang="en-US"/>
        </a:p>
      </dgm:t>
    </dgm:pt>
    <dgm:pt modelId="{4BA3012B-9435-478E-AFE9-CCD224968813}">
      <dgm:prSet custT="1"/>
      <dgm:spPr>
        <a:solidFill>
          <a:srgbClr val="C00000"/>
        </a:solidFill>
      </dgm:spPr>
      <dgm:t>
        <a:bodyPr/>
        <a:lstStyle/>
        <a:p>
          <a:pPr rtl="0"/>
          <a:r>
            <a:rPr lang="en-US" sz="2800" b="1" u="sng" dirty="0">
              <a:latin typeface="Calibri" panose="020F0502020204030204" pitchFamily="34" charset="0"/>
              <a:cs typeface="Calibri" panose="020F0502020204030204" pitchFamily="34" charset="0"/>
            </a:rPr>
            <a:t>A</a:t>
          </a:r>
          <a:r>
            <a:rPr lang="en-US" sz="2800" b="1" dirty="0">
              <a:latin typeface="Calibri" panose="020F0502020204030204" pitchFamily="34" charset="0"/>
              <a:cs typeface="Calibri" panose="020F0502020204030204" pitchFamily="34" charset="0"/>
            </a:rPr>
            <a:t>chievable</a:t>
          </a:r>
          <a:endParaRPr lang="en-US" sz="2800" dirty="0">
            <a:latin typeface="Calibri" panose="020F0502020204030204" pitchFamily="34" charset="0"/>
            <a:cs typeface="Calibri" panose="020F0502020204030204" pitchFamily="34" charset="0"/>
          </a:endParaRPr>
        </a:p>
      </dgm:t>
    </dgm:pt>
    <dgm:pt modelId="{7A68F62D-70A8-4081-8328-12E1A60B75D3}" type="parTrans" cxnId="{027F6B61-2382-4FF3-86C4-7999DAD8555A}">
      <dgm:prSet/>
      <dgm:spPr/>
      <dgm:t>
        <a:bodyPr/>
        <a:lstStyle/>
        <a:p>
          <a:endParaRPr lang="en-US"/>
        </a:p>
      </dgm:t>
    </dgm:pt>
    <dgm:pt modelId="{049BC869-362B-434F-A799-A9D47C154BC0}" type="sibTrans" cxnId="{027F6B61-2382-4FF3-86C4-7999DAD8555A}">
      <dgm:prSet/>
      <dgm:spPr/>
      <dgm:t>
        <a:bodyPr/>
        <a:lstStyle/>
        <a:p>
          <a:endParaRPr lang="en-US"/>
        </a:p>
      </dgm:t>
    </dgm:pt>
    <dgm:pt modelId="{905910B7-FCE0-4976-8F01-530F8935ED15}">
      <dgm:prSet custT="1"/>
      <dgm:spPr/>
      <dgm:t>
        <a:bodyPr/>
        <a:lstStyle/>
        <a:p>
          <a:pPr rtl="0"/>
          <a:r>
            <a:rPr lang="en-US" sz="1800" dirty="0">
              <a:latin typeface="Calibri" panose="020F0502020204030204" pitchFamily="34" charset="0"/>
              <a:cs typeface="Calibri" panose="020F0502020204030204" pitchFamily="34" charset="0"/>
            </a:rPr>
            <a:t>Can be accomplished given current resources and constraints </a:t>
          </a:r>
        </a:p>
      </dgm:t>
    </dgm:pt>
    <dgm:pt modelId="{CA4BE69E-8BA3-4318-976F-A95D51A18E4E}" type="parTrans" cxnId="{85BEAA30-6766-4C48-86F2-DF42DB90A72C}">
      <dgm:prSet/>
      <dgm:spPr/>
      <dgm:t>
        <a:bodyPr/>
        <a:lstStyle/>
        <a:p>
          <a:endParaRPr lang="en-US"/>
        </a:p>
      </dgm:t>
    </dgm:pt>
    <dgm:pt modelId="{BD8B8B59-CACA-42D5-863E-4D955F96988F}" type="sibTrans" cxnId="{85BEAA30-6766-4C48-86F2-DF42DB90A72C}">
      <dgm:prSet/>
      <dgm:spPr/>
      <dgm:t>
        <a:bodyPr/>
        <a:lstStyle/>
        <a:p>
          <a:endParaRPr lang="en-US"/>
        </a:p>
      </dgm:t>
    </dgm:pt>
    <dgm:pt modelId="{48499336-27CC-4B1B-9896-45C1A2E7EB2E}">
      <dgm:prSet custT="1"/>
      <dgm:spPr>
        <a:solidFill>
          <a:schemeClr val="accent1">
            <a:lumMod val="40000"/>
            <a:lumOff val="60000"/>
          </a:schemeClr>
        </a:solidFill>
      </dgm:spPr>
      <dgm:t>
        <a:bodyPr/>
        <a:lstStyle/>
        <a:p>
          <a:pPr rtl="0"/>
          <a:r>
            <a:rPr lang="en-US" sz="2800" b="1" u="sng" dirty="0">
              <a:solidFill>
                <a:schemeClr val="tx1"/>
              </a:solidFill>
              <a:latin typeface="Calibri" panose="020F0502020204030204" pitchFamily="34" charset="0"/>
              <a:cs typeface="Calibri" panose="020F0502020204030204" pitchFamily="34" charset="0"/>
            </a:rPr>
            <a:t>R</a:t>
          </a:r>
          <a:r>
            <a:rPr lang="en-US" sz="2800" b="1" dirty="0">
              <a:solidFill>
                <a:schemeClr val="tx1"/>
              </a:solidFill>
              <a:latin typeface="Calibri" panose="020F0502020204030204" pitchFamily="34" charset="0"/>
              <a:cs typeface="Calibri" panose="020F0502020204030204" pitchFamily="34" charset="0"/>
            </a:rPr>
            <a:t>ealistic</a:t>
          </a:r>
          <a:endParaRPr lang="en-US" sz="2800" dirty="0">
            <a:solidFill>
              <a:schemeClr val="tx1"/>
            </a:solidFill>
            <a:latin typeface="Calibri" panose="020F0502020204030204" pitchFamily="34" charset="0"/>
            <a:cs typeface="Calibri" panose="020F0502020204030204" pitchFamily="34" charset="0"/>
          </a:endParaRPr>
        </a:p>
      </dgm:t>
    </dgm:pt>
    <dgm:pt modelId="{DC603DC5-FA3F-4F96-841F-B9D28436A56B}" type="parTrans" cxnId="{E18959F0-0A41-4CE1-A3FA-761E5BEC4B00}">
      <dgm:prSet/>
      <dgm:spPr/>
      <dgm:t>
        <a:bodyPr/>
        <a:lstStyle/>
        <a:p>
          <a:endParaRPr lang="en-US"/>
        </a:p>
      </dgm:t>
    </dgm:pt>
    <dgm:pt modelId="{2397D724-8F41-49AE-B76C-DC6B89CBA213}" type="sibTrans" cxnId="{E18959F0-0A41-4CE1-A3FA-761E5BEC4B00}">
      <dgm:prSet/>
      <dgm:spPr/>
      <dgm:t>
        <a:bodyPr/>
        <a:lstStyle/>
        <a:p>
          <a:endParaRPr lang="en-US"/>
        </a:p>
      </dgm:t>
    </dgm:pt>
    <dgm:pt modelId="{21F7D586-765B-4A3F-8393-3318F983D9FD}">
      <dgm:prSet custT="1"/>
      <dgm:spPr/>
      <dgm:t>
        <a:bodyPr/>
        <a:lstStyle/>
        <a:p>
          <a:pPr rtl="0"/>
          <a:r>
            <a:rPr lang="en-US" sz="1800" dirty="0">
              <a:latin typeface="Calibri" panose="020F0502020204030204" pitchFamily="34" charset="0"/>
              <a:cs typeface="Calibri" panose="020F0502020204030204" pitchFamily="34" charset="0"/>
            </a:rPr>
            <a:t>Addresses the scope of the DD Council purpose and proposes reasonable programmatic steps </a:t>
          </a:r>
          <a:r>
            <a:rPr lang="en-US" sz="1600" dirty="0">
              <a:latin typeface="Calibri" panose="020F0502020204030204" pitchFamily="34" charset="0"/>
              <a:cs typeface="Calibri" panose="020F0502020204030204" pitchFamily="34" charset="0"/>
            </a:rPr>
            <a:t>  </a:t>
          </a:r>
        </a:p>
      </dgm:t>
    </dgm:pt>
    <dgm:pt modelId="{3035B701-C615-40D8-82EC-C04233505F1F}" type="parTrans" cxnId="{B37A7355-4026-4DC3-A62B-7BD8475BEB07}">
      <dgm:prSet/>
      <dgm:spPr/>
      <dgm:t>
        <a:bodyPr/>
        <a:lstStyle/>
        <a:p>
          <a:endParaRPr lang="en-US"/>
        </a:p>
      </dgm:t>
    </dgm:pt>
    <dgm:pt modelId="{D1BD0F61-2C2C-4510-8686-0CA66ED7AB2A}" type="sibTrans" cxnId="{B37A7355-4026-4DC3-A62B-7BD8475BEB07}">
      <dgm:prSet/>
      <dgm:spPr/>
      <dgm:t>
        <a:bodyPr/>
        <a:lstStyle/>
        <a:p>
          <a:endParaRPr lang="en-US"/>
        </a:p>
      </dgm:t>
    </dgm:pt>
    <dgm:pt modelId="{9E935FE0-9077-4C30-8700-B5E6967B6E42}">
      <dgm:prSet custT="1"/>
      <dgm:spPr>
        <a:solidFill>
          <a:srgbClr val="C00000"/>
        </a:solidFill>
      </dgm:spPr>
      <dgm:t>
        <a:bodyPr/>
        <a:lstStyle/>
        <a:p>
          <a:pPr algn="ctr" rtl="0"/>
          <a:r>
            <a:rPr lang="en-US" sz="2800" b="1" u="sng" dirty="0">
              <a:latin typeface="Calibri" panose="020F0502020204030204" pitchFamily="34" charset="0"/>
              <a:cs typeface="Calibri" panose="020F0502020204030204" pitchFamily="34" charset="0"/>
            </a:rPr>
            <a:t>T</a:t>
          </a:r>
          <a:r>
            <a:rPr lang="en-US" sz="2800" b="1" dirty="0">
              <a:latin typeface="Calibri" panose="020F0502020204030204" pitchFamily="34" charset="0"/>
              <a:cs typeface="Calibri" panose="020F0502020204030204" pitchFamily="34" charset="0"/>
            </a:rPr>
            <a:t>ime-phased </a:t>
          </a:r>
          <a:endParaRPr lang="en-US" sz="2800" dirty="0">
            <a:latin typeface="Calibri" panose="020F0502020204030204" pitchFamily="34" charset="0"/>
            <a:cs typeface="Calibri" panose="020F0502020204030204" pitchFamily="34" charset="0"/>
          </a:endParaRPr>
        </a:p>
      </dgm:t>
    </dgm:pt>
    <dgm:pt modelId="{892F5F61-7F11-42F2-A579-6D8B8EF2E013}" type="parTrans" cxnId="{4B5412BB-DEA8-4480-BF21-9C007D33558D}">
      <dgm:prSet/>
      <dgm:spPr/>
      <dgm:t>
        <a:bodyPr/>
        <a:lstStyle/>
        <a:p>
          <a:endParaRPr lang="en-US"/>
        </a:p>
      </dgm:t>
    </dgm:pt>
    <dgm:pt modelId="{39871B0E-940E-4737-BB58-16CBC2850B96}" type="sibTrans" cxnId="{4B5412BB-DEA8-4480-BF21-9C007D33558D}">
      <dgm:prSet/>
      <dgm:spPr/>
      <dgm:t>
        <a:bodyPr/>
        <a:lstStyle/>
        <a:p>
          <a:endParaRPr lang="en-US"/>
        </a:p>
      </dgm:t>
    </dgm:pt>
    <dgm:pt modelId="{2E098DC5-0966-455F-A61E-D9D31555DC88}">
      <dgm:prSet/>
      <dgm:spPr/>
      <dgm:t>
        <a:bodyPr/>
        <a:lstStyle/>
        <a:p>
          <a:pPr rtl="0"/>
          <a:r>
            <a:rPr lang="en-US" dirty="0">
              <a:latin typeface="Calibri" panose="020F0502020204030204" pitchFamily="34" charset="0"/>
              <a:cs typeface="Calibri" panose="020F0502020204030204" pitchFamily="34" charset="0"/>
            </a:rPr>
            <a:t>Provides a timeline indicating when the objective will be met </a:t>
          </a:r>
          <a:r>
            <a:rPr lang="en-US" dirty="0"/>
            <a:t>  </a:t>
          </a:r>
        </a:p>
      </dgm:t>
    </dgm:pt>
    <dgm:pt modelId="{820FA0D8-0F19-464E-826A-2928A3D229BF}" type="parTrans" cxnId="{BED78FDC-1378-4A74-BFBD-BDE07A04E601}">
      <dgm:prSet/>
      <dgm:spPr/>
      <dgm:t>
        <a:bodyPr/>
        <a:lstStyle/>
        <a:p>
          <a:endParaRPr lang="en-US"/>
        </a:p>
      </dgm:t>
    </dgm:pt>
    <dgm:pt modelId="{0059A072-3B0F-4922-BFA4-19E9C1FFD41D}" type="sibTrans" cxnId="{BED78FDC-1378-4A74-BFBD-BDE07A04E601}">
      <dgm:prSet/>
      <dgm:spPr/>
      <dgm:t>
        <a:bodyPr/>
        <a:lstStyle/>
        <a:p>
          <a:endParaRPr lang="en-US"/>
        </a:p>
      </dgm:t>
    </dgm:pt>
    <dgm:pt modelId="{19618D5B-3E0B-461F-9535-75D6CC44DD53}" type="pres">
      <dgm:prSet presAssocID="{63C64D57-2C60-498F-AD2C-FB6C9A9774D7}" presName="Name0" presStyleCnt="0">
        <dgm:presLayoutVars>
          <dgm:dir/>
          <dgm:animLvl val="lvl"/>
          <dgm:resizeHandles val="exact"/>
        </dgm:presLayoutVars>
      </dgm:prSet>
      <dgm:spPr/>
    </dgm:pt>
    <dgm:pt modelId="{D3E05EB2-9EF4-479B-B146-36E80CC08F58}" type="pres">
      <dgm:prSet presAssocID="{7453D082-7C60-456C-87FC-94263DF8A67D}" presName="linNode" presStyleCnt="0"/>
      <dgm:spPr/>
    </dgm:pt>
    <dgm:pt modelId="{7FCB6567-ECC7-43EC-BE74-5CC0CD8D7A02}" type="pres">
      <dgm:prSet presAssocID="{7453D082-7C60-456C-87FC-94263DF8A67D}" presName="parentText" presStyleLbl="node1" presStyleIdx="0" presStyleCnt="5">
        <dgm:presLayoutVars>
          <dgm:chMax val="1"/>
          <dgm:bulletEnabled val="1"/>
        </dgm:presLayoutVars>
      </dgm:prSet>
      <dgm:spPr/>
    </dgm:pt>
    <dgm:pt modelId="{B3DE3653-A2A6-4AFE-A933-F130AF7DC30E}" type="pres">
      <dgm:prSet presAssocID="{7453D082-7C60-456C-87FC-94263DF8A67D}" presName="descendantText" presStyleLbl="alignAccFollowNode1" presStyleIdx="0" presStyleCnt="5">
        <dgm:presLayoutVars>
          <dgm:bulletEnabled val="1"/>
        </dgm:presLayoutVars>
      </dgm:prSet>
      <dgm:spPr/>
    </dgm:pt>
    <dgm:pt modelId="{3F113BC2-B4B6-4883-8EDF-8116A4DDFB6C}" type="pres">
      <dgm:prSet presAssocID="{9D87D619-2239-4576-A608-5729E2F698FD}" presName="sp" presStyleCnt="0"/>
      <dgm:spPr/>
    </dgm:pt>
    <dgm:pt modelId="{47A695CE-E62B-4672-B141-0DF1B0D65D7C}" type="pres">
      <dgm:prSet presAssocID="{BD934049-DF8B-49BB-A8B6-6C2A5BAF0C61}" presName="linNode" presStyleCnt="0"/>
      <dgm:spPr/>
    </dgm:pt>
    <dgm:pt modelId="{859FE7EF-6BEF-4932-BEBF-015A63DFA0FF}" type="pres">
      <dgm:prSet presAssocID="{BD934049-DF8B-49BB-A8B6-6C2A5BAF0C61}" presName="parentText" presStyleLbl="node1" presStyleIdx="1" presStyleCnt="5">
        <dgm:presLayoutVars>
          <dgm:chMax val="1"/>
          <dgm:bulletEnabled val="1"/>
        </dgm:presLayoutVars>
      </dgm:prSet>
      <dgm:spPr/>
    </dgm:pt>
    <dgm:pt modelId="{E778460E-878E-4D21-85B2-477F656B7906}" type="pres">
      <dgm:prSet presAssocID="{BD934049-DF8B-49BB-A8B6-6C2A5BAF0C61}" presName="descendantText" presStyleLbl="alignAccFollowNode1" presStyleIdx="1" presStyleCnt="5">
        <dgm:presLayoutVars>
          <dgm:bulletEnabled val="1"/>
        </dgm:presLayoutVars>
      </dgm:prSet>
      <dgm:spPr/>
    </dgm:pt>
    <dgm:pt modelId="{9DCFAB3C-E5A2-4D71-9410-73819DDBADE3}" type="pres">
      <dgm:prSet presAssocID="{6C513F89-6179-49CD-B8A1-84D97FC620E1}" presName="sp" presStyleCnt="0"/>
      <dgm:spPr/>
    </dgm:pt>
    <dgm:pt modelId="{AF4DBC83-ED25-45EA-AAFF-65C72E347ED3}" type="pres">
      <dgm:prSet presAssocID="{4BA3012B-9435-478E-AFE9-CCD224968813}" presName="linNode" presStyleCnt="0"/>
      <dgm:spPr/>
    </dgm:pt>
    <dgm:pt modelId="{49945948-3664-40C5-A9F8-E89586C0558B}" type="pres">
      <dgm:prSet presAssocID="{4BA3012B-9435-478E-AFE9-CCD224968813}" presName="parentText" presStyleLbl="node1" presStyleIdx="2" presStyleCnt="5">
        <dgm:presLayoutVars>
          <dgm:chMax val="1"/>
          <dgm:bulletEnabled val="1"/>
        </dgm:presLayoutVars>
      </dgm:prSet>
      <dgm:spPr/>
    </dgm:pt>
    <dgm:pt modelId="{62E3603D-05E9-4C0E-B722-D424D761EDF3}" type="pres">
      <dgm:prSet presAssocID="{4BA3012B-9435-478E-AFE9-CCD224968813}" presName="descendantText" presStyleLbl="alignAccFollowNode1" presStyleIdx="2" presStyleCnt="5">
        <dgm:presLayoutVars>
          <dgm:bulletEnabled val="1"/>
        </dgm:presLayoutVars>
      </dgm:prSet>
      <dgm:spPr/>
    </dgm:pt>
    <dgm:pt modelId="{6D038DC9-98FA-4CB1-9375-10E96B4922B0}" type="pres">
      <dgm:prSet presAssocID="{049BC869-362B-434F-A799-A9D47C154BC0}" presName="sp" presStyleCnt="0"/>
      <dgm:spPr/>
    </dgm:pt>
    <dgm:pt modelId="{871FF95F-13B3-40C3-B312-DF3DA7F11D33}" type="pres">
      <dgm:prSet presAssocID="{48499336-27CC-4B1B-9896-45C1A2E7EB2E}" presName="linNode" presStyleCnt="0"/>
      <dgm:spPr/>
    </dgm:pt>
    <dgm:pt modelId="{7DA29D78-04CC-44E5-93B0-AB31C3A146C8}" type="pres">
      <dgm:prSet presAssocID="{48499336-27CC-4B1B-9896-45C1A2E7EB2E}" presName="parentText" presStyleLbl="node1" presStyleIdx="3" presStyleCnt="5">
        <dgm:presLayoutVars>
          <dgm:chMax val="1"/>
          <dgm:bulletEnabled val="1"/>
        </dgm:presLayoutVars>
      </dgm:prSet>
      <dgm:spPr/>
    </dgm:pt>
    <dgm:pt modelId="{E143060A-84F3-4EF8-A9F8-7CD6173976A8}" type="pres">
      <dgm:prSet presAssocID="{48499336-27CC-4B1B-9896-45C1A2E7EB2E}" presName="descendantText" presStyleLbl="alignAccFollowNode1" presStyleIdx="3" presStyleCnt="5">
        <dgm:presLayoutVars>
          <dgm:bulletEnabled val="1"/>
        </dgm:presLayoutVars>
      </dgm:prSet>
      <dgm:spPr/>
    </dgm:pt>
    <dgm:pt modelId="{A15912A0-2F38-40DC-BEDA-847653797FF9}" type="pres">
      <dgm:prSet presAssocID="{2397D724-8F41-49AE-B76C-DC6B89CBA213}" presName="sp" presStyleCnt="0"/>
      <dgm:spPr/>
    </dgm:pt>
    <dgm:pt modelId="{CB25D78F-0F75-4F41-B9C4-1A225D78DC08}" type="pres">
      <dgm:prSet presAssocID="{9E935FE0-9077-4C30-8700-B5E6967B6E42}" presName="linNode" presStyleCnt="0"/>
      <dgm:spPr/>
    </dgm:pt>
    <dgm:pt modelId="{862CDB38-21C6-4F61-93D6-345E5C64BE1F}" type="pres">
      <dgm:prSet presAssocID="{9E935FE0-9077-4C30-8700-B5E6967B6E42}" presName="parentText" presStyleLbl="node1" presStyleIdx="4" presStyleCnt="5">
        <dgm:presLayoutVars>
          <dgm:chMax val="1"/>
          <dgm:bulletEnabled val="1"/>
        </dgm:presLayoutVars>
      </dgm:prSet>
      <dgm:spPr/>
    </dgm:pt>
    <dgm:pt modelId="{D3254FF0-43AE-4F88-965F-A1688C92E1EB}" type="pres">
      <dgm:prSet presAssocID="{9E935FE0-9077-4C30-8700-B5E6967B6E42}" presName="descendantText" presStyleLbl="alignAccFollowNode1" presStyleIdx="4" presStyleCnt="5">
        <dgm:presLayoutVars>
          <dgm:bulletEnabled val="1"/>
        </dgm:presLayoutVars>
      </dgm:prSet>
      <dgm:spPr/>
    </dgm:pt>
  </dgm:ptLst>
  <dgm:cxnLst>
    <dgm:cxn modelId="{85BEAA30-6766-4C48-86F2-DF42DB90A72C}" srcId="{4BA3012B-9435-478E-AFE9-CCD224968813}" destId="{905910B7-FCE0-4976-8F01-530F8935ED15}" srcOrd="0" destOrd="0" parTransId="{CA4BE69E-8BA3-4318-976F-A95D51A18E4E}" sibTransId="{BD8B8B59-CACA-42D5-863E-4D955F96988F}"/>
    <dgm:cxn modelId="{E86A8534-D8C5-43CC-A993-E08B7C18A57A}" type="presOf" srcId="{7E066665-713C-4E37-B936-5E8D3C398ED5}" destId="{B3DE3653-A2A6-4AFE-A933-F130AF7DC30E}" srcOrd="0" destOrd="0" presId="urn:microsoft.com/office/officeart/2005/8/layout/vList5"/>
    <dgm:cxn modelId="{BC080035-5D21-4271-9183-3247031118C6}" type="presOf" srcId="{7453D082-7C60-456C-87FC-94263DF8A67D}" destId="{7FCB6567-ECC7-43EC-BE74-5CC0CD8D7A02}" srcOrd="0" destOrd="0" presId="urn:microsoft.com/office/officeart/2005/8/layout/vList5"/>
    <dgm:cxn modelId="{9D5C4E36-64C6-4A27-B5F8-B6C1D2EA901A}" srcId="{63C64D57-2C60-498F-AD2C-FB6C9A9774D7}" destId="{7453D082-7C60-456C-87FC-94263DF8A67D}" srcOrd="0" destOrd="0" parTransId="{0D3D304F-8ED0-492E-9E89-70275472388F}" sibTransId="{9D87D619-2239-4576-A608-5729E2F698FD}"/>
    <dgm:cxn modelId="{C4828F5D-97F9-4EF5-995D-3AE6853FD5C4}" srcId="{63C64D57-2C60-498F-AD2C-FB6C9A9774D7}" destId="{BD934049-DF8B-49BB-A8B6-6C2A5BAF0C61}" srcOrd="1" destOrd="0" parTransId="{D6F863F3-A55F-47F2-9CB4-CB56F25205D6}" sibTransId="{6C513F89-6179-49CD-B8A1-84D97FC620E1}"/>
    <dgm:cxn modelId="{027F6B61-2382-4FF3-86C4-7999DAD8555A}" srcId="{63C64D57-2C60-498F-AD2C-FB6C9A9774D7}" destId="{4BA3012B-9435-478E-AFE9-CCD224968813}" srcOrd="2" destOrd="0" parTransId="{7A68F62D-70A8-4081-8328-12E1A60B75D3}" sibTransId="{049BC869-362B-434F-A799-A9D47C154BC0}"/>
    <dgm:cxn modelId="{B5E49743-1788-4962-99B8-9172DFA38251}" type="presOf" srcId="{AF80B807-C39E-44F3-986C-50DCC83151CA}" destId="{E778460E-878E-4D21-85B2-477F656B7906}" srcOrd="0" destOrd="0" presId="urn:microsoft.com/office/officeart/2005/8/layout/vList5"/>
    <dgm:cxn modelId="{25131345-381E-4349-B9B9-230980A5B982}" type="presOf" srcId="{905910B7-FCE0-4976-8F01-530F8935ED15}" destId="{62E3603D-05E9-4C0E-B722-D424D761EDF3}" srcOrd="0" destOrd="0" presId="urn:microsoft.com/office/officeart/2005/8/layout/vList5"/>
    <dgm:cxn modelId="{2B1D5267-4A26-47AE-B35C-A0DF6DEBB4AD}" type="presOf" srcId="{BD934049-DF8B-49BB-A8B6-6C2A5BAF0C61}" destId="{859FE7EF-6BEF-4932-BEBF-015A63DFA0FF}" srcOrd="0" destOrd="0" presId="urn:microsoft.com/office/officeart/2005/8/layout/vList5"/>
    <dgm:cxn modelId="{3A10994E-BDA9-46F0-A1A5-351AD17AC246}" srcId="{BD934049-DF8B-49BB-A8B6-6C2A5BAF0C61}" destId="{AF80B807-C39E-44F3-986C-50DCC83151CA}" srcOrd="0" destOrd="0" parTransId="{0781F918-AAFE-4E68-8EB5-B70760A4F425}" sibTransId="{7ECEFAB5-8FF7-40B3-A10F-37E4952A3C55}"/>
    <dgm:cxn modelId="{B37A7355-4026-4DC3-A62B-7BD8475BEB07}" srcId="{48499336-27CC-4B1B-9896-45C1A2E7EB2E}" destId="{21F7D586-765B-4A3F-8393-3318F983D9FD}" srcOrd="0" destOrd="0" parTransId="{3035B701-C615-40D8-82EC-C04233505F1F}" sibTransId="{D1BD0F61-2C2C-4510-8686-0CA66ED7AB2A}"/>
    <dgm:cxn modelId="{2ABBC37F-3414-4861-82A4-29621A5680DF}" type="presOf" srcId="{21F7D586-765B-4A3F-8393-3318F983D9FD}" destId="{E143060A-84F3-4EF8-A9F8-7CD6173976A8}" srcOrd="0" destOrd="0" presId="urn:microsoft.com/office/officeart/2005/8/layout/vList5"/>
    <dgm:cxn modelId="{8A15708F-F238-446D-BE89-6EF2F781E8BC}" type="presOf" srcId="{2E098DC5-0966-455F-A61E-D9D31555DC88}" destId="{D3254FF0-43AE-4F88-965F-A1688C92E1EB}" srcOrd="0" destOrd="0" presId="urn:microsoft.com/office/officeart/2005/8/layout/vList5"/>
    <dgm:cxn modelId="{6D5FCEA4-A7BC-4535-9673-6BCD677E4082}" type="presOf" srcId="{63C64D57-2C60-498F-AD2C-FB6C9A9774D7}" destId="{19618D5B-3E0B-461F-9535-75D6CC44DD53}" srcOrd="0" destOrd="0" presId="urn:microsoft.com/office/officeart/2005/8/layout/vList5"/>
    <dgm:cxn modelId="{4B5412BB-DEA8-4480-BF21-9C007D33558D}" srcId="{63C64D57-2C60-498F-AD2C-FB6C9A9774D7}" destId="{9E935FE0-9077-4C30-8700-B5E6967B6E42}" srcOrd="4" destOrd="0" parTransId="{892F5F61-7F11-42F2-A579-6D8B8EF2E013}" sibTransId="{39871B0E-940E-4737-BB58-16CBC2850B96}"/>
    <dgm:cxn modelId="{C44C39BB-21E7-44B4-85F5-AE079A018868}" srcId="{7453D082-7C60-456C-87FC-94263DF8A67D}" destId="{7E066665-713C-4E37-B936-5E8D3C398ED5}" srcOrd="0" destOrd="0" parTransId="{1CB2B7AE-6E14-4EC0-9485-1BD73A5F3D3F}" sibTransId="{C757682F-3400-4235-8B75-9005E97436FB}"/>
    <dgm:cxn modelId="{BED78FDC-1378-4A74-BFBD-BDE07A04E601}" srcId="{9E935FE0-9077-4C30-8700-B5E6967B6E42}" destId="{2E098DC5-0966-455F-A61E-D9D31555DC88}" srcOrd="0" destOrd="0" parTransId="{820FA0D8-0F19-464E-826A-2928A3D229BF}" sibTransId="{0059A072-3B0F-4922-BFA4-19E9C1FFD41D}"/>
    <dgm:cxn modelId="{E18959F0-0A41-4CE1-A3FA-761E5BEC4B00}" srcId="{63C64D57-2C60-498F-AD2C-FB6C9A9774D7}" destId="{48499336-27CC-4B1B-9896-45C1A2E7EB2E}" srcOrd="3" destOrd="0" parTransId="{DC603DC5-FA3F-4F96-841F-B9D28436A56B}" sibTransId="{2397D724-8F41-49AE-B76C-DC6B89CBA213}"/>
    <dgm:cxn modelId="{B715A4F5-1047-4891-882B-543A26E99B5A}" type="presOf" srcId="{4BA3012B-9435-478E-AFE9-CCD224968813}" destId="{49945948-3664-40C5-A9F8-E89586C0558B}" srcOrd="0" destOrd="0" presId="urn:microsoft.com/office/officeart/2005/8/layout/vList5"/>
    <dgm:cxn modelId="{F22C0FFD-2912-4E60-B4DC-72657A2FA4CE}" type="presOf" srcId="{9E935FE0-9077-4C30-8700-B5E6967B6E42}" destId="{862CDB38-21C6-4F61-93D6-345E5C64BE1F}" srcOrd="0" destOrd="0" presId="urn:microsoft.com/office/officeart/2005/8/layout/vList5"/>
    <dgm:cxn modelId="{63D8C7FD-D536-4C37-B81D-DDEF3AFF4453}" type="presOf" srcId="{48499336-27CC-4B1B-9896-45C1A2E7EB2E}" destId="{7DA29D78-04CC-44E5-93B0-AB31C3A146C8}" srcOrd="0" destOrd="0" presId="urn:microsoft.com/office/officeart/2005/8/layout/vList5"/>
    <dgm:cxn modelId="{867E91F2-046C-4A38-A2DB-8C9262E8DB37}" type="presParOf" srcId="{19618D5B-3E0B-461F-9535-75D6CC44DD53}" destId="{D3E05EB2-9EF4-479B-B146-36E80CC08F58}" srcOrd="0" destOrd="0" presId="urn:microsoft.com/office/officeart/2005/8/layout/vList5"/>
    <dgm:cxn modelId="{44E7727E-BB2B-4D5A-ABFD-FAE1FB28FF8C}" type="presParOf" srcId="{D3E05EB2-9EF4-479B-B146-36E80CC08F58}" destId="{7FCB6567-ECC7-43EC-BE74-5CC0CD8D7A02}" srcOrd="0" destOrd="0" presId="urn:microsoft.com/office/officeart/2005/8/layout/vList5"/>
    <dgm:cxn modelId="{551BBA54-4495-4106-9821-5F335B34704C}" type="presParOf" srcId="{D3E05EB2-9EF4-479B-B146-36E80CC08F58}" destId="{B3DE3653-A2A6-4AFE-A933-F130AF7DC30E}" srcOrd="1" destOrd="0" presId="urn:microsoft.com/office/officeart/2005/8/layout/vList5"/>
    <dgm:cxn modelId="{2C707894-79E3-4A50-9FB6-B9605D2C9615}" type="presParOf" srcId="{19618D5B-3E0B-461F-9535-75D6CC44DD53}" destId="{3F113BC2-B4B6-4883-8EDF-8116A4DDFB6C}" srcOrd="1" destOrd="0" presId="urn:microsoft.com/office/officeart/2005/8/layout/vList5"/>
    <dgm:cxn modelId="{43FFC624-352C-4727-ABF2-8ABC8C078ED0}" type="presParOf" srcId="{19618D5B-3E0B-461F-9535-75D6CC44DD53}" destId="{47A695CE-E62B-4672-B141-0DF1B0D65D7C}" srcOrd="2" destOrd="0" presId="urn:microsoft.com/office/officeart/2005/8/layout/vList5"/>
    <dgm:cxn modelId="{2E797DD1-DFBD-44FB-8D68-40384DAA1194}" type="presParOf" srcId="{47A695CE-E62B-4672-B141-0DF1B0D65D7C}" destId="{859FE7EF-6BEF-4932-BEBF-015A63DFA0FF}" srcOrd="0" destOrd="0" presId="urn:microsoft.com/office/officeart/2005/8/layout/vList5"/>
    <dgm:cxn modelId="{DA1286D1-4F8A-4486-B79A-7795DD04CF03}" type="presParOf" srcId="{47A695CE-E62B-4672-B141-0DF1B0D65D7C}" destId="{E778460E-878E-4D21-85B2-477F656B7906}" srcOrd="1" destOrd="0" presId="urn:microsoft.com/office/officeart/2005/8/layout/vList5"/>
    <dgm:cxn modelId="{012A3764-7262-4DD5-B4DB-1BF9A57BACC4}" type="presParOf" srcId="{19618D5B-3E0B-461F-9535-75D6CC44DD53}" destId="{9DCFAB3C-E5A2-4D71-9410-73819DDBADE3}" srcOrd="3" destOrd="0" presId="urn:microsoft.com/office/officeart/2005/8/layout/vList5"/>
    <dgm:cxn modelId="{01AC1587-F168-4E84-889D-E252F99DC449}" type="presParOf" srcId="{19618D5B-3E0B-461F-9535-75D6CC44DD53}" destId="{AF4DBC83-ED25-45EA-AAFF-65C72E347ED3}" srcOrd="4" destOrd="0" presId="urn:microsoft.com/office/officeart/2005/8/layout/vList5"/>
    <dgm:cxn modelId="{5F4230BD-27D9-49CF-BFCF-3C71D0B9F23B}" type="presParOf" srcId="{AF4DBC83-ED25-45EA-AAFF-65C72E347ED3}" destId="{49945948-3664-40C5-A9F8-E89586C0558B}" srcOrd="0" destOrd="0" presId="urn:microsoft.com/office/officeart/2005/8/layout/vList5"/>
    <dgm:cxn modelId="{F658DD21-9161-4404-B705-DDD3028C46A4}" type="presParOf" srcId="{AF4DBC83-ED25-45EA-AAFF-65C72E347ED3}" destId="{62E3603D-05E9-4C0E-B722-D424D761EDF3}" srcOrd="1" destOrd="0" presId="urn:microsoft.com/office/officeart/2005/8/layout/vList5"/>
    <dgm:cxn modelId="{E56AC66F-E99B-427E-A74C-D9F6AE7BA80A}" type="presParOf" srcId="{19618D5B-3E0B-461F-9535-75D6CC44DD53}" destId="{6D038DC9-98FA-4CB1-9375-10E96B4922B0}" srcOrd="5" destOrd="0" presId="urn:microsoft.com/office/officeart/2005/8/layout/vList5"/>
    <dgm:cxn modelId="{B9EABE93-D557-45AB-99C5-09167555FB34}" type="presParOf" srcId="{19618D5B-3E0B-461F-9535-75D6CC44DD53}" destId="{871FF95F-13B3-40C3-B312-DF3DA7F11D33}" srcOrd="6" destOrd="0" presId="urn:microsoft.com/office/officeart/2005/8/layout/vList5"/>
    <dgm:cxn modelId="{44E7B124-7668-4235-AC32-CC4E1ABA6D1B}" type="presParOf" srcId="{871FF95F-13B3-40C3-B312-DF3DA7F11D33}" destId="{7DA29D78-04CC-44E5-93B0-AB31C3A146C8}" srcOrd="0" destOrd="0" presId="urn:microsoft.com/office/officeart/2005/8/layout/vList5"/>
    <dgm:cxn modelId="{98D4AD96-8F62-4C9E-90D2-F8E5F2666763}" type="presParOf" srcId="{871FF95F-13B3-40C3-B312-DF3DA7F11D33}" destId="{E143060A-84F3-4EF8-A9F8-7CD6173976A8}" srcOrd="1" destOrd="0" presId="urn:microsoft.com/office/officeart/2005/8/layout/vList5"/>
    <dgm:cxn modelId="{2483A185-7119-4510-B8A7-67F67C318B9F}" type="presParOf" srcId="{19618D5B-3E0B-461F-9535-75D6CC44DD53}" destId="{A15912A0-2F38-40DC-BEDA-847653797FF9}" srcOrd="7" destOrd="0" presId="urn:microsoft.com/office/officeart/2005/8/layout/vList5"/>
    <dgm:cxn modelId="{71689429-BD2B-4827-8A0E-DA0562C0D619}" type="presParOf" srcId="{19618D5B-3E0B-461F-9535-75D6CC44DD53}" destId="{CB25D78F-0F75-4F41-B9C4-1A225D78DC08}" srcOrd="8" destOrd="0" presId="urn:microsoft.com/office/officeart/2005/8/layout/vList5"/>
    <dgm:cxn modelId="{844116BB-A1A6-4420-9D30-D46959BC7006}" type="presParOf" srcId="{CB25D78F-0F75-4F41-B9C4-1A225D78DC08}" destId="{862CDB38-21C6-4F61-93D6-345E5C64BE1F}" srcOrd="0" destOrd="0" presId="urn:microsoft.com/office/officeart/2005/8/layout/vList5"/>
    <dgm:cxn modelId="{72273F34-0052-4FF4-883D-C83B969A0883}" type="presParOf" srcId="{CB25D78F-0F75-4F41-B9C4-1A225D78DC08}" destId="{D3254FF0-43AE-4F88-965F-A1688C92E1E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6639B-D9E4-4B92-8F4E-CA7096D5486A}">
      <dsp:nvSpPr>
        <dsp:cNvPr id="0" name=""/>
        <dsp:cNvSpPr/>
      </dsp:nvSpPr>
      <dsp:spPr>
        <a:xfrm>
          <a:off x="0" y="0"/>
          <a:ext cx="2252869" cy="3310127"/>
        </a:xfrm>
        <a:prstGeom prst="triangl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34176E-33EF-4938-B2C8-7F7693E6BD3A}">
      <dsp:nvSpPr>
        <dsp:cNvPr id="0" name=""/>
        <dsp:cNvSpPr/>
      </dsp:nvSpPr>
      <dsp:spPr>
        <a:xfrm>
          <a:off x="1126434" y="331336"/>
          <a:ext cx="1464365" cy="2353294"/>
        </a:xfrm>
        <a:prstGeom prst="round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latin typeface="Calibri" panose="020F0502020204030204" pitchFamily="34" charset="0"/>
              <a:cs typeface="Calibri" panose="020F0502020204030204" pitchFamily="34" charset="0"/>
            </a:rPr>
            <a:t>“Good” goals</a:t>
          </a:r>
        </a:p>
        <a:p>
          <a:pPr marL="114300" lvl="1" indent="-114300" algn="l" defTabSz="577850" rtl="0">
            <a:lnSpc>
              <a:spcPct val="90000"/>
            </a:lnSpc>
            <a:spcBef>
              <a:spcPct val="0"/>
            </a:spcBef>
            <a:spcAft>
              <a:spcPct val="15000"/>
            </a:spcAft>
            <a:buChar char="•"/>
          </a:pPr>
          <a:r>
            <a:rPr lang="en-US" sz="1300" kern="1200" dirty="0">
              <a:latin typeface="Calibri" panose="020F0502020204030204" pitchFamily="34" charset="0"/>
              <a:cs typeface="Calibri" panose="020F0502020204030204" pitchFamily="34" charset="0"/>
            </a:rPr>
            <a:t>Specify an expected program effect</a:t>
          </a:r>
        </a:p>
        <a:p>
          <a:pPr marL="114300" lvl="1" indent="-114300" algn="l" defTabSz="577850" rtl="0">
            <a:lnSpc>
              <a:spcPct val="90000"/>
            </a:lnSpc>
            <a:spcBef>
              <a:spcPct val="0"/>
            </a:spcBef>
            <a:spcAft>
              <a:spcPct val="15000"/>
            </a:spcAft>
            <a:buChar char="•"/>
          </a:pPr>
          <a:r>
            <a:rPr lang="en-US" sz="1300" kern="1200" dirty="0">
              <a:latin typeface="Calibri" panose="020F0502020204030204" pitchFamily="34" charset="0"/>
              <a:cs typeface="Calibri" panose="020F0502020204030204" pitchFamily="34" charset="0"/>
            </a:rPr>
            <a:t>Identify the target population to be affected</a:t>
          </a:r>
        </a:p>
        <a:p>
          <a:pPr marL="114300" lvl="1" indent="-114300" algn="l" defTabSz="577850" rtl="0">
            <a:lnSpc>
              <a:spcPct val="90000"/>
            </a:lnSpc>
            <a:spcBef>
              <a:spcPct val="0"/>
            </a:spcBef>
            <a:spcAft>
              <a:spcPct val="15000"/>
            </a:spcAft>
            <a:buChar char="•"/>
          </a:pPr>
          <a:r>
            <a:rPr lang="en-US" sz="1300" kern="1200" dirty="0">
              <a:latin typeface="Calibri" panose="020F0502020204030204" pitchFamily="34" charset="0"/>
              <a:cs typeface="Calibri" panose="020F0502020204030204" pitchFamily="34" charset="0"/>
            </a:rPr>
            <a:t>Set overall priorities</a:t>
          </a:r>
        </a:p>
      </dsp:txBody>
      <dsp:txXfrm>
        <a:off x="1197918" y="402820"/>
        <a:ext cx="1321397" cy="2210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6639B-D9E4-4B92-8F4E-CA7096D5486A}">
      <dsp:nvSpPr>
        <dsp:cNvPr id="0" name=""/>
        <dsp:cNvSpPr/>
      </dsp:nvSpPr>
      <dsp:spPr>
        <a:xfrm>
          <a:off x="0" y="0"/>
          <a:ext cx="2252869" cy="3310127"/>
        </a:xfrm>
        <a:prstGeom prst="triangl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34176E-33EF-4938-B2C8-7F7693E6BD3A}">
      <dsp:nvSpPr>
        <dsp:cNvPr id="0" name=""/>
        <dsp:cNvSpPr/>
      </dsp:nvSpPr>
      <dsp:spPr>
        <a:xfrm>
          <a:off x="1126434" y="331336"/>
          <a:ext cx="1464365" cy="2353294"/>
        </a:xfrm>
        <a:prstGeom prst="round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latin typeface="Calibri" panose="020F0502020204030204" pitchFamily="34" charset="0"/>
              <a:cs typeface="Calibri" panose="020F0502020204030204" pitchFamily="34" charset="0"/>
            </a:rPr>
            <a:t>“Good” goals</a:t>
          </a:r>
        </a:p>
        <a:p>
          <a:pPr marL="114300" lvl="1" indent="-114300" algn="l" defTabSz="577850" rtl="0">
            <a:lnSpc>
              <a:spcPct val="90000"/>
            </a:lnSpc>
            <a:spcBef>
              <a:spcPct val="0"/>
            </a:spcBef>
            <a:spcAft>
              <a:spcPct val="15000"/>
            </a:spcAft>
            <a:buChar char="•"/>
          </a:pPr>
          <a:r>
            <a:rPr lang="en-US" sz="1300" kern="1200" dirty="0">
              <a:latin typeface="Calibri" panose="020F0502020204030204" pitchFamily="34" charset="0"/>
              <a:cs typeface="Calibri" panose="020F0502020204030204" pitchFamily="34" charset="0"/>
            </a:rPr>
            <a:t>Specify an expected program effect</a:t>
          </a:r>
        </a:p>
        <a:p>
          <a:pPr marL="114300" lvl="1" indent="-114300" algn="l" defTabSz="577850" rtl="0">
            <a:lnSpc>
              <a:spcPct val="90000"/>
            </a:lnSpc>
            <a:spcBef>
              <a:spcPct val="0"/>
            </a:spcBef>
            <a:spcAft>
              <a:spcPct val="15000"/>
            </a:spcAft>
            <a:buChar char="•"/>
          </a:pPr>
          <a:r>
            <a:rPr lang="en-US" sz="1300" kern="1200" dirty="0">
              <a:latin typeface="Calibri" panose="020F0502020204030204" pitchFamily="34" charset="0"/>
              <a:cs typeface="Calibri" panose="020F0502020204030204" pitchFamily="34" charset="0"/>
            </a:rPr>
            <a:t>Identify the target population to be affected</a:t>
          </a:r>
        </a:p>
        <a:p>
          <a:pPr marL="114300" lvl="1" indent="-114300" algn="l" defTabSz="577850" rtl="0">
            <a:lnSpc>
              <a:spcPct val="90000"/>
            </a:lnSpc>
            <a:spcBef>
              <a:spcPct val="0"/>
            </a:spcBef>
            <a:spcAft>
              <a:spcPct val="15000"/>
            </a:spcAft>
            <a:buChar char="•"/>
          </a:pPr>
          <a:r>
            <a:rPr lang="en-US" sz="1300" kern="1200" dirty="0">
              <a:latin typeface="Calibri" panose="020F0502020204030204" pitchFamily="34" charset="0"/>
              <a:cs typeface="Calibri" panose="020F0502020204030204" pitchFamily="34" charset="0"/>
            </a:rPr>
            <a:t>Set overall priorities</a:t>
          </a:r>
        </a:p>
      </dsp:txBody>
      <dsp:txXfrm>
        <a:off x="1197918" y="402820"/>
        <a:ext cx="1321397" cy="2210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E3653-A2A6-4AFE-A933-F130AF7DC30E}">
      <dsp:nvSpPr>
        <dsp:cNvPr id="0" name=""/>
        <dsp:cNvSpPr/>
      </dsp:nvSpPr>
      <dsp:spPr>
        <a:xfrm rot="5400000">
          <a:off x="6246608" y="-2718013"/>
          <a:ext cx="564409" cy="6144765"/>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87630" rIns="175260" bIns="8763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Who? (target population and who is doing the activity) and What? (action or broad activity for the objective</a:t>
          </a:r>
          <a:r>
            <a:rPr lang="en-US" sz="1800" kern="1200" dirty="0"/>
            <a:t>)</a:t>
          </a:r>
        </a:p>
      </dsp:txBody>
      <dsp:txXfrm rot="-5400000">
        <a:off x="3456430" y="99717"/>
        <a:ext cx="6117213" cy="509305"/>
      </dsp:txXfrm>
    </dsp:sp>
    <dsp:sp modelId="{7FCB6567-ECC7-43EC-BE74-5CC0CD8D7A02}">
      <dsp:nvSpPr>
        <dsp:cNvPr id="0" name=""/>
        <dsp:cNvSpPr/>
      </dsp:nvSpPr>
      <dsp:spPr>
        <a:xfrm>
          <a:off x="0" y="1613"/>
          <a:ext cx="3456430" cy="705511"/>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u="sng" kern="1200" dirty="0">
              <a:latin typeface="Calibri" panose="020F0502020204030204" pitchFamily="34" charset="0"/>
              <a:cs typeface="Calibri" panose="020F0502020204030204" pitchFamily="34" charset="0"/>
            </a:rPr>
            <a:t>S</a:t>
          </a:r>
          <a:r>
            <a:rPr lang="en-US" sz="2800" b="1" kern="1200" dirty="0">
              <a:latin typeface="Calibri" panose="020F0502020204030204" pitchFamily="34" charset="0"/>
              <a:cs typeface="Calibri" panose="020F0502020204030204" pitchFamily="34" charset="0"/>
            </a:rPr>
            <a:t>pecific</a:t>
          </a:r>
          <a:endParaRPr lang="en-US" sz="2800" kern="1200" dirty="0">
            <a:latin typeface="Calibri" panose="020F0502020204030204" pitchFamily="34" charset="0"/>
            <a:cs typeface="Calibri" panose="020F0502020204030204" pitchFamily="34" charset="0"/>
          </a:endParaRPr>
        </a:p>
      </dsp:txBody>
      <dsp:txXfrm>
        <a:off x="34440" y="36053"/>
        <a:ext cx="3387550" cy="636631"/>
      </dsp:txXfrm>
    </dsp:sp>
    <dsp:sp modelId="{E778460E-878E-4D21-85B2-477F656B7906}">
      <dsp:nvSpPr>
        <dsp:cNvPr id="0" name=""/>
        <dsp:cNvSpPr/>
      </dsp:nvSpPr>
      <dsp:spPr>
        <a:xfrm rot="5400000">
          <a:off x="6246608" y="-1977225"/>
          <a:ext cx="564409" cy="6144765"/>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87630" rIns="175260" bIns="8763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“How much” change is expected </a:t>
          </a:r>
        </a:p>
      </dsp:txBody>
      <dsp:txXfrm rot="-5400000">
        <a:off x="3456430" y="840505"/>
        <a:ext cx="6117213" cy="509305"/>
      </dsp:txXfrm>
    </dsp:sp>
    <dsp:sp modelId="{859FE7EF-6BEF-4932-BEBF-015A63DFA0FF}">
      <dsp:nvSpPr>
        <dsp:cNvPr id="0" name=""/>
        <dsp:cNvSpPr/>
      </dsp:nvSpPr>
      <dsp:spPr>
        <a:xfrm>
          <a:off x="0" y="742400"/>
          <a:ext cx="3456430" cy="705511"/>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u="sng" kern="1200" dirty="0">
              <a:solidFill>
                <a:schemeClr val="tx1"/>
              </a:solidFill>
              <a:latin typeface="Calibri" panose="020F0502020204030204" pitchFamily="34" charset="0"/>
              <a:cs typeface="Calibri" panose="020F0502020204030204" pitchFamily="34" charset="0"/>
            </a:rPr>
            <a:t>M</a:t>
          </a:r>
          <a:r>
            <a:rPr lang="en-US" sz="2800" b="1" kern="1200" dirty="0">
              <a:solidFill>
                <a:schemeClr val="tx1"/>
              </a:solidFill>
              <a:latin typeface="Calibri" panose="020F0502020204030204" pitchFamily="34" charset="0"/>
              <a:cs typeface="Calibri" panose="020F0502020204030204" pitchFamily="34" charset="0"/>
            </a:rPr>
            <a:t>easurable</a:t>
          </a:r>
          <a:endParaRPr lang="en-US" sz="2800" kern="1200" dirty="0">
            <a:solidFill>
              <a:schemeClr val="tx1"/>
            </a:solidFill>
            <a:latin typeface="Calibri" panose="020F0502020204030204" pitchFamily="34" charset="0"/>
            <a:cs typeface="Calibri" panose="020F0502020204030204" pitchFamily="34" charset="0"/>
          </a:endParaRPr>
        </a:p>
      </dsp:txBody>
      <dsp:txXfrm>
        <a:off x="34440" y="776840"/>
        <a:ext cx="3387550" cy="636631"/>
      </dsp:txXfrm>
    </dsp:sp>
    <dsp:sp modelId="{62E3603D-05E9-4C0E-B722-D424D761EDF3}">
      <dsp:nvSpPr>
        <dsp:cNvPr id="0" name=""/>
        <dsp:cNvSpPr/>
      </dsp:nvSpPr>
      <dsp:spPr>
        <a:xfrm rot="5400000">
          <a:off x="6246608" y="-1236438"/>
          <a:ext cx="564409" cy="6144765"/>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87630" rIns="175260" bIns="8763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Can be accomplished given current resources and constraints </a:t>
          </a:r>
        </a:p>
      </dsp:txBody>
      <dsp:txXfrm rot="-5400000">
        <a:off x="3456430" y="1581292"/>
        <a:ext cx="6117213" cy="509305"/>
      </dsp:txXfrm>
    </dsp:sp>
    <dsp:sp modelId="{49945948-3664-40C5-A9F8-E89586C0558B}">
      <dsp:nvSpPr>
        <dsp:cNvPr id="0" name=""/>
        <dsp:cNvSpPr/>
      </dsp:nvSpPr>
      <dsp:spPr>
        <a:xfrm>
          <a:off x="0" y="1483188"/>
          <a:ext cx="3456430" cy="705511"/>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u="sng" kern="1200" dirty="0">
              <a:latin typeface="Calibri" panose="020F0502020204030204" pitchFamily="34" charset="0"/>
              <a:cs typeface="Calibri" panose="020F0502020204030204" pitchFamily="34" charset="0"/>
            </a:rPr>
            <a:t>A</a:t>
          </a:r>
          <a:r>
            <a:rPr lang="en-US" sz="2800" b="1" kern="1200" dirty="0">
              <a:latin typeface="Calibri" panose="020F0502020204030204" pitchFamily="34" charset="0"/>
              <a:cs typeface="Calibri" panose="020F0502020204030204" pitchFamily="34" charset="0"/>
            </a:rPr>
            <a:t>chievable</a:t>
          </a:r>
          <a:endParaRPr lang="en-US" sz="2800" kern="1200" dirty="0">
            <a:latin typeface="Calibri" panose="020F0502020204030204" pitchFamily="34" charset="0"/>
            <a:cs typeface="Calibri" panose="020F0502020204030204" pitchFamily="34" charset="0"/>
          </a:endParaRPr>
        </a:p>
      </dsp:txBody>
      <dsp:txXfrm>
        <a:off x="34440" y="1517628"/>
        <a:ext cx="3387550" cy="636631"/>
      </dsp:txXfrm>
    </dsp:sp>
    <dsp:sp modelId="{E143060A-84F3-4EF8-A9F8-7CD6173976A8}">
      <dsp:nvSpPr>
        <dsp:cNvPr id="0" name=""/>
        <dsp:cNvSpPr/>
      </dsp:nvSpPr>
      <dsp:spPr>
        <a:xfrm rot="5400000">
          <a:off x="6246608" y="-495651"/>
          <a:ext cx="564409" cy="6144765"/>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87630" rIns="175260" bIns="8763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Addresses the scope of the DD Council purpose and proposes reasonable programmatic steps </a:t>
          </a:r>
          <a:r>
            <a:rPr lang="en-US" sz="1600" kern="1200" dirty="0">
              <a:latin typeface="Calibri" panose="020F0502020204030204" pitchFamily="34" charset="0"/>
              <a:cs typeface="Calibri" panose="020F0502020204030204" pitchFamily="34" charset="0"/>
            </a:rPr>
            <a:t>  </a:t>
          </a:r>
        </a:p>
      </dsp:txBody>
      <dsp:txXfrm rot="-5400000">
        <a:off x="3456430" y="2322079"/>
        <a:ext cx="6117213" cy="509305"/>
      </dsp:txXfrm>
    </dsp:sp>
    <dsp:sp modelId="{7DA29D78-04CC-44E5-93B0-AB31C3A146C8}">
      <dsp:nvSpPr>
        <dsp:cNvPr id="0" name=""/>
        <dsp:cNvSpPr/>
      </dsp:nvSpPr>
      <dsp:spPr>
        <a:xfrm>
          <a:off x="0" y="2223975"/>
          <a:ext cx="3456430" cy="705511"/>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u="sng" kern="1200" dirty="0">
              <a:solidFill>
                <a:schemeClr val="tx1"/>
              </a:solidFill>
              <a:latin typeface="Calibri" panose="020F0502020204030204" pitchFamily="34" charset="0"/>
              <a:cs typeface="Calibri" panose="020F0502020204030204" pitchFamily="34" charset="0"/>
            </a:rPr>
            <a:t>R</a:t>
          </a:r>
          <a:r>
            <a:rPr lang="en-US" sz="2800" b="1" kern="1200" dirty="0">
              <a:solidFill>
                <a:schemeClr val="tx1"/>
              </a:solidFill>
              <a:latin typeface="Calibri" panose="020F0502020204030204" pitchFamily="34" charset="0"/>
              <a:cs typeface="Calibri" panose="020F0502020204030204" pitchFamily="34" charset="0"/>
            </a:rPr>
            <a:t>ealistic</a:t>
          </a:r>
          <a:endParaRPr lang="en-US" sz="2800" kern="1200" dirty="0">
            <a:solidFill>
              <a:schemeClr val="tx1"/>
            </a:solidFill>
            <a:latin typeface="Calibri" panose="020F0502020204030204" pitchFamily="34" charset="0"/>
            <a:cs typeface="Calibri" panose="020F0502020204030204" pitchFamily="34" charset="0"/>
          </a:endParaRPr>
        </a:p>
      </dsp:txBody>
      <dsp:txXfrm>
        <a:off x="34440" y="2258415"/>
        <a:ext cx="3387550" cy="636631"/>
      </dsp:txXfrm>
    </dsp:sp>
    <dsp:sp modelId="{D3254FF0-43AE-4F88-965F-A1688C92E1EB}">
      <dsp:nvSpPr>
        <dsp:cNvPr id="0" name=""/>
        <dsp:cNvSpPr/>
      </dsp:nvSpPr>
      <dsp:spPr>
        <a:xfrm rot="5400000">
          <a:off x="6246608" y="245135"/>
          <a:ext cx="564409" cy="6144765"/>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Provides a timeline indicating when the objective will be met </a:t>
          </a:r>
          <a:r>
            <a:rPr lang="en-US" sz="1800" kern="1200" dirty="0"/>
            <a:t>  </a:t>
          </a:r>
        </a:p>
      </dsp:txBody>
      <dsp:txXfrm rot="-5400000">
        <a:off x="3456430" y="3062865"/>
        <a:ext cx="6117213" cy="509305"/>
      </dsp:txXfrm>
    </dsp:sp>
    <dsp:sp modelId="{862CDB38-21C6-4F61-93D6-345E5C64BE1F}">
      <dsp:nvSpPr>
        <dsp:cNvPr id="0" name=""/>
        <dsp:cNvSpPr/>
      </dsp:nvSpPr>
      <dsp:spPr>
        <a:xfrm>
          <a:off x="0" y="2964762"/>
          <a:ext cx="3456430" cy="705511"/>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1" u="sng" kern="1200" dirty="0">
              <a:latin typeface="Calibri" panose="020F0502020204030204" pitchFamily="34" charset="0"/>
              <a:cs typeface="Calibri" panose="020F0502020204030204" pitchFamily="34" charset="0"/>
            </a:rPr>
            <a:t>T</a:t>
          </a:r>
          <a:r>
            <a:rPr lang="en-US" sz="2800" b="1" kern="1200" dirty="0">
              <a:latin typeface="Calibri" panose="020F0502020204030204" pitchFamily="34" charset="0"/>
              <a:cs typeface="Calibri" panose="020F0502020204030204" pitchFamily="34" charset="0"/>
            </a:rPr>
            <a:t>ime-phased </a:t>
          </a:r>
          <a:endParaRPr lang="en-US" sz="2800" kern="1200" dirty="0">
            <a:latin typeface="Calibri" panose="020F0502020204030204" pitchFamily="34" charset="0"/>
            <a:cs typeface="Calibri" panose="020F0502020204030204" pitchFamily="34" charset="0"/>
          </a:endParaRPr>
        </a:p>
      </dsp:txBody>
      <dsp:txXfrm>
        <a:off x="34440" y="2999202"/>
        <a:ext cx="3387550" cy="63663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821AD-A1C1-4C33-A0AB-1E75ABEBB570}" type="datetimeFigureOut">
              <a:rPr lang="en-US" smtClean="0"/>
              <a:t>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782FD-ADFE-4C12-B84F-77C262E13D99}" type="slidenum">
              <a:rPr lang="en-US" smtClean="0"/>
              <a:t>‹#›</a:t>
            </a:fld>
            <a:endParaRPr lang="en-US" dirty="0"/>
          </a:p>
        </p:txBody>
      </p:sp>
    </p:spTree>
    <p:extLst>
      <p:ext uri="{BB962C8B-B14F-4D97-AF65-F5344CB8AC3E}">
        <p14:creationId xmlns:p14="http://schemas.microsoft.com/office/powerpoint/2010/main" val="1329774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782FD-ADFE-4C12-B84F-77C262E13D99}" type="slidenum">
              <a:rPr lang="en-US" smtClean="0"/>
              <a:t>1</a:t>
            </a:fld>
            <a:endParaRPr lang="en-US" dirty="0"/>
          </a:p>
        </p:txBody>
      </p:sp>
    </p:spTree>
    <p:extLst>
      <p:ext uri="{BB962C8B-B14F-4D97-AF65-F5344CB8AC3E}">
        <p14:creationId xmlns:p14="http://schemas.microsoft.com/office/powerpoint/2010/main" val="1120046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cs typeface="Calibri" panose="020F0502020204030204" pitchFamily="34" charset="0"/>
              </a:rPr>
              <a:t>An </a:t>
            </a:r>
            <a:r>
              <a:rPr lang="en-US" sz="1200" b="1" dirty="0">
                <a:latin typeface="Calibri" panose="020F0502020204030204" pitchFamily="34" charset="0"/>
                <a:cs typeface="Calibri" panose="020F0502020204030204" pitchFamily="34" charset="0"/>
              </a:rPr>
              <a:t>objective</a:t>
            </a:r>
            <a:r>
              <a:rPr lang="en-US" sz="1200" dirty="0">
                <a:latin typeface="Calibri" panose="020F0502020204030204" pitchFamily="34" charset="0"/>
                <a:cs typeface="Calibri" panose="020F0502020204030204" pitchFamily="34" charset="0"/>
              </a:rPr>
              <a:t> is a specific, measurable statement of the desired immediate or direct outcomes of the initiative that support the accomplishment of a goal.</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Describe results to be achieved and how the results will be achieved.</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Set targets for progress and accountability.</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Describe how and when results will be achieved.</a:t>
            </a:r>
          </a:p>
          <a:p>
            <a:endParaRPr lang="en-US" dirty="0"/>
          </a:p>
          <a:p>
            <a:r>
              <a:rPr lang="en-US" b="1" dirty="0"/>
              <a:t>Objectives are the basis for monitoring the implementation of your strategies and support progress toward achieving 5-Year</a:t>
            </a:r>
            <a:r>
              <a:rPr lang="en-US" b="1" baseline="0" dirty="0"/>
              <a:t> </a:t>
            </a:r>
            <a:r>
              <a:rPr lang="en-US" b="1" dirty="0"/>
              <a:t>goals. </a:t>
            </a:r>
          </a:p>
        </p:txBody>
      </p:sp>
      <p:sp>
        <p:nvSpPr>
          <p:cNvPr id="4" name="Slide Number Placeholder 3"/>
          <p:cNvSpPr>
            <a:spLocks noGrp="1"/>
          </p:cNvSpPr>
          <p:nvPr>
            <p:ph type="sldNum" sz="quarter" idx="10"/>
          </p:nvPr>
        </p:nvSpPr>
        <p:spPr/>
        <p:txBody>
          <a:bodyPr/>
          <a:lstStyle/>
          <a:p>
            <a:fld id="{0CC782FD-ADFE-4C12-B84F-77C262E13D99}" type="slidenum">
              <a:rPr lang="en-US" smtClean="0"/>
              <a:t>10</a:t>
            </a:fld>
            <a:endParaRPr lang="en-US" dirty="0"/>
          </a:p>
        </p:txBody>
      </p:sp>
    </p:spTree>
    <p:extLst>
      <p:ext uri="{BB962C8B-B14F-4D97-AF65-F5344CB8AC3E}">
        <p14:creationId xmlns:p14="http://schemas.microsoft.com/office/powerpoint/2010/main" val="8066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a:t>
            </a:r>
            <a:r>
              <a:rPr lang="en-US" b="0" baseline="0" dirty="0"/>
              <a:t> we have the SMART method broken down so you can see what each letter of the acronym stands for…</a:t>
            </a:r>
          </a:p>
          <a:p>
            <a:r>
              <a:rPr lang="en-US" b="1" dirty="0"/>
              <a:t>Specific:</a:t>
            </a:r>
            <a:r>
              <a:rPr lang="en-US" b="1" baseline="0" dirty="0"/>
              <a:t> </a:t>
            </a:r>
            <a:r>
              <a:rPr lang="en-US" baseline="0" dirty="0"/>
              <a:t>Answer the who and what? </a:t>
            </a:r>
            <a:r>
              <a:rPr lang="en-US" i="1" dirty="0"/>
              <a:t>Remember, the greater the specificity, the greater the measurability.</a:t>
            </a:r>
          </a:p>
          <a:p>
            <a:r>
              <a:rPr lang="en-US" b="1" dirty="0"/>
              <a:t>Measurable:</a:t>
            </a:r>
            <a:r>
              <a:rPr lang="en-US" baseline="0" dirty="0"/>
              <a:t> The focus is on how much change is expected. </a:t>
            </a:r>
            <a:r>
              <a:rPr lang="en-US" u="sng" dirty="0"/>
              <a:t>It is impossible to determine whether objectives have been met unless they can be measured.</a:t>
            </a:r>
          </a:p>
          <a:p>
            <a:r>
              <a:rPr lang="en-US" b="1" dirty="0"/>
              <a:t>Achievable:</a:t>
            </a:r>
            <a:r>
              <a:rPr lang="en-US" dirty="0"/>
              <a:t> Can be accomplished given current resources and constraints. </a:t>
            </a:r>
          </a:p>
          <a:p>
            <a:r>
              <a:rPr lang="en-US" b="1" dirty="0"/>
              <a:t>Realistic:</a:t>
            </a:r>
            <a:r>
              <a:rPr lang="en-US" dirty="0"/>
              <a:t> Addresses the scope of the DD Council purpose and proposes reasonable programmatic steps. Consider what areas are appropriate for the DD Council to address given its available resources. </a:t>
            </a:r>
            <a:r>
              <a:rPr lang="en-US" i="1" dirty="0"/>
              <a:t>Ensure that the objective relates directly to the 5-year goals. </a:t>
            </a:r>
          </a:p>
          <a:p>
            <a:r>
              <a:rPr lang="en-US" b="1" dirty="0"/>
              <a:t>Time-phased: </a:t>
            </a:r>
            <a:r>
              <a:rPr lang="en-US" dirty="0"/>
              <a:t>Provides a timeline indicating when the objective will be met. </a:t>
            </a:r>
            <a:r>
              <a:rPr lang="en-US" i="1" dirty="0"/>
              <a:t>Including a time frame in the objectives helps with planning and evaluating the program.</a:t>
            </a:r>
          </a:p>
        </p:txBody>
      </p:sp>
      <p:sp>
        <p:nvSpPr>
          <p:cNvPr id="4" name="Slide Number Placeholder 3"/>
          <p:cNvSpPr>
            <a:spLocks noGrp="1"/>
          </p:cNvSpPr>
          <p:nvPr>
            <p:ph type="sldNum" sz="quarter" idx="10"/>
          </p:nvPr>
        </p:nvSpPr>
        <p:spPr/>
        <p:txBody>
          <a:bodyPr/>
          <a:lstStyle/>
          <a:p>
            <a:fld id="{0CC782FD-ADFE-4C12-B84F-77C262E13D99}" type="slidenum">
              <a:rPr lang="en-US" smtClean="0"/>
              <a:t>11</a:t>
            </a:fld>
            <a:endParaRPr lang="en-US" dirty="0"/>
          </a:p>
        </p:txBody>
      </p:sp>
    </p:spTree>
    <p:extLst>
      <p:ext uri="{BB962C8B-B14F-4D97-AF65-F5344CB8AC3E}">
        <p14:creationId xmlns:p14="http://schemas.microsoft.com/office/powerpoint/2010/main" val="3848628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Non-SMART</a:t>
            </a:r>
            <a:r>
              <a:rPr lang="en-US" baseline="0" dirty="0"/>
              <a:t> objective: </a:t>
            </a:r>
            <a:r>
              <a:rPr lang="en-US" dirty="0">
                <a:latin typeface="Calibri" panose="020F0502020204030204" pitchFamily="34" charset="0"/>
                <a:cs typeface="Calibri" panose="020F0502020204030204" pitchFamily="34" charset="0"/>
              </a:rPr>
              <a:t>Create an environment which assures the need for quality affordable healthcare is addressed by health care providers and incorporated into state policy through advocacy, training and information dissemination. </a:t>
            </a:r>
            <a:r>
              <a:rPr lang="en-US" dirty="0"/>
              <a:t>The non-SMART objective is not specific, measurable, achievable, realistic, or time-phased.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SMART objective:</a:t>
            </a:r>
            <a:r>
              <a:rPr lang="en-US" baseline="0" dirty="0"/>
              <a:t> </a:t>
            </a:r>
            <a:br>
              <a:rPr lang="en-US" baseline="0" dirty="0"/>
            </a:br>
            <a:r>
              <a:rPr lang="en-US" dirty="0">
                <a:latin typeface="Calibri" panose="020F0502020204030204" pitchFamily="34" charset="0"/>
                <a:cs typeface="Calibri" panose="020F0502020204030204" pitchFamily="34" charset="0"/>
              </a:rPr>
              <a:t>By 2024, the [DD Council] will increase knowledge and awareness among 200 people with developmental disabilities and their families about the availability of health care and how to access health care related services and supports.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a:t>
            </a:r>
            <a:r>
              <a:rPr lang="en-US" baseline="0" dirty="0"/>
              <a:t> some additional examples of SMART objectives. </a:t>
            </a:r>
            <a:endParaRPr lang="en-US" dirty="0"/>
          </a:p>
        </p:txBody>
      </p:sp>
      <p:sp>
        <p:nvSpPr>
          <p:cNvPr id="4" name="Slide Number Placeholder 3"/>
          <p:cNvSpPr>
            <a:spLocks noGrp="1"/>
          </p:cNvSpPr>
          <p:nvPr>
            <p:ph type="sldNum" sz="quarter" idx="10"/>
          </p:nvPr>
        </p:nvSpPr>
        <p:spPr/>
        <p:txBody>
          <a:bodyPr/>
          <a:lstStyle/>
          <a:p>
            <a:fld id="{0CC782FD-ADFE-4C12-B84F-77C262E13D99}" type="slidenum">
              <a:rPr lang="en-US" smtClean="0"/>
              <a:t>12</a:t>
            </a:fld>
            <a:endParaRPr lang="en-US" dirty="0"/>
          </a:p>
        </p:txBody>
      </p:sp>
    </p:spTree>
    <p:extLst>
      <p:ext uri="{BB962C8B-B14F-4D97-AF65-F5344CB8AC3E}">
        <p14:creationId xmlns:p14="http://schemas.microsoft.com/office/powerpoint/2010/main" val="3240268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two other examples of objectives using the SMART method. </a:t>
            </a:r>
            <a:endParaRPr lang="en-US" dirty="0"/>
          </a:p>
        </p:txBody>
      </p:sp>
      <p:sp>
        <p:nvSpPr>
          <p:cNvPr id="4" name="Slide Number Placeholder 3"/>
          <p:cNvSpPr>
            <a:spLocks noGrp="1"/>
          </p:cNvSpPr>
          <p:nvPr>
            <p:ph type="sldNum" sz="quarter" idx="10"/>
          </p:nvPr>
        </p:nvSpPr>
        <p:spPr/>
        <p:txBody>
          <a:bodyPr/>
          <a:lstStyle/>
          <a:p>
            <a:fld id="{0CC782FD-ADFE-4C12-B84F-77C262E13D99}" type="slidenum">
              <a:rPr lang="en-US" smtClean="0"/>
              <a:t>13</a:t>
            </a:fld>
            <a:endParaRPr lang="en-US" dirty="0"/>
          </a:p>
        </p:txBody>
      </p:sp>
    </p:spTree>
    <p:extLst>
      <p:ext uri="{BB962C8B-B14F-4D97-AF65-F5344CB8AC3E}">
        <p14:creationId xmlns:p14="http://schemas.microsoft.com/office/powerpoint/2010/main" val="2947358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SMART method in the form of a chart for DD Councils to assess its objectives. For practice,</a:t>
            </a:r>
            <a:r>
              <a:rPr lang="en-US" baseline="0" dirty="0"/>
              <a:t> y</a:t>
            </a:r>
            <a:r>
              <a:rPr lang="en-US" dirty="0"/>
              <a:t>ou</a:t>
            </a:r>
            <a:r>
              <a:rPr lang="en-US" baseline="0" dirty="0"/>
              <a:t> can use this chart to assess the previous examples and use it with your own Council’s examples as the five-year plan is being drafted. Remember, this checklist can be found in the Five-Year State Plan Goals and Objectives brief mentioned earlier. </a:t>
            </a:r>
            <a:endParaRPr lang="en-US" dirty="0"/>
          </a:p>
        </p:txBody>
      </p:sp>
      <p:sp>
        <p:nvSpPr>
          <p:cNvPr id="4" name="Slide Number Placeholder 3"/>
          <p:cNvSpPr>
            <a:spLocks noGrp="1"/>
          </p:cNvSpPr>
          <p:nvPr>
            <p:ph type="sldNum" sz="quarter" idx="10"/>
          </p:nvPr>
        </p:nvSpPr>
        <p:spPr/>
        <p:txBody>
          <a:bodyPr/>
          <a:lstStyle/>
          <a:p>
            <a:fld id="{0CC782FD-ADFE-4C12-B84F-77C262E13D99}" type="slidenum">
              <a:rPr lang="en-US" smtClean="0"/>
              <a:t>14</a:t>
            </a:fld>
            <a:endParaRPr lang="en-US" dirty="0"/>
          </a:p>
        </p:txBody>
      </p:sp>
    </p:spTree>
    <p:extLst>
      <p:ext uri="{BB962C8B-B14F-4D97-AF65-F5344CB8AC3E}">
        <p14:creationId xmlns:p14="http://schemas.microsoft.com/office/powerpoint/2010/main" val="840994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Councils may want</a:t>
            </a:r>
            <a:r>
              <a:rPr lang="en-US" baseline="0" dirty="0"/>
              <a:t> to think about how they can write the 2022-2026 State Plan to allow for emerging issues and trends. For flexibility, ITACC staff suggested adding an emerging issues or trends objective under an existing goal, such as collaboration.</a:t>
            </a:r>
            <a:r>
              <a:rPr lang="en-US" dirty="0"/>
              <a:t> </a:t>
            </a:r>
          </a:p>
        </p:txBody>
      </p:sp>
      <p:sp>
        <p:nvSpPr>
          <p:cNvPr id="4" name="Slide Number Placeholder 3"/>
          <p:cNvSpPr>
            <a:spLocks noGrp="1"/>
          </p:cNvSpPr>
          <p:nvPr>
            <p:ph type="sldNum" sz="quarter" idx="10"/>
          </p:nvPr>
        </p:nvSpPr>
        <p:spPr/>
        <p:txBody>
          <a:bodyPr/>
          <a:lstStyle/>
          <a:p>
            <a:fld id="{0CC782FD-ADFE-4C12-B84F-77C262E13D99}" type="slidenum">
              <a:rPr lang="en-US" smtClean="0"/>
              <a:t>15</a:t>
            </a:fld>
            <a:endParaRPr lang="en-US" dirty="0"/>
          </a:p>
        </p:txBody>
      </p:sp>
    </p:spTree>
    <p:extLst>
      <p:ext uri="{BB962C8B-B14F-4D97-AF65-F5344CB8AC3E}">
        <p14:creationId xmlns:p14="http://schemas.microsoft.com/office/powerpoint/2010/main" val="667192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itacchelp.org website’s Five-Year State Plan page has a subheading, Five Year Goals. There you will find a </a:t>
            </a:r>
            <a:r>
              <a:rPr lang="en-US" sz="1200" b="0" i="0" dirty="0">
                <a:solidFill>
                  <a:srgbClr val="0A0A0A"/>
                </a:solidFill>
                <a:effectLst/>
                <a:latin typeface="Open Sans"/>
              </a:rPr>
              <a:t>5 Year State Plan Goals, Objectives &amp; Expected Outcomes Webinar recording and PowerPoint as well as the 5-Year State Plan Goals &amp; Objectives Brief. The brief has additional examples of good goals and includes checklists for goals and the SMART method for objectives. You can use the checklists to analyze your DD Councils draft and final goals and objectives. </a:t>
            </a:r>
            <a:br>
              <a:rPr lang="en-US" sz="1200" b="0" i="0" dirty="0">
                <a:solidFill>
                  <a:srgbClr val="0A0A0A"/>
                </a:solidFill>
                <a:effectLst/>
                <a:latin typeface="Open Sans"/>
              </a:rPr>
            </a:br>
            <a:endParaRPr lang="en-US" dirty="0"/>
          </a:p>
        </p:txBody>
      </p:sp>
      <p:sp>
        <p:nvSpPr>
          <p:cNvPr id="4" name="Slide Number Placeholder 3"/>
          <p:cNvSpPr>
            <a:spLocks noGrp="1"/>
          </p:cNvSpPr>
          <p:nvPr>
            <p:ph type="sldNum" sz="quarter" idx="5"/>
          </p:nvPr>
        </p:nvSpPr>
        <p:spPr/>
        <p:txBody>
          <a:bodyPr/>
          <a:lstStyle/>
          <a:p>
            <a:fld id="{0CC782FD-ADFE-4C12-B84F-77C262E13D99}" type="slidenum">
              <a:rPr lang="en-US" smtClean="0"/>
              <a:t>16</a:t>
            </a:fld>
            <a:endParaRPr lang="en-US" dirty="0"/>
          </a:p>
        </p:txBody>
      </p:sp>
    </p:spTree>
    <p:extLst>
      <p:ext uri="{BB962C8B-B14F-4D97-AF65-F5344CB8AC3E}">
        <p14:creationId xmlns:p14="http://schemas.microsoft.com/office/powerpoint/2010/main" val="1414794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on the Five-Year State Plan page, there is the State Plan Development Resource. Check pages 54-57 for even more detailed information about developing measurable goals, objectives and expected outcomes. Examples are included. </a:t>
            </a:r>
          </a:p>
        </p:txBody>
      </p:sp>
      <p:sp>
        <p:nvSpPr>
          <p:cNvPr id="4" name="Slide Number Placeholder 3"/>
          <p:cNvSpPr>
            <a:spLocks noGrp="1"/>
          </p:cNvSpPr>
          <p:nvPr>
            <p:ph type="sldNum" sz="quarter" idx="10"/>
          </p:nvPr>
        </p:nvSpPr>
        <p:spPr/>
        <p:txBody>
          <a:bodyPr/>
          <a:lstStyle/>
          <a:p>
            <a:fld id="{0CC782FD-ADFE-4C12-B84F-77C262E13D99}" type="slidenum">
              <a:rPr lang="en-US" smtClean="0"/>
              <a:t>17</a:t>
            </a:fld>
            <a:endParaRPr lang="en-US" dirty="0"/>
          </a:p>
        </p:txBody>
      </p:sp>
    </p:spTree>
    <p:extLst>
      <p:ext uri="{BB962C8B-B14F-4D97-AF65-F5344CB8AC3E}">
        <p14:creationId xmlns:p14="http://schemas.microsoft.com/office/powerpoint/2010/main" val="1058693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782FD-ADFE-4C12-B84F-77C262E13D99}" type="slidenum">
              <a:rPr lang="en-US" smtClean="0"/>
              <a:t>18</a:t>
            </a:fld>
            <a:endParaRPr lang="en-US" dirty="0"/>
          </a:p>
        </p:txBody>
      </p:sp>
    </p:spTree>
    <p:extLst>
      <p:ext uri="{BB962C8B-B14F-4D97-AF65-F5344CB8AC3E}">
        <p14:creationId xmlns:p14="http://schemas.microsoft.com/office/powerpoint/2010/main" val="380675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rPr>
              <a:t>Briefly review the development of “good” goals and the SMART method for developing objectives. (Specific, Measurable, Achievable, Realistic, Time phased)</a:t>
            </a:r>
            <a:br>
              <a:rPr lang="en-US" dirty="0">
                <a:effectLst/>
                <a:latin typeface="Calibri" panose="020F0502020204030204" pitchFamily="34" charset="0"/>
                <a:ea typeface="Calibri" panose="020F0502020204030204" pitchFamily="34" charset="0"/>
              </a:rPr>
            </a:br>
            <a:endParaRPr lang="en-US" dirty="0">
              <a:latin typeface="Calibri" panose="020F0502020204030204" pitchFamily="34" charset="0"/>
              <a:ea typeface="Calibri" panose="020F0502020204030204" pitchFamily="34" charset="0"/>
            </a:endParaRPr>
          </a:p>
          <a:p>
            <a:pPr marL="0" marR="0">
              <a:spcBef>
                <a:spcPts val="0"/>
              </a:spcBef>
              <a:spcAft>
                <a:spcPts val="0"/>
              </a:spcAft>
            </a:pPr>
            <a:r>
              <a:rPr lang="en-US" dirty="0">
                <a:latin typeface="Calibri" panose="020F0502020204030204" pitchFamily="34" charset="0"/>
                <a:ea typeface="Calibri" panose="020F0502020204030204" pitchFamily="34" charset="0"/>
              </a:rPr>
              <a:t>Hear </a:t>
            </a:r>
            <a:r>
              <a:rPr lang="en-US" dirty="0">
                <a:effectLst/>
                <a:latin typeface="Calibri" panose="020F0502020204030204" pitchFamily="34" charset="0"/>
                <a:ea typeface="Calibri" panose="020F0502020204030204" pitchFamily="34" charset="0"/>
              </a:rPr>
              <a:t>tips and strategies from DD Councils staff.</a:t>
            </a:r>
            <a:br>
              <a:rPr lang="en-US" dirty="0">
                <a:effectLst/>
                <a:latin typeface="Calibri" panose="020F0502020204030204" pitchFamily="34" charset="0"/>
                <a:ea typeface="Calibri" panose="020F0502020204030204" pitchFamily="34" charset="0"/>
              </a:rPr>
            </a:br>
            <a:endParaRPr lang="en-US" dirty="0">
              <a:effectLst/>
              <a:latin typeface="Calibri" panose="020F0502020204030204" pitchFamily="34" charset="0"/>
              <a:ea typeface="Calibri" panose="020F0502020204030204" pitchFamily="34" charset="0"/>
            </a:endParaRPr>
          </a:p>
          <a:p>
            <a:pPr marL="0" marR="0">
              <a:spcBef>
                <a:spcPts val="0"/>
              </a:spcBef>
              <a:spcAft>
                <a:spcPts val="0"/>
              </a:spcAft>
            </a:pPr>
            <a:r>
              <a:rPr lang="en-US" dirty="0">
                <a:latin typeface="Calibri" panose="020F0502020204030204" pitchFamily="34" charset="0"/>
                <a:ea typeface="Calibri" panose="020F0502020204030204" pitchFamily="34" charset="0"/>
              </a:rPr>
              <a:t>Engage in Question-and-Answer session with peers on developing Five-Year State Plan goals and objectives. </a:t>
            </a:r>
            <a:br>
              <a:rPr lang="en-US" dirty="0">
                <a:latin typeface="Calibri" panose="020F0502020204030204" pitchFamily="34" charset="0"/>
                <a:ea typeface="Calibri" panose="020F0502020204030204" pitchFamily="34" charset="0"/>
              </a:rPr>
            </a:br>
            <a:endParaRPr lang="en-US" dirty="0">
              <a:latin typeface="Calibri" panose="020F0502020204030204" pitchFamily="34" charset="0"/>
              <a:ea typeface="Calibri" panose="020F0502020204030204" pitchFamily="34"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rPr>
              <a:t>Complete evaluation poll. </a:t>
            </a:r>
          </a:p>
          <a:p>
            <a:pPr marL="0" marR="0">
              <a:spcBef>
                <a:spcPts val="0"/>
              </a:spcBef>
              <a:spcAft>
                <a:spcPts val="0"/>
              </a:spcAft>
            </a:pPr>
            <a:endParaRPr lang="en-US" dirty="0">
              <a:latin typeface="Calibri" panose="020F0502020204030204" pitchFamily="34" charset="0"/>
              <a:ea typeface="Calibri" panose="020F0502020204030204" pitchFamily="34"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rPr>
              <a:t>We will also share resources from the itacchelp.org website for additional information. </a:t>
            </a:r>
            <a:endParaRPr lang="en-US" dirty="0"/>
          </a:p>
        </p:txBody>
      </p:sp>
      <p:sp>
        <p:nvSpPr>
          <p:cNvPr id="4" name="Slide Number Placeholder 3"/>
          <p:cNvSpPr>
            <a:spLocks noGrp="1"/>
          </p:cNvSpPr>
          <p:nvPr>
            <p:ph type="sldNum" sz="quarter" idx="10"/>
          </p:nvPr>
        </p:nvSpPr>
        <p:spPr/>
        <p:txBody>
          <a:bodyPr/>
          <a:lstStyle/>
          <a:p>
            <a:fld id="{0CC782FD-ADFE-4C12-B84F-77C262E13D99}" type="slidenum">
              <a:rPr lang="en-US" smtClean="0"/>
              <a:t>2</a:t>
            </a:fld>
            <a:endParaRPr lang="en-US" dirty="0"/>
          </a:p>
        </p:txBody>
      </p:sp>
    </p:spTree>
    <p:extLst>
      <p:ext uri="{BB962C8B-B14F-4D97-AF65-F5344CB8AC3E}">
        <p14:creationId xmlns:p14="http://schemas.microsoft.com/office/powerpoint/2010/main" val="86903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This information reminds DD Councils that the five-year goals are to be derived from a strategic planning process. Specify 5-year goals, as developed through data driven strategic planning for advocacy, capacity building, and systemic change related to the areas of emphasis to be undertaken…Section 124(c)(4)(A)</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Information from the comprehensive review and analysis, which may include information from various sources (e.g., public input, surveys, organization and agency annual reports, needs assessments, etc.) should provide the basis of the rationale for the goals.</a:t>
            </a:r>
          </a:p>
          <a:p>
            <a:endParaRPr lang="en-US" dirty="0"/>
          </a:p>
        </p:txBody>
      </p:sp>
      <p:sp>
        <p:nvSpPr>
          <p:cNvPr id="4" name="Slide Number Placeholder 3"/>
          <p:cNvSpPr>
            <a:spLocks noGrp="1"/>
          </p:cNvSpPr>
          <p:nvPr>
            <p:ph type="sldNum" sz="quarter" idx="10"/>
          </p:nvPr>
        </p:nvSpPr>
        <p:spPr/>
        <p:txBody>
          <a:bodyPr/>
          <a:lstStyle/>
          <a:p>
            <a:fld id="{0CC782FD-ADFE-4C12-B84F-77C262E13D99}" type="slidenum">
              <a:rPr lang="en-US" smtClean="0"/>
              <a:t>3</a:t>
            </a:fld>
            <a:endParaRPr lang="en-US" dirty="0"/>
          </a:p>
        </p:txBody>
      </p:sp>
    </p:spTree>
    <p:extLst>
      <p:ext uri="{BB962C8B-B14F-4D97-AF65-F5344CB8AC3E}">
        <p14:creationId xmlns:p14="http://schemas.microsoft.com/office/powerpoint/2010/main" val="3209299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pitchFamily="34" charset="0"/>
              </a:rPr>
              <a:t>A </a:t>
            </a:r>
            <a:r>
              <a:rPr lang="en-US" b="1" dirty="0">
                <a:cs typeface="Calibri" panose="020F0502020204030204" pitchFamily="34" charset="0"/>
              </a:rPr>
              <a:t>goal</a:t>
            </a:r>
            <a:r>
              <a:rPr lang="en-US" dirty="0">
                <a:cs typeface="Calibri" panose="020F0502020204030204" pitchFamily="34" charset="0"/>
              </a:rPr>
              <a:t> is a measurable statement of purpose for the desired long-term (5-year), global impact of the area of focus. Goals  generally address change. Well-written goals help to establish the overall direction for a DD Council area of focus, define the scope of what the area of focus should achieve, and serve as the foundation for developing objectives. </a:t>
            </a:r>
          </a:p>
          <a:p>
            <a:endParaRPr lang="en-US" dirty="0"/>
          </a:p>
        </p:txBody>
      </p:sp>
      <p:sp>
        <p:nvSpPr>
          <p:cNvPr id="4" name="Slide Number Placeholder 3"/>
          <p:cNvSpPr>
            <a:spLocks noGrp="1"/>
          </p:cNvSpPr>
          <p:nvPr>
            <p:ph type="sldNum" sz="quarter" idx="10"/>
          </p:nvPr>
        </p:nvSpPr>
        <p:spPr/>
        <p:txBody>
          <a:bodyPr/>
          <a:lstStyle/>
          <a:p>
            <a:fld id="{0CC782FD-ADFE-4C12-B84F-77C262E13D99}" type="slidenum">
              <a:rPr lang="en-US" smtClean="0"/>
              <a:t>4</a:t>
            </a:fld>
            <a:endParaRPr lang="en-US" dirty="0"/>
          </a:p>
        </p:txBody>
      </p:sp>
    </p:spTree>
    <p:extLst>
      <p:ext uri="{BB962C8B-B14F-4D97-AF65-F5344CB8AC3E}">
        <p14:creationId xmlns:p14="http://schemas.microsoft.com/office/powerpoint/2010/main" val="81258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Good goals</a:t>
            </a:r>
            <a:r>
              <a:rPr lang="en-US" baseline="0" dirty="0"/>
              <a:t> </a:t>
            </a:r>
            <a:r>
              <a:rPr lang="en-US" sz="1200" baseline="0" dirty="0">
                <a:latin typeface="Calibri" panose="020F0502020204030204" pitchFamily="34" charset="0"/>
                <a:cs typeface="Calibri" panose="020F0502020204030204" pitchFamily="34" charset="0"/>
              </a:rPr>
              <a:t>s</a:t>
            </a:r>
            <a:r>
              <a:rPr lang="en-US" sz="1200" dirty="0">
                <a:latin typeface="Calibri" panose="020F0502020204030204" pitchFamily="34" charset="0"/>
                <a:cs typeface="Calibri" panose="020F0502020204030204" pitchFamily="34" charset="0"/>
              </a:rPr>
              <a:t>pecify an expected program effect.</a:t>
            </a:r>
            <a:r>
              <a:rPr lang="en-US" sz="1200" baseline="0" dirty="0">
                <a:latin typeface="Calibri" panose="020F0502020204030204" pitchFamily="34" charset="0"/>
                <a:cs typeface="Calibri" panose="020F0502020204030204" pitchFamily="34" charset="0"/>
              </a:rPr>
              <a:t> What is going to happen as a result of the goal being accomplished? Good goals </a:t>
            </a:r>
            <a:r>
              <a:rPr lang="en-US" sz="1200" dirty="0">
                <a:latin typeface="Calibri" panose="020F0502020204030204" pitchFamily="34" charset="0"/>
                <a:cs typeface="Calibri" panose="020F0502020204030204" pitchFamily="34" charset="0"/>
              </a:rPr>
              <a:t>identify the target population to be affected</a:t>
            </a:r>
            <a:r>
              <a:rPr lang="en-US"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and set overall priorities for the work of the Council.</a:t>
            </a:r>
          </a:p>
          <a:p>
            <a:endParaRPr lang="en-US" dirty="0"/>
          </a:p>
        </p:txBody>
      </p:sp>
      <p:sp>
        <p:nvSpPr>
          <p:cNvPr id="4" name="Slide Number Placeholder 3"/>
          <p:cNvSpPr>
            <a:spLocks noGrp="1"/>
          </p:cNvSpPr>
          <p:nvPr>
            <p:ph type="sldNum" sz="quarter" idx="10"/>
          </p:nvPr>
        </p:nvSpPr>
        <p:spPr/>
        <p:txBody>
          <a:bodyPr/>
          <a:lstStyle/>
          <a:p>
            <a:fld id="{0CC782FD-ADFE-4C12-B84F-77C262E13D99}" type="slidenum">
              <a:rPr lang="en-US" smtClean="0"/>
              <a:t>5</a:t>
            </a:fld>
            <a:endParaRPr lang="en-US" dirty="0"/>
          </a:p>
        </p:txBody>
      </p:sp>
    </p:spTree>
    <p:extLst>
      <p:ext uri="{BB962C8B-B14F-4D97-AF65-F5344CB8AC3E}">
        <p14:creationId xmlns:p14="http://schemas.microsoft.com/office/powerpoint/2010/main" val="466217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latin typeface="Calibri" panose="020F0502020204030204" pitchFamily="34" charset="0"/>
                <a:cs typeface="Calibri" panose="020F0502020204030204" pitchFamily="34" charset="0"/>
              </a:rPr>
              <a:t>Declarative statements</a:t>
            </a:r>
            <a:r>
              <a:rPr lang="en-US" dirty="0">
                <a:latin typeface="Calibri" panose="020F0502020204030204" pitchFamily="34" charset="0"/>
                <a:cs typeface="Calibri" panose="020F0502020204030204" pitchFamily="34" charset="0"/>
              </a:rPr>
              <a:t>—provide a complete sentence that describes an outcome.</a:t>
            </a:r>
          </a:p>
          <a:p>
            <a:pPr lvl="0"/>
            <a:r>
              <a:rPr lang="en-US" b="1" dirty="0">
                <a:latin typeface="Calibri" panose="020F0502020204030204" pitchFamily="34" charset="0"/>
                <a:cs typeface="Calibri" panose="020F0502020204030204" pitchFamily="34" charset="0"/>
              </a:rPr>
              <a:t>Jargon free</a:t>
            </a:r>
            <a:r>
              <a:rPr lang="en-US" dirty="0">
                <a:latin typeface="Calibri" panose="020F0502020204030204" pitchFamily="34" charset="0"/>
                <a:cs typeface="Calibri" panose="020F0502020204030204" pitchFamily="34" charset="0"/>
              </a:rPr>
              <a:t>—use language that most people in the field outside your own agency are likely to understand.</a:t>
            </a:r>
          </a:p>
          <a:p>
            <a:pPr lvl="0"/>
            <a:r>
              <a:rPr lang="en-US" b="1" dirty="0">
                <a:latin typeface="Calibri" panose="020F0502020204030204" pitchFamily="34" charset="0"/>
                <a:cs typeface="Calibri" panose="020F0502020204030204" pitchFamily="34" charset="0"/>
              </a:rPr>
              <a:t>Concise—</a:t>
            </a:r>
            <a:r>
              <a:rPr lang="en-US" dirty="0">
                <a:latin typeface="Calibri" panose="020F0502020204030204" pitchFamily="34" charset="0"/>
                <a:cs typeface="Calibri" panose="020F0502020204030204" pitchFamily="34" charset="0"/>
              </a:rPr>
              <a:t>get the complete idea of your goal across as simply and briefly as possible, leaving out unnecessary detail.</a:t>
            </a:r>
          </a:p>
          <a:p>
            <a:endParaRPr lang="en-US" dirty="0"/>
          </a:p>
        </p:txBody>
      </p:sp>
      <p:sp>
        <p:nvSpPr>
          <p:cNvPr id="4" name="Slide Number Placeholder 3"/>
          <p:cNvSpPr>
            <a:spLocks noGrp="1"/>
          </p:cNvSpPr>
          <p:nvPr>
            <p:ph type="sldNum" sz="quarter" idx="10"/>
          </p:nvPr>
        </p:nvSpPr>
        <p:spPr/>
        <p:txBody>
          <a:bodyPr/>
          <a:lstStyle/>
          <a:p>
            <a:fld id="{0CC782FD-ADFE-4C12-B84F-77C262E13D99}" type="slidenum">
              <a:rPr lang="en-US" smtClean="0"/>
              <a:t>6</a:t>
            </a:fld>
            <a:endParaRPr lang="en-US" dirty="0"/>
          </a:p>
        </p:txBody>
      </p:sp>
    </p:spTree>
    <p:extLst>
      <p:ext uri="{BB962C8B-B14F-4D97-AF65-F5344CB8AC3E}">
        <p14:creationId xmlns:p14="http://schemas.microsoft.com/office/powerpoint/2010/main" val="766945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Good goals continued. </a:t>
            </a:r>
          </a:p>
          <a:p>
            <a:pPr lvl="0"/>
            <a:br>
              <a:rPr lang="en-US" baseline="0" dirty="0"/>
            </a:br>
            <a:r>
              <a:rPr lang="en-US" b="1" dirty="0">
                <a:latin typeface="Calibri" panose="020F0502020204030204" pitchFamily="34" charset="0"/>
                <a:cs typeface="Calibri" panose="020F0502020204030204" pitchFamily="34" charset="0"/>
              </a:rPr>
              <a:t>Easily understood</a:t>
            </a:r>
            <a:r>
              <a:rPr lang="en-US" dirty="0">
                <a:latin typeface="Calibri" panose="020F0502020204030204" pitchFamily="34" charset="0"/>
                <a:cs typeface="Calibri" panose="020F0502020204030204" pitchFamily="34" charset="0"/>
              </a:rPr>
              <a:t>—provide a goal in which the language is clear and for which there is a clear rationale.</a:t>
            </a:r>
          </a:p>
          <a:p>
            <a:pPr lvl="0"/>
            <a:r>
              <a:rPr lang="en-US" b="1" dirty="0">
                <a:latin typeface="Calibri" panose="020F0502020204030204" pitchFamily="34" charset="0"/>
                <a:cs typeface="Calibri" panose="020F0502020204030204" pitchFamily="34" charset="0"/>
              </a:rPr>
              <a:t>Positive terms</a:t>
            </a:r>
            <a:r>
              <a:rPr lang="en-US" dirty="0">
                <a:latin typeface="Calibri" panose="020F0502020204030204" pitchFamily="34" charset="0"/>
                <a:cs typeface="Calibri" panose="020F0502020204030204" pitchFamily="34" charset="0"/>
              </a:rPr>
              <a:t>—frame the outcomes in positive terms.  Avoid the use of double negatives.</a:t>
            </a:r>
          </a:p>
          <a:p>
            <a:pPr lvl="0"/>
            <a:r>
              <a:rPr lang="en-US" b="1" dirty="0">
                <a:latin typeface="Calibri" panose="020F0502020204030204" pitchFamily="34" charset="0"/>
                <a:cs typeface="Calibri" panose="020F0502020204030204" pitchFamily="34" charset="0"/>
              </a:rPr>
              <a:t>Framework for objectives</a:t>
            </a:r>
            <a:r>
              <a:rPr lang="en-US" dirty="0">
                <a:latin typeface="Calibri" panose="020F0502020204030204" pitchFamily="34" charset="0"/>
                <a:cs typeface="Calibri" panose="020F0502020204030204" pitchFamily="34" charset="0"/>
              </a:rPr>
              <a:t>—provide a framework so that the objectives are stepping-stones to make progress to achieve the goals.</a:t>
            </a:r>
          </a:p>
          <a:p>
            <a:endParaRPr lang="en-US" dirty="0"/>
          </a:p>
        </p:txBody>
      </p:sp>
      <p:sp>
        <p:nvSpPr>
          <p:cNvPr id="4" name="Slide Number Placeholder 3"/>
          <p:cNvSpPr>
            <a:spLocks noGrp="1"/>
          </p:cNvSpPr>
          <p:nvPr>
            <p:ph type="sldNum" sz="quarter" idx="10"/>
          </p:nvPr>
        </p:nvSpPr>
        <p:spPr/>
        <p:txBody>
          <a:bodyPr/>
          <a:lstStyle/>
          <a:p>
            <a:fld id="{0CC782FD-ADFE-4C12-B84F-77C262E13D99}" type="slidenum">
              <a:rPr lang="en-US" smtClean="0"/>
              <a:t>7</a:t>
            </a:fld>
            <a:endParaRPr lang="en-US" dirty="0"/>
          </a:p>
        </p:txBody>
      </p:sp>
    </p:spTree>
    <p:extLst>
      <p:ext uri="{BB962C8B-B14F-4D97-AF65-F5344CB8AC3E}">
        <p14:creationId xmlns:p14="http://schemas.microsoft.com/office/powerpoint/2010/main" val="1448622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an example of how a goal can be improved. </a:t>
            </a:r>
          </a:p>
          <a:p>
            <a:endParaRPr lang="en-US" dirty="0"/>
          </a:p>
          <a:p>
            <a:r>
              <a:rPr lang="en-US" dirty="0"/>
              <a:t>Unclear Goal:  Quality affordable accessible health care will be provided throughout the lifespan. This is not a good goal because it does not identify a target population and does not specify an effect in addressing a healthcare issue. </a:t>
            </a:r>
          </a:p>
          <a:p>
            <a:endParaRPr lang="en-US" dirty="0"/>
          </a:p>
          <a:p>
            <a:r>
              <a:rPr lang="en-US" dirty="0"/>
              <a:t>Though 5 Year Goals can be broad in nature, this unclear goal does not include enough information. </a:t>
            </a:r>
          </a:p>
          <a:p>
            <a:endParaRPr lang="en-US" dirty="0"/>
          </a:p>
          <a:p>
            <a:r>
              <a:rPr lang="en-US" dirty="0"/>
              <a:t>Improved Goal: People with developmental disabilities and their families will have increased access to health care services that meets their needs and preferences. </a:t>
            </a:r>
          </a:p>
          <a:p>
            <a:endParaRPr lang="en-US" dirty="0"/>
          </a:p>
          <a:p>
            <a:r>
              <a:rPr lang="en-US" dirty="0"/>
              <a:t>The improved goal identifies the population and includes the area to be addressed, which is increased “access” to health care. </a:t>
            </a:r>
          </a:p>
        </p:txBody>
      </p:sp>
      <p:sp>
        <p:nvSpPr>
          <p:cNvPr id="4" name="Slide Number Placeholder 3"/>
          <p:cNvSpPr>
            <a:spLocks noGrp="1"/>
          </p:cNvSpPr>
          <p:nvPr>
            <p:ph type="sldNum" sz="quarter" idx="10"/>
          </p:nvPr>
        </p:nvSpPr>
        <p:spPr/>
        <p:txBody>
          <a:bodyPr/>
          <a:lstStyle/>
          <a:p>
            <a:fld id="{0CC782FD-ADFE-4C12-B84F-77C262E13D99}" type="slidenum">
              <a:rPr lang="en-US" smtClean="0"/>
              <a:t>8</a:t>
            </a:fld>
            <a:endParaRPr lang="en-US" dirty="0"/>
          </a:p>
        </p:txBody>
      </p:sp>
    </p:spTree>
    <p:extLst>
      <p:ext uri="{BB962C8B-B14F-4D97-AF65-F5344CB8AC3E}">
        <p14:creationId xmlns:p14="http://schemas.microsoft.com/office/powerpoint/2010/main" val="31673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the goal is drafted, use this eight-question checklist to ensure it meets the criteria for a good goal. </a:t>
            </a:r>
            <a:endParaRPr lang="en-US" dirty="0"/>
          </a:p>
        </p:txBody>
      </p:sp>
      <p:sp>
        <p:nvSpPr>
          <p:cNvPr id="4" name="Slide Number Placeholder 3"/>
          <p:cNvSpPr>
            <a:spLocks noGrp="1"/>
          </p:cNvSpPr>
          <p:nvPr>
            <p:ph type="sldNum" sz="quarter" idx="10"/>
          </p:nvPr>
        </p:nvSpPr>
        <p:spPr/>
        <p:txBody>
          <a:bodyPr/>
          <a:lstStyle/>
          <a:p>
            <a:fld id="{0CC782FD-ADFE-4C12-B84F-77C262E13D99}" type="slidenum">
              <a:rPr lang="en-US" smtClean="0"/>
              <a:t>9</a:t>
            </a:fld>
            <a:endParaRPr lang="en-US" dirty="0"/>
          </a:p>
        </p:txBody>
      </p:sp>
    </p:spTree>
    <p:extLst>
      <p:ext uri="{BB962C8B-B14F-4D97-AF65-F5344CB8AC3E}">
        <p14:creationId xmlns:p14="http://schemas.microsoft.com/office/powerpoint/2010/main" val="1417684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r>
              <a:rPr lang="en-US" dirty="0"/>
              <a:t>6/24/2015</a:t>
            </a:r>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814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6/24/2015</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5730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6/24/2015</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503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6/24/2015</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9650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6/24/2015</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18943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6/24/2015</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4103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6/24/2015</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443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6/24/2015</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6926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6/24/2015</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920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6/24/2015</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1174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6/24/2015</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808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6/24/2015</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1041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6/24/2015</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43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6/24/2015</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365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6/24/2015</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8640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6/24/2015</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274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6/24/2015</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0876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dirty="0"/>
              <a:t>6/24/2015</a:t>
            </a: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59495314"/>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itacchelp.org/wp-content/uploads/2020/02/FINAL_ITACC-State-Plan-goals-and-objectives-brief_2020.pdf"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mailto:acastillo-epps@nacdd.org" TargetMode="External"/><Relationship Id="rId4" Type="http://schemas.openxmlformats.org/officeDocument/2006/relationships/hyperlink" Target="mailto:smatney@nacdd.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2" name="Rectangle 12">
            <a:extLst>
              <a:ext uri="{FF2B5EF4-FFF2-40B4-BE49-F238E27FC236}">
                <a16:creationId xmlns:a16="http://schemas.microsoft.com/office/drawing/2014/main" id="{7BF430C5-696B-4D5D-8395-3B00EE088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14">
            <a:extLst>
              <a:ext uri="{FF2B5EF4-FFF2-40B4-BE49-F238E27FC236}">
                <a16:creationId xmlns:a16="http://schemas.microsoft.com/office/drawing/2014/main" id="{91DB8828-6417-4C35-8E1F-3F8D9D3B29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descr="ITACC Peer to Peer meeting"/>
          <p:cNvSpPr>
            <a:spLocks noGrp="1"/>
          </p:cNvSpPr>
          <p:nvPr>
            <p:ph type="ctrTitle"/>
          </p:nvPr>
        </p:nvSpPr>
        <p:spPr>
          <a:xfrm>
            <a:off x="6553770" y="1041401"/>
            <a:ext cx="4538526" cy="2345264"/>
          </a:xfrm>
        </p:spPr>
        <p:txBody>
          <a:bodyPr>
            <a:normAutofit/>
          </a:bodyPr>
          <a:lstStyle/>
          <a:p>
            <a:pPr>
              <a:lnSpc>
                <a:spcPct val="90000"/>
              </a:lnSpc>
            </a:pPr>
            <a:br>
              <a:rPr lang="en-US" sz="3800" b="1" dirty="0">
                <a:latin typeface="Calibri" panose="020F0502020204030204" pitchFamily="34" charset="0"/>
                <a:cs typeface="Calibri" panose="020F0502020204030204" pitchFamily="34" charset="0"/>
              </a:rPr>
            </a:br>
            <a:br>
              <a:rPr lang="en-US" sz="3800" b="1" dirty="0">
                <a:latin typeface="Calibri" panose="020F0502020204030204" pitchFamily="34" charset="0"/>
                <a:cs typeface="Calibri" panose="020F0502020204030204" pitchFamily="34" charset="0"/>
              </a:rPr>
            </a:br>
            <a:r>
              <a:rPr lang="en-US" sz="3800" b="1" dirty="0">
                <a:latin typeface="Calibri" panose="020F0502020204030204" pitchFamily="34" charset="0"/>
                <a:cs typeface="Calibri" panose="020F0502020204030204" pitchFamily="34" charset="0"/>
              </a:rPr>
              <a:t>ITACC: Peer-to-Peer Meeting</a:t>
            </a:r>
            <a:endParaRPr lang="en-US" sz="3800" dirty="0">
              <a:latin typeface="Calibri" panose="020F0502020204030204" pitchFamily="34" charset="0"/>
              <a:cs typeface="Calibri" panose="020F0502020204030204" pitchFamily="34" charset="0"/>
            </a:endParaRPr>
          </a:p>
        </p:txBody>
      </p:sp>
      <p:sp>
        <p:nvSpPr>
          <p:cNvPr id="3" name="Subtitle 2" descr="Five-Year State Plan Goals &amp; Objectives&#10;Information sharing to support DD Councils"/>
          <p:cNvSpPr>
            <a:spLocks noGrp="1"/>
          </p:cNvSpPr>
          <p:nvPr>
            <p:ph type="subTitle" idx="1"/>
          </p:nvPr>
        </p:nvSpPr>
        <p:spPr>
          <a:xfrm>
            <a:off x="6579045" y="3657596"/>
            <a:ext cx="4513252" cy="1938531"/>
          </a:xfrm>
        </p:spPr>
        <p:txBody>
          <a:bodyPr>
            <a:normAutofit/>
          </a:bodyPr>
          <a:lstStyle/>
          <a:p>
            <a:r>
              <a:rPr lang="en-US" dirty="0">
                <a:latin typeface="Calibri" panose="020F0502020204030204" pitchFamily="34" charset="0"/>
                <a:cs typeface="Calibri" panose="020F0502020204030204" pitchFamily="34" charset="0"/>
              </a:rPr>
              <a:t>Five-Year State Plan Goals &amp; Objectives</a:t>
            </a:r>
            <a:br>
              <a:rPr lang="en-US" dirty="0">
                <a:latin typeface="Calibri" panose="020F0502020204030204" pitchFamily="34" charset="0"/>
                <a:cs typeface="Calibri" panose="020F0502020204030204" pitchFamily="34" charset="0"/>
              </a:rPr>
            </a:br>
            <a:r>
              <a:rPr lang="en-US" i="1" dirty="0">
                <a:latin typeface="Calibri" panose="020F0502020204030204" pitchFamily="34" charset="0"/>
                <a:cs typeface="Calibri" panose="020F0502020204030204" pitchFamily="34" charset="0"/>
              </a:rPr>
              <a:t>Information sharing to support DD Councils</a:t>
            </a:r>
          </a:p>
        </p:txBody>
      </p:sp>
      <p:sp>
        <p:nvSpPr>
          <p:cNvPr id="26" name="Rectangle 16">
            <a:extLst>
              <a:ext uri="{FF2B5EF4-FFF2-40B4-BE49-F238E27FC236}">
                <a16:creationId xmlns:a16="http://schemas.microsoft.com/office/drawing/2014/main" id="{1A4C8845-B1BE-4B76-A239-CBD6B1323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659376"/>
          </a:xfrm>
          <a:prstGeom prst="rect">
            <a:avLst/>
          </a:prstGeom>
          <a:solidFill>
            <a:schemeClr val="bg2"/>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8">
            <a:extLst>
              <a:ext uri="{FF2B5EF4-FFF2-40B4-BE49-F238E27FC236}">
                <a16:creationId xmlns:a16="http://schemas.microsoft.com/office/drawing/2014/main" id="{0D5D94AB-4089-402C-B723-D616B1C629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7209" y="1254050"/>
            <a:ext cx="2508652" cy="2506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7DBCC8B-F1B3-44DB-B06A-CBB9FF393F6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393878" y="1938902"/>
            <a:ext cx="2201116" cy="1139077"/>
          </a:xfrm>
          <a:prstGeom prst="rect">
            <a:avLst/>
          </a:prstGeom>
        </p:spPr>
      </p:pic>
      <p:sp>
        <p:nvSpPr>
          <p:cNvPr id="21" name="Rectangle 20">
            <a:extLst>
              <a:ext uri="{FF2B5EF4-FFF2-40B4-BE49-F238E27FC236}">
                <a16:creationId xmlns:a16="http://schemas.microsoft.com/office/drawing/2014/main" id="{3FE7E702-3C94-439A-966D-E7CE58120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3147" y="1254050"/>
            <a:ext cx="2021427" cy="1511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54A86F0-2176-4529-9D8D-333483965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0024" y="2917369"/>
            <a:ext cx="1996749" cy="267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F483577-C807-49D9-A7D5-3AB62615989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072560" y="3429861"/>
            <a:ext cx="1686401" cy="1686401"/>
          </a:xfrm>
          <a:prstGeom prst="rect">
            <a:avLst/>
          </a:prstGeom>
        </p:spPr>
      </p:pic>
      <p:cxnSp>
        <p:nvCxnSpPr>
          <p:cNvPr id="25" name="Straight Connector 24">
            <a:extLst>
              <a:ext uri="{FF2B5EF4-FFF2-40B4-BE49-F238E27FC236}">
                <a16:creationId xmlns:a16="http://schemas.microsoft.com/office/drawing/2014/main" id="{E90BBC8B-E5D9-487C-B692-EA552472DD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FD6B0158-8F9A-4358-AEE1-DBD52E38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7209" y="3922105"/>
            <a:ext cx="2494212" cy="167402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4765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48318"/>
            <a:ext cx="9601196" cy="1303867"/>
          </a:xfrm>
        </p:spPr>
        <p:txBody>
          <a:bodyPr/>
          <a:lstStyle/>
          <a:p>
            <a:r>
              <a:rPr lang="en-US" dirty="0">
                <a:latin typeface="Calibri" panose="020F0502020204030204" pitchFamily="34" charset="0"/>
                <a:cs typeface="Calibri" panose="020F0502020204030204" pitchFamily="34" charset="0"/>
              </a:rPr>
              <a:t>What is an objective?</a:t>
            </a:r>
          </a:p>
        </p:txBody>
      </p:sp>
      <p:sp>
        <p:nvSpPr>
          <p:cNvPr id="3" name="Content Placeholder 2"/>
          <p:cNvSpPr>
            <a:spLocks noGrp="1"/>
          </p:cNvSpPr>
          <p:nvPr>
            <p:ph idx="1"/>
          </p:nvPr>
        </p:nvSpPr>
        <p:spPr>
          <a:xfrm>
            <a:off x="1295401" y="2401124"/>
            <a:ext cx="9601196" cy="3318936"/>
          </a:xfrm>
        </p:spPr>
        <p:txBody>
          <a:bodyPr>
            <a:normAutofit fontScale="92500" lnSpcReduction="10000"/>
          </a:bodyPr>
          <a:lstStyle/>
          <a:p>
            <a:r>
              <a:rPr lang="en-US" sz="2800" dirty="0">
                <a:latin typeface="Calibri" panose="020F0502020204030204" pitchFamily="34" charset="0"/>
                <a:cs typeface="Calibri" panose="020F0502020204030204" pitchFamily="34" charset="0"/>
              </a:rPr>
              <a:t>An </a:t>
            </a:r>
            <a:r>
              <a:rPr lang="en-US" sz="2800" b="1" dirty="0">
                <a:latin typeface="Calibri" panose="020F0502020204030204" pitchFamily="34" charset="0"/>
                <a:cs typeface="Calibri" panose="020F0502020204030204" pitchFamily="34" charset="0"/>
              </a:rPr>
              <a:t>objective</a:t>
            </a:r>
            <a:r>
              <a:rPr lang="en-US" sz="2800" dirty="0">
                <a:latin typeface="Calibri" panose="020F0502020204030204" pitchFamily="34" charset="0"/>
                <a:cs typeface="Calibri" panose="020F0502020204030204" pitchFamily="34" charset="0"/>
              </a:rPr>
              <a:t> is a specific, measurable statement of the desired immediate or direct outcomes of the initiative that support the accomplishment of a goal.</a:t>
            </a:r>
          </a:p>
          <a:p>
            <a:r>
              <a:rPr lang="en-US" sz="2800" dirty="0">
                <a:latin typeface="Calibri" panose="020F0502020204030204" pitchFamily="34" charset="0"/>
                <a:cs typeface="Calibri" panose="020F0502020204030204" pitchFamily="34" charset="0"/>
              </a:rPr>
              <a:t>Describe results to be achieved and the manner in which results will be achieved.</a:t>
            </a:r>
          </a:p>
          <a:p>
            <a:r>
              <a:rPr lang="en-US" sz="2800" dirty="0">
                <a:latin typeface="Calibri" panose="020F0502020204030204" pitchFamily="34" charset="0"/>
                <a:cs typeface="Calibri" panose="020F0502020204030204" pitchFamily="34" charset="0"/>
              </a:rPr>
              <a:t>Set targets for progress and accountability.</a:t>
            </a:r>
          </a:p>
          <a:p>
            <a:r>
              <a:rPr lang="en-US" sz="2800" dirty="0">
                <a:latin typeface="Calibri" panose="020F0502020204030204" pitchFamily="34" charset="0"/>
                <a:cs typeface="Calibri" panose="020F0502020204030204" pitchFamily="34" charset="0"/>
              </a:rPr>
              <a:t>Describe how and when results will be achieved.</a:t>
            </a: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pPr marL="457200" lvl="1"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5159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The SMART Method  </a:t>
            </a:r>
          </a:p>
        </p:txBody>
      </p:sp>
      <p:graphicFrame>
        <p:nvGraphicFramePr>
          <p:cNvPr id="8" name="Content Placeholder 7" descr="Table defining the SMART method- Specific, Measurable, Achievable, Realistic, and Time-phased"/>
          <p:cNvGraphicFramePr>
            <a:graphicFrameLocks noGrp="1"/>
          </p:cNvGraphicFramePr>
          <p:nvPr>
            <p:ph idx="1"/>
            <p:extLst>
              <p:ext uri="{D42A27DB-BD31-4B8C-83A1-F6EECF244321}">
                <p14:modId xmlns:p14="http://schemas.microsoft.com/office/powerpoint/2010/main" val="4095165415"/>
              </p:ext>
            </p:extLst>
          </p:nvPr>
        </p:nvGraphicFramePr>
        <p:xfrm>
          <a:off x="1295401" y="2486026"/>
          <a:ext cx="9601196" cy="367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3555314" y="1905165"/>
            <a:ext cx="5790984" cy="369332"/>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Provides a framework to ensure well-written objectives</a:t>
            </a:r>
          </a:p>
        </p:txBody>
      </p:sp>
    </p:spTree>
    <p:extLst>
      <p:ext uri="{BB962C8B-B14F-4D97-AF65-F5344CB8AC3E}">
        <p14:creationId xmlns:p14="http://schemas.microsoft.com/office/powerpoint/2010/main" val="71044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Example of a SMART objective</a:t>
            </a:r>
          </a:p>
        </p:txBody>
      </p:sp>
      <p:sp>
        <p:nvSpPr>
          <p:cNvPr id="3" name="Text Placeholder 2"/>
          <p:cNvSpPr>
            <a:spLocks noGrp="1"/>
          </p:cNvSpPr>
          <p:nvPr>
            <p:ph type="body" idx="1"/>
          </p:nvPr>
        </p:nvSpPr>
        <p:spPr/>
        <p:txBody>
          <a:bodyPr/>
          <a:lstStyle/>
          <a:p>
            <a:r>
              <a:rPr lang="en-US" b="1" dirty="0">
                <a:solidFill>
                  <a:srgbClr val="C00000"/>
                </a:solidFill>
                <a:latin typeface="Calibri" panose="020F0502020204030204" pitchFamily="34" charset="0"/>
                <a:cs typeface="Calibri" panose="020F0502020204030204" pitchFamily="34" charset="0"/>
              </a:rPr>
              <a:t>Non-SMART objective</a:t>
            </a:r>
          </a:p>
        </p:txBody>
      </p:sp>
      <p:sp>
        <p:nvSpPr>
          <p:cNvPr id="4" name="Content Placeholder 3"/>
          <p:cNvSpPr>
            <a:spLocks noGrp="1"/>
          </p:cNvSpPr>
          <p:nvPr>
            <p:ph sz="half" idx="2"/>
          </p:nvPr>
        </p:nvSpPr>
        <p:spPr/>
        <p:txBody>
          <a:bodyPr>
            <a:normAutofit fontScale="92500"/>
          </a:bodyPr>
          <a:lstStyle/>
          <a:p>
            <a:r>
              <a:rPr lang="en-US" dirty="0">
                <a:latin typeface="Calibri" panose="020F0502020204030204" pitchFamily="34" charset="0"/>
                <a:cs typeface="Calibri" panose="020F0502020204030204" pitchFamily="34" charset="0"/>
              </a:rPr>
              <a:t>Create an environment which assures the need for quality affordable healthcare is addressed by health care providers and incorporated into state policy through advocacy, training and information dissemination.</a:t>
            </a:r>
          </a:p>
          <a:p>
            <a:endParaRPr lang="en-US" dirty="0"/>
          </a:p>
        </p:txBody>
      </p:sp>
      <p:sp>
        <p:nvSpPr>
          <p:cNvPr id="5" name="Text Placeholder 4"/>
          <p:cNvSpPr>
            <a:spLocks noGrp="1"/>
          </p:cNvSpPr>
          <p:nvPr>
            <p:ph type="body" sz="quarter" idx="3"/>
          </p:nvPr>
        </p:nvSpPr>
        <p:spPr/>
        <p:txBody>
          <a:bodyPr/>
          <a:lstStyle/>
          <a:p>
            <a:r>
              <a:rPr lang="en-US" b="1" dirty="0">
                <a:solidFill>
                  <a:srgbClr val="C00000"/>
                </a:solidFill>
                <a:latin typeface="Calibri" panose="020F0502020204030204" pitchFamily="34" charset="0"/>
                <a:cs typeface="Calibri" panose="020F0502020204030204" pitchFamily="34" charset="0"/>
              </a:rPr>
              <a:t>SMART objective</a:t>
            </a:r>
          </a:p>
        </p:txBody>
      </p:sp>
      <p:sp>
        <p:nvSpPr>
          <p:cNvPr id="6" name="Content Placeholder 5"/>
          <p:cNvSpPr>
            <a:spLocks noGrp="1"/>
          </p:cNvSpPr>
          <p:nvPr>
            <p:ph sz="quarter" idx="4"/>
          </p:nvPr>
        </p:nvSpPr>
        <p:spPr/>
        <p:txBody>
          <a:bodyPr>
            <a:normAutofit fontScale="92500"/>
          </a:bodyPr>
          <a:lstStyle/>
          <a:p>
            <a:r>
              <a:rPr lang="en-US" dirty="0">
                <a:latin typeface="Calibri" panose="020F0502020204030204" pitchFamily="34" charset="0"/>
                <a:cs typeface="Calibri" panose="020F0502020204030204" pitchFamily="34" charset="0"/>
              </a:rPr>
              <a:t>By 2024, the [DD Council] will increase knowledge and awareness among 200 people with developmental disabilities and their families about the availability of health care and how to access health care related services and supports.  </a:t>
            </a:r>
          </a:p>
          <a:p>
            <a:endParaRPr lang="en-US" dirty="0"/>
          </a:p>
        </p:txBody>
      </p:sp>
    </p:spTree>
    <p:extLst>
      <p:ext uri="{BB962C8B-B14F-4D97-AF65-F5344CB8AC3E}">
        <p14:creationId xmlns:p14="http://schemas.microsoft.com/office/powerpoint/2010/main" val="2339792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453449"/>
            <a:ext cx="9601196" cy="499158"/>
          </a:xfrm>
        </p:spPr>
        <p:txBody>
          <a:bodyPr>
            <a:normAutofit fontScale="90000"/>
          </a:bodyPr>
          <a:lstStyle/>
          <a:p>
            <a:r>
              <a:rPr lang="en-US" dirty="0">
                <a:latin typeface="Calibri" panose="020F0502020204030204" pitchFamily="34" charset="0"/>
                <a:cs typeface="Calibri" panose="020F0502020204030204" pitchFamily="34" charset="0"/>
              </a:rPr>
              <a:t>Additional examples of SMART Objectives</a:t>
            </a:r>
          </a:p>
        </p:txBody>
      </p:sp>
      <p:sp>
        <p:nvSpPr>
          <p:cNvPr id="5" name="Rectangle 4"/>
          <p:cNvSpPr/>
          <p:nvPr/>
        </p:nvSpPr>
        <p:spPr>
          <a:xfrm>
            <a:off x="1295400" y="2690336"/>
            <a:ext cx="8706556" cy="3416320"/>
          </a:xfrm>
          <a:prstGeom prst="rect">
            <a:avLst/>
          </a:prstGeom>
        </p:spPr>
        <p:txBody>
          <a:bodyPr wrap="square">
            <a:spAutoFit/>
          </a:bodyPr>
          <a:lstStyle/>
          <a:p>
            <a:r>
              <a:rPr lang="en-US" sz="2200" b="1" dirty="0">
                <a:solidFill>
                  <a:srgbClr val="C00000"/>
                </a:solidFill>
                <a:latin typeface="Calibri" panose="020F0502020204030204" pitchFamily="34" charset="0"/>
                <a:cs typeface="Calibri" panose="020F0502020204030204" pitchFamily="34" charset="0"/>
              </a:rPr>
              <a:t>1) Self-advocacy SMART objective:</a:t>
            </a:r>
          </a:p>
          <a:p>
            <a:r>
              <a:rPr lang="en-US" sz="2200" dirty="0">
                <a:latin typeface="Calibri" panose="020F0502020204030204" pitchFamily="34" charset="0"/>
                <a:cs typeface="Calibri" panose="020F0502020204030204" pitchFamily="34" charset="0"/>
              </a:rPr>
              <a:t>By the end of each fiscal year, at least five self-advocate leaders will increase leadership skills of 20 people with developmental disabilities who want to become leaders.</a:t>
            </a:r>
          </a:p>
          <a:p>
            <a:endParaRPr lang="en-US" sz="2200" dirty="0">
              <a:latin typeface="Calibri" panose="020F0502020204030204" pitchFamily="34" charset="0"/>
              <a:cs typeface="Calibri" panose="020F0502020204030204" pitchFamily="34" charset="0"/>
            </a:endParaRPr>
          </a:p>
          <a:p>
            <a:r>
              <a:rPr lang="en-US" sz="2200" b="1" dirty="0">
                <a:solidFill>
                  <a:srgbClr val="C00000"/>
                </a:solidFill>
                <a:latin typeface="Calibri" panose="020F0502020204030204" pitchFamily="34" charset="0"/>
                <a:cs typeface="Calibri" panose="020F0502020204030204" pitchFamily="34" charset="0"/>
              </a:rPr>
              <a:t>2) SMART objective: </a:t>
            </a:r>
          </a:p>
          <a:p>
            <a:r>
              <a:rPr lang="en-US" sz="2200" dirty="0">
                <a:latin typeface="Calibri" panose="020F0502020204030204" pitchFamily="34" charset="0"/>
                <a:cs typeface="Calibri" panose="020F0502020204030204" pitchFamily="34" charset="0"/>
              </a:rPr>
              <a:t>By 2024 the Council will provide support and training to 75 parents who have developmental disabilities to increase their participation in schools and community activities with their children.</a:t>
            </a:r>
          </a:p>
          <a:p>
            <a:endParaRPr lang="en-US" dirty="0"/>
          </a:p>
        </p:txBody>
      </p:sp>
    </p:spTree>
    <p:extLst>
      <p:ext uri="{BB962C8B-B14F-4D97-AF65-F5344CB8AC3E}">
        <p14:creationId xmlns:p14="http://schemas.microsoft.com/office/powerpoint/2010/main" val="4215227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123535"/>
            <a:ext cx="9601196" cy="1075268"/>
          </a:xfrm>
        </p:spPr>
        <p:txBody>
          <a:bodyPr/>
          <a:lstStyle/>
          <a:p>
            <a:r>
              <a:rPr lang="en-US" dirty="0">
                <a:latin typeface="Calibri" panose="020F0502020204030204" pitchFamily="34" charset="0"/>
                <a:cs typeface="Calibri" panose="020F0502020204030204" pitchFamily="34" charset="0"/>
              </a:rPr>
              <a:t>Use the criteria to assess the objective(s)</a:t>
            </a:r>
          </a:p>
        </p:txBody>
      </p:sp>
      <p:graphicFrame>
        <p:nvGraphicFramePr>
          <p:cNvPr id="15" name="Content Placeholder 3"/>
          <p:cNvGraphicFramePr>
            <a:graphicFrameLocks noGrp="1"/>
          </p:cNvGraphicFramePr>
          <p:nvPr>
            <p:ph idx="1"/>
            <p:extLst>
              <p:ext uri="{D42A27DB-BD31-4B8C-83A1-F6EECF244321}">
                <p14:modId xmlns:p14="http://schemas.microsoft.com/office/powerpoint/2010/main" val="1561804040"/>
              </p:ext>
            </p:extLst>
          </p:nvPr>
        </p:nvGraphicFramePr>
        <p:xfrm>
          <a:off x="1295402" y="2198803"/>
          <a:ext cx="9601195" cy="3479100"/>
        </p:xfrm>
        <a:graphic>
          <a:graphicData uri="http://schemas.openxmlformats.org/drawingml/2006/table">
            <a:tbl>
              <a:tblPr firstRow="1" firstCol="1" bandRow="1"/>
              <a:tblGrid>
                <a:gridCol w="8035225">
                  <a:extLst>
                    <a:ext uri="{9D8B030D-6E8A-4147-A177-3AD203B41FA5}">
                      <a16:colId xmlns:a16="http://schemas.microsoft.com/office/drawing/2014/main" val="20000"/>
                    </a:ext>
                  </a:extLst>
                </a:gridCol>
                <a:gridCol w="831761">
                  <a:extLst>
                    <a:ext uri="{9D8B030D-6E8A-4147-A177-3AD203B41FA5}">
                      <a16:colId xmlns:a16="http://schemas.microsoft.com/office/drawing/2014/main" val="20001"/>
                    </a:ext>
                  </a:extLst>
                </a:gridCol>
                <a:gridCol w="734209">
                  <a:extLst>
                    <a:ext uri="{9D8B030D-6E8A-4147-A177-3AD203B41FA5}">
                      <a16:colId xmlns:a16="http://schemas.microsoft.com/office/drawing/2014/main" val="20002"/>
                    </a:ext>
                  </a:extLst>
                </a:gridCol>
              </a:tblGrid>
              <a:tr h="267216">
                <a:tc>
                  <a:txBody>
                    <a:bodyPr/>
                    <a:lstStyle/>
                    <a:p>
                      <a:pPr marL="0" marR="0">
                        <a:lnSpc>
                          <a:spcPct val="107000"/>
                        </a:lnSpc>
                        <a:spcBef>
                          <a:spcPts val="0"/>
                        </a:spcBef>
                        <a:spcAft>
                          <a:spcPts val="800"/>
                        </a:spcAft>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CRITERIA</a:t>
                      </a:r>
                      <a:r>
                        <a:rPr lang="en-US" sz="1800" b="1" baseline="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ASSESS SMART OBJECTIVES</a:t>
                      </a:r>
                      <a:endPar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spcBef>
                          <a:spcPts val="0"/>
                        </a:spcBef>
                        <a:spcAft>
                          <a:spcPts val="0"/>
                        </a:spcAft>
                      </a:pPr>
                      <a:r>
                        <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682496">
                <a:tc>
                  <a:txBody>
                    <a:bodyPr/>
                    <a:lstStyle/>
                    <a:p>
                      <a:pPr marL="0" marR="0" lvl="0" indent="0">
                        <a:spcBef>
                          <a:spcPts val="0"/>
                        </a:spcBef>
                        <a:spcAft>
                          <a:spcPts val="0"/>
                        </a:spcAft>
                        <a:buFont typeface="+mj-lt"/>
                        <a:buNone/>
                      </a:pPr>
                      <a:r>
                        <a:rPr lang="en-US"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Specific:  </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(target population and persons doing the activity?)</a:t>
                      </a:r>
                    </a:p>
                    <a:p>
                      <a:pPr marL="0" marR="0" lvl="0" indent="0">
                        <a:spcBef>
                          <a:spcPts val="0"/>
                        </a:spcBef>
                        <a:spcAft>
                          <a:spcPts val="0"/>
                        </a:spcAft>
                        <a:buFont typeface="+mj-lt"/>
                        <a:buNone/>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What (action/activity)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267216">
                <a:tc>
                  <a:txBody>
                    <a:bodyPr/>
                    <a:lstStyle/>
                    <a:p>
                      <a:pPr marL="0" marR="0" lvl="0" indent="0">
                        <a:spcBef>
                          <a:spcPts val="0"/>
                        </a:spcBef>
                        <a:spcAft>
                          <a:spcPts val="0"/>
                        </a:spcAft>
                        <a:buFont typeface="+mj-lt"/>
                        <a:buNone/>
                      </a:pPr>
                      <a:r>
                        <a:rPr lang="en-US" sz="2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Measurable:  </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much change is expected</a:t>
                      </a:r>
                    </a:p>
                    <a:p>
                      <a:pPr marL="0" marR="0" lvl="0" indent="0">
                        <a:spcBef>
                          <a:spcPts val="0"/>
                        </a:spcBef>
                        <a:spcAft>
                          <a:spcPts val="0"/>
                        </a:spcAft>
                        <a:buFont typeface="+mj-lt"/>
                        <a:buNone/>
                      </a:pPr>
                      <a:endParaRPr lang="en-US" sz="20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267216">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Achievable: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Can be accomplished given current resources and constraints</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Font typeface="+mj-lt"/>
                        <a:buNone/>
                      </a:pPr>
                      <a:endParaRPr lang="en-US" sz="20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267216">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Realistic: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Addresses the scope of the program and proposes reasonable programmatic steps</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914400" marR="0" lvl="2">
                        <a:spcBef>
                          <a:spcPts val="0"/>
                        </a:spcBef>
                        <a:spcAft>
                          <a:spcPts val="0"/>
                        </a:spcAft>
                      </a:pP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267216">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Time-phased: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Provides a timeline indicating when the objective will be met</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24773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Calibri" panose="020F0502020204030204" pitchFamily="34" charset="0"/>
                <a:cs typeface="Calibri" panose="020F0502020204030204" pitchFamily="34" charset="0"/>
              </a:rPr>
              <a:t>REMINDER</a:t>
            </a:r>
            <a:r>
              <a:rPr lang="en-US" dirty="0">
                <a:latin typeface="Calibri" panose="020F0502020204030204" pitchFamily="34" charset="0"/>
                <a:cs typeface="Calibri" panose="020F0502020204030204" pitchFamily="34" charset="0"/>
              </a:rPr>
              <a:t> (EMERGING ISSUES/TRENDS)</a:t>
            </a:r>
            <a:endParaRPr lang="en-US" dirty="0"/>
          </a:p>
        </p:txBody>
      </p:sp>
      <p:sp>
        <p:nvSpPr>
          <p:cNvPr id="3" name="Content Placeholder 2"/>
          <p:cNvSpPr>
            <a:spLocks noGrp="1"/>
          </p:cNvSpPr>
          <p:nvPr>
            <p:ph sz="half" idx="1"/>
          </p:nvPr>
        </p:nvSpPr>
        <p:spPr/>
        <p:txBody>
          <a:bodyPr/>
          <a:lstStyle/>
          <a:p>
            <a:r>
              <a:rPr lang="en-US" dirty="0">
                <a:latin typeface="Calibri" panose="020F0502020204030204" pitchFamily="34" charset="0"/>
                <a:cs typeface="Calibri" panose="020F0502020204030204" pitchFamily="34" charset="0"/>
              </a:rPr>
              <a:t>As you are developing your objectives, consider emerging issues and trends (such as the COVID-19 pandemic or other issues related to emergency preparedness etc.)</a:t>
            </a:r>
          </a:p>
        </p:txBody>
      </p:sp>
      <p:sp>
        <p:nvSpPr>
          <p:cNvPr id="4" name="Content Placeholder 3"/>
          <p:cNvSpPr>
            <a:spLocks noGrp="1"/>
          </p:cNvSpPr>
          <p:nvPr>
            <p:ph sz="half" idx="2"/>
          </p:nvPr>
        </p:nvSpPr>
        <p:spPr>
          <a:xfrm>
            <a:off x="6181344" y="2571750"/>
            <a:ext cx="4718304" cy="3310128"/>
          </a:xfrm>
        </p:spPr>
        <p:txBody>
          <a:bodyPr/>
          <a:lstStyle/>
          <a:p>
            <a:r>
              <a:rPr lang="en-US" dirty="0">
                <a:latin typeface="Calibri" panose="020F0502020204030204" pitchFamily="34" charset="0"/>
                <a:cs typeface="Calibri" panose="020F0502020204030204" pitchFamily="34" charset="0"/>
              </a:rPr>
              <a:t>Emerging issues/trends cannot be included as a stand-alone goal, but they can be included as an objective under an existing goal, such as collaboration.  </a:t>
            </a:r>
          </a:p>
        </p:txBody>
      </p:sp>
    </p:spTree>
    <p:extLst>
      <p:ext uri="{BB962C8B-B14F-4D97-AF65-F5344CB8AC3E}">
        <p14:creationId xmlns:p14="http://schemas.microsoft.com/office/powerpoint/2010/main" val="3532682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SOURCE REMINDER">
            <a:extLst>
              <a:ext uri="{FF2B5EF4-FFF2-40B4-BE49-F238E27FC236}">
                <a16:creationId xmlns:a16="http://schemas.microsoft.com/office/drawing/2014/main" id="{2DA77596-22EE-4252-8C14-81DD45B98EDE}"/>
              </a:ext>
            </a:extLst>
          </p:cNvPr>
          <p:cNvSpPr>
            <a:spLocks noGrp="1"/>
          </p:cNvSpPr>
          <p:nvPr>
            <p:ph type="title"/>
          </p:nvPr>
        </p:nvSpPr>
        <p:spPr>
          <a:xfrm>
            <a:off x="1303868" y="982132"/>
            <a:ext cx="9592732" cy="1298952"/>
          </a:xfrm>
        </p:spPr>
        <p:txBody>
          <a:bodyPr>
            <a:normAutofit/>
          </a:bodyPr>
          <a:lstStyle/>
          <a:p>
            <a:r>
              <a:rPr lang="en-US" sz="4400" b="1" u="sng" dirty="0">
                <a:latin typeface="Calibri" panose="020F0502020204030204" pitchFamily="34" charset="0"/>
                <a:cs typeface="Calibri" panose="020F0502020204030204" pitchFamily="34" charset="0"/>
              </a:rPr>
              <a:t>RESOURCE REMINDER!</a:t>
            </a:r>
          </a:p>
        </p:txBody>
      </p:sp>
      <p:sp>
        <p:nvSpPr>
          <p:cNvPr id="3" name="Text Placeholder 2" descr="Five Year Goals&#10;5 Year State Plan Goals, Objectives &amp; Expected Outcomes Webinar&#10;WEBINAR POWERPOINT | WEBINAR RECORDING&#10;&#10;5 Year State Plan Goals &amp; Objectives Brief (2020) – Information about how to write good 5‐year goals with examples and a 5‐year goals checklist. In addition, this document includes information about writing SMART objectives with examples and a SMART objectives checklist&#10;">
            <a:extLst>
              <a:ext uri="{FF2B5EF4-FFF2-40B4-BE49-F238E27FC236}">
                <a16:creationId xmlns:a16="http://schemas.microsoft.com/office/drawing/2014/main" id="{7A1731B9-FA32-46DD-B204-E61DC4EABE27}"/>
              </a:ext>
            </a:extLst>
          </p:cNvPr>
          <p:cNvSpPr>
            <a:spLocks noGrp="1"/>
          </p:cNvSpPr>
          <p:nvPr>
            <p:ph type="body" idx="1"/>
          </p:nvPr>
        </p:nvSpPr>
        <p:spPr>
          <a:xfrm>
            <a:off x="1303868" y="2281085"/>
            <a:ext cx="9592732" cy="3967316"/>
          </a:xfrm>
        </p:spPr>
        <p:txBody>
          <a:bodyPr>
            <a:noAutofit/>
          </a:bodyPr>
          <a:lstStyle/>
          <a:p>
            <a:pPr algn="l"/>
            <a:endParaRPr lang="en-US" sz="3100" i="0" dirty="0">
              <a:solidFill>
                <a:srgbClr val="C00000"/>
              </a:solidFill>
              <a:effectLst/>
              <a:latin typeface="Raleway"/>
            </a:endParaRPr>
          </a:p>
          <a:p>
            <a:pPr algn="l"/>
            <a:r>
              <a:rPr lang="en-US" sz="3100" b="0" i="0" dirty="0">
                <a:solidFill>
                  <a:srgbClr val="C00000"/>
                </a:solidFill>
                <a:effectLst/>
                <a:latin typeface="Raleway"/>
              </a:rPr>
              <a:t>Five-Year Goals</a:t>
            </a:r>
          </a:p>
          <a:p>
            <a:pPr algn="l"/>
            <a:r>
              <a:rPr lang="en-US" sz="2400" b="0" i="0" dirty="0">
                <a:solidFill>
                  <a:srgbClr val="0A0A0A"/>
                </a:solidFill>
                <a:effectLst/>
                <a:latin typeface="Calibri" panose="020F0502020204030204" pitchFamily="34" charset="0"/>
                <a:cs typeface="Calibri" panose="020F0502020204030204" pitchFamily="34" charset="0"/>
              </a:rPr>
              <a:t>5 Year State Plan Goals, Objectives &amp; Expected Outcomes Webinar</a:t>
            </a:r>
            <a:br>
              <a:rPr lang="en-US" sz="2400" b="0" i="0" dirty="0">
                <a:solidFill>
                  <a:srgbClr val="0A0A0A"/>
                </a:solidFill>
                <a:effectLst/>
                <a:latin typeface="Calibri" panose="020F0502020204030204" pitchFamily="34" charset="0"/>
                <a:cs typeface="Calibri" panose="020F0502020204030204" pitchFamily="34" charset="0"/>
              </a:rPr>
            </a:br>
            <a:r>
              <a:rPr lang="en-US" sz="2400" b="0" i="0" dirty="0">
                <a:solidFill>
                  <a:srgbClr val="002060"/>
                </a:solidFill>
                <a:effectLst/>
                <a:latin typeface="Calibri" panose="020F0502020204030204" pitchFamily="34" charset="0"/>
                <a:cs typeface="Calibri" panose="020F0502020204030204" pitchFamily="34" charset="0"/>
              </a:rPr>
              <a:t>POWERPOINT | RECORDING</a:t>
            </a:r>
          </a:p>
          <a:p>
            <a:pPr algn="l"/>
            <a:endParaRPr lang="en-US" sz="2400" b="0" i="0" u="sng" dirty="0">
              <a:solidFill>
                <a:srgbClr val="2D46FF"/>
              </a:solidFill>
              <a:effectLst/>
              <a:latin typeface="Calibri" panose="020F0502020204030204" pitchFamily="34" charset="0"/>
              <a:cs typeface="Calibri" panose="020F0502020204030204" pitchFamily="34" charset="0"/>
              <a:hlinkClick r:id="rId3"/>
            </a:endParaRPr>
          </a:p>
          <a:p>
            <a:pPr algn="l"/>
            <a:r>
              <a:rPr lang="en-US" sz="2400" b="0" i="0" dirty="0">
                <a:solidFill>
                  <a:srgbClr val="002060"/>
                </a:solidFill>
                <a:effectLst/>
                <a:latin typeface="Calibri" panose="020F0502020204030204" pitchFamily="34" charset="0"/>
                <a:cs typeface="Calibri" panose="020F0502020204030204" pitchFamily="34" charset="0"/>
              </a:rPr>
              <a:t>5-Year State Plan Goals &amp; Objectives Brief (2020) </a:t>
            </a:r>
            <a:r>
              <a:rPr lang="en-US" sz="2400" b="0" i="0" dirty="0">
                <a:solidFill>
                  <a:srgbClr val="0A0A0A"/>
                </a:solidFill>
                <a:effectLst/>
                <a:latin typeface="Calibri" panose="020F0502020204030204" pitchFamily="34" charset="0"/>
                <a:cs typeface="Calibri" panose="020F0502020204030204" pitchFamily="34" charset="0"/>
              </a:rPr>
              <a:t>– Information about how to write good 5‐year goals with examples and a 5‐year goals checklist. In addition, this document includes information about writing SMART objectives with examples and a SMART objectives checklist</a:t>
            </a:r>
          </a:p>
          <a:p>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2311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descr="RESOURCE REMINDER!&#10;">
            <a:extLst>
              <a:ext uri="{FF2B5EF4-FFF2-40B4-BE49-F238E27FC236}">
                <a16:creationId xmlns:a16="http://schemas.microsoft.com/office/drawing/2014/main" id="{27F9AD73-531B-48E3-9B21-051435A19143}"/>
              </a:ext>
            </a:extLst>
          </p:cNvPr>
          <p:cNvSpPr txBox="1">
            <a:spLocks noGrp="1"/>
          </p:cNvSpPr>
          <p:nvPr>
            <p:ph type="title" idx="4294967295"/>
          </p:nvPr>
        </p:nvSpPr>
        <p:spPr>
          <a:xfrm>
            <a:off x="1299634" y="689321"/>
            <a:ext cx="9592732" cy="7964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457200" rtl="0" eaLnBrk="1" latinLnBrk="0" hangingPunct="1">
              <a:spcBef>
                <a:spcPct val="0"/>
              </a:spcBef>
              <a:buNone/>
              <a:defRPr sz="2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a:ln w="3175" cmpd="sng">
                  <a:noFill/>
                </a:ln>
                <a:solidFill>
                  <a:schemeClr val="tx1">
                    <a:lumMod val="85000"/>
                    <a:lumOff val="15000"/>
                  </a:schemeClr>
                </a:solidFill>
                <a:effectLst/>
                <a:uLnTx/>
                <a:uFillTx/>
                <a:latin typeface="Calibri" panose="020F0502020204030204" pitchFamily="34" charset="0"/>
                <a:ea typeface="+mj-ea"/>
                <a:cs typeface="Calibri" panose="020F0502020204030204" pitchFamily="34" charset="0"/>
              </a:rPr>
              <a:t>RESOURCE REMINDER! (Guide)</a:t>
            </a:r>
          </a:p>
        </p:txBody>
      </p:sp>
      <p:sp>
        <p:nvSpPr>
          <p:cNvPr id="8" name="Title 1" descr="Appendix D: Developing Measurable Goals, Objectives, and Expected Outcomes with Examples, pages 54-57&#10;"/>
          <p:cNvSpPr txBox="1">
            <a:spLocks/>
          </p:cNvSpPr>
          <p:nvPr/>
        </p:nvSpPr>
        <p:spPr>
          <a:xfrm>
            <a:off x="1159918" y="3448752"/>
            <a:ext cx="3718455" cy="1371600"/>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2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002060"/>
                </a:solidFill>
                <a:latin typeface="Calibri" panose="020F0502020204030204" pitchFamily="34" charset="0"/>
                <a:cs typeface="Calibri" panose="020F0502020204030204" pitchFamily="34" charset="0"/>
              </a:rPr>
              <a:t>Appendix D:</a:t>
            </a:r>
            <a:r>
              <a:rPr lang="en-US" dirty="0">
                <a:solidFill>
                  <a:srgbClr val="002060"/>
                </a:solidFill>
                <a:latin typeface="Calibri" panose="020F0502020204030204" pitchFamily="34" charset="0"/>
                <a:cs typeface="Calibri" panose="020F0502020204030204" pitchFamily="34" charset="0"/>
              </a:rPr>
              <a:t> Developing Measurable Goals, Objectives, and Expected Outcomes with Examples, pages 54-57</a:t>
            </a:r>
            <a:endParaRPr lang="en-US" b="1" dirty="0">
              <a:solidFill>
                <a:srgbClr val="002060"/>
              </a:solidFill>
              <a:latin typeface="Calibri" panose="020F0502020204030204" pitchFamily="34" charset="0"/>
              <a:cs typeface="Calibri" panose="020F0502020204030204" pitchFamily="34" charset="0"/>
            </a:endParaRPr>
          </a:p>
        </p:txBody>
      </p:sp>
      <p:sp>
        <p:nvSpPr>
          <p:cNvPr id="4" name="Text Placeholder 3">
            <a:extLst>
              <a:ext uri="{C183D7F6-B498-43B3-948B-1728B52AA6E4}">
                <adec:decorative xmlns:adec="http://schemas.microsoft.com/office/drawing/2017/decorative" val="1"/>
              </a:ext>
            </a:extLst>
          </p:cNvPr>
          <p:cNvSpPr>
            <a:spLocks noGrp="1"/>
          </p:cNvSpPr>
          <p:nvPr>
            <p:ph type="body" sz="half" idx="2"/>
          </p:nvPr>
        </p:nvSpPr>
        <p:spPr>
          <a:xfrm>
            <a:off x="1277904" y="1485734"/>
            <a:ext cx="3718455" cy="1371600"/>
          </a:xfrm>
        </p:spPr>
        <p:txBody>
          <a:bodyPr>
            <a:normAutofit fontScale="92500"/>
          </a:bodyPr>
          <a:lstStyle/>
          <a:p>
            <a:endParaRPr lang="en-US" sz="2000" b="1" dirty="0">
              <a:latin typeface="Calibri" panose="020F0502020204030204" pitchFamily="34" charset="0"/>
              <a:cs typeface="Calibri" panose="020F0502020204030204" pitchFamily="34" charset="0"/>
            </a:endParaRPr>
          </a:p>
          <a:p>
            <a:r>
              <a:rPr lang="en-US" sz="2800" b="1" i="0" dirty="0">
                <a:solidFill>
                  <a:srgbClr val="C00000"/>
                </a:solidFill>
                <a:effectLst/>
                <a:latin typeface="Calibri" panose="020F0502020204030204" pitchFamily="34" charset="0"/>
                <a:cs typeface="Calibri" panose="020F0502020204030204" pitchFamily="34" charset="0"/>
              </a:rPr>
              <a:t>State Plan Development Resources</a:t>
            </a:r>
          </a:p>
        </p:txBody>
      </p:sp>
      <p:pic>
        <p:nvPicPr>
          <p:cNvPr id="3" name="Content Placeholder 2">
            <a:extLs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6096000" y="1687731"/>
            <a:ext cx="4206605" cy="4480948"/>
          </a:xfrm>
          <a:prstGeom prst="rect">
            <a:avLst/>
          </a:prstGeom>
        </p:spPr>
      </p:pic>
    </p:spTree>
    <p:extLst>
      <p:ext uri="{BB962C8B-B14F-4D97-AF65-F5344CB8AC3E}">
        <p14:creationId xmlns:p14="http://schemas.microsoft.com/office/powerpoint/2010/main" val="1213967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r Rapid Response and other TA Needs, Contact us!"/>
          <p:cNvSpPr>
            <a:spLocks noGrp="1"/>
          </p:cNvSpPr>
          <p:nvPr>
            <p:ph type="title"/>
          </p:nvPr>
        </p:nvSpPr>
        <p:spPr>
          <a:xfrm>
            <a:off x="1298448" y="982132"/>
            <a:ext cx="9601196" cy="1303867"/>
          </a:xfrm>
        </p:spPr>
        <p:txBody>
          <a:bodyPr>
            <a:normAutofit fontScale="90000"/>
          </a:bodyPr>
          <a:lstStyle/>
          <a:p>
            <a:r>
              <a:rPr lang="en-US" dirty="0">
                <a:latin typeface="Calibri" panose="020F0502020204030204" pitchFamily="34" charset="0"/>
                <a:cs typeface="Calibri" panose="020F0502020204030204" pitchFamily="34" charset="0"/>
              </a:rPr>
              <a:t>For Rapid Response and other TA Needs, Contact us!</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703" y="4913555"/>
            <a:ext cx="4439286" cy="1113533"/>
          </a:xfrm>
          <a:prstGeom prst="rect">
            <a:avLst/>
          </a:prstGeom>
        </p:spPr>
      </p:pic>
      <p:sp>
        <p:nvSpPr>
          <p:cNvPr id="6" name="Content Placeholder 5" descr="Sheryl R. Matney&#10;Technical Assistance Director&#10;smatney@nacdd.org&#10;202-506-5813 ext. 148 "/>
          <p:cNvSpPr>
            <a:spLocks noGrp="1"/>
          </p:cNvSpPr>
          <p:nvPr>
            <p:ph sz="half" idx="1"/>
          </p:nvPr>
        </p:nvSpPr>
        <p:spPr>
          <a:xfrm>
            <a:off x="5930031" y="2741400"/>
            <a:ext cx="4718304" cy="2078915"/>
          </a:xfrm>
        </p:spPr>
        <p:txBody>
          <a:bodyPr/>
          <a:lstStyle/>
          <a:p>
            <a:pPr marL="0" indent="0" algn="ctr">
              <a:buNone/>
            </a:pPr>
            <a:r>
              <a:rPr lang="en-US" dirty="0">
                <a:latin typeface="Calibri" panose="020F0502020204030204" pitchFamily="34" charset="0"/>
                <a:cs typeface="Calibri" panose="020F0502020204030204" pitchFamily="34" charset="0"/>
              </a:rPr>
              <a:t>Sheryl R. Matney</a:t>
            </a:r>
          </a:p>
          <a:p>
            <a:pPr marL="0" indent="0" algn="ctr">
              <a:buNone/>
            </a:pPr>
            <a:r>
              <a:rPr lang="en-US" dirty="0">
                <a:latin typeface="Calibri" panose="020F0502020204030204" pitchFamily="34" charset="0"/>
                <a:cs typeface="Calibri" panose="020F0502020204030204" pitchFamily="34" charset="0"/>
              </a:rPr>
              <a:t>Technical Assistance Director</a:t>
            </a:r>
          </a:p>
          <a:p>
            <a:pPr marL="0" indent="0" algn="ctr">
              <a:buNone/>
            </a:pPr>
            <a:r>
              <a:rPr lang="en-US" dirty="0">
                <a:latin typeface="Calibri" panose="020F0502020204030204" pitchFamily="34" charset="0"/>
                <a:cs typeface="Calibri" panose="020F0502020204030204" pitchFamily="34" charset="0"/>
                <a:hlinkClick r:id="rId4"/>
              </a:rPr>
              <a:t>smatney@nacdd.org</a:t>
            </a:r>
            <a:endParaRPr lang="en-US" dirty="0">
              <a:latin typeface="Calibri" panose="020F0502020204030204" pitchFamily="34" charset="0"/>
              <a:cs typeface="Calibri" panose="020F0502020204030204" pitchFamily="34" charset="0"/>
            </a:endParaRPr>
          </a:p>
          <a:p>
            <a:pPr marL="0" indent="0" algn="ctr">
              <a:buNone/>
            </a:pPr>
            <a:r>
              <a:rPr lang="en-US" dirty="0">
                <a:latin typeface="Calibri" panose="020F0502020204030204" pitchFamily="34" charset="0"/>
                <a:cs typeface="Calibri" panose="020F0502020204030204" pitchFamily="34" charset="0"/>
              </a:rPr>
              <a:t>202-506-5813 ext. 148	</a:t>
            </a:r>
          </a:p>
        </p:txBody>
      </p:sp>
      <p:sp>
        <p:nvSpPr>
          <p:cNvPr id="7" name="Content Placeholder 6" descr="Angela Castillo-Epps&#10;Technical Assistance Specialist&#10;acastillo-epps@nacdd.org&#10;202-506-5813 ext. 100&#10;"/>
          <p:cNvSpPr>
            <a:spLocks noGrp="1"/>
          </p:cNvSpPr>
          <p:nvPr>
            <p:ph sz="half" idx="2"/>
          </p:nvPr>
        </p:nvSpPr>
        <p:spPr>
          <a:xfrm>
            <a:off x="1377696" y="2788020"/>
            <a:ext cx="4718304" cy="2078915"/>
          </a:xfrm>
        </p:spPr>
        <p:txBody>
          <a:bodyPr/>
          <a:lstStyle/>
          <a:p>
            <a:pPr marL="0" indent="0" algn="ctr">
              <a:buNone/>
            </a:pPr>
            <a:r>
              <a:rPr lang="en-US" dirty="0">
                <a:latin typeface="Calibri" panose="020F0502020204030204" pitchFamily="34" charset="0"/>
                <a:cs typeface="Calibri" panose="020F0502020204030204" pitchFamily="34" charset="0"/>
              </a:rPr>
              <a:t>Angela Castillo-Epps</a:t>
            </a:r>
          </a:p>
          <a:p>
            <a:pPr marL="0" indent="0" algn="ctr">
              <a:buNone/>
            </a:pPr>
            <a:r>
              <a:rPr lang="en-US" dirty="0">
                <a:latin typeface="Calibri" panose="020F0502020204030204" pitchFamily="34" charset="0"/>
                <a:cs typeface="Calibri" panose="020F0502020204030204" pitchFamily="34" charset="0"/>
              </a:rPr>
              <a:t>Technical Assistance Specialist</a:t>
            </a:r>
          </a:p>
          <a:p>
            <a:pPr marL="0" indent="0" algn="ctr">
              <a:buNone/>
            </a:pPr>
            <a:r>
              <a:rPr lang="en-US" dirty="0">
                <a:latin typeface="Calibri" panose="020F0502020204030204" pitchFamily="34" charset="0"/>
                <a:cs typeface="Calibri" panose="020F0502020204030204" pitchFamily="34" charset="0"/>
                <a:hlinkClick r:id="rId5"/>
              </a:rPr>
              <a:t>acastillo-epps@nacdd.org</a:t>
            </a:r>
            <a:endParaRPr lang="en-US" dirty="0">
              <a:latin typeface="Calibri" panose="020F0502020204030204" pitchFamily="34" charset="0"/>
              <a:cs typeface="Calibri" panose="020F0502020204030204" pitchFamily="34" charset="0"/>
            </a:endParaRPr>
          </a:p>
          <a:p>
            <a:pPr marL="0" indent="0" algn="ctr">
              <a:buNone/>
            </a:pPr>
            <a:r>
              <a:rPr lang="en-US" dirty="0">
                <a:latin typeface="Calibri" panose="020F0502020204030204" pitchFamily="34" charset="0"/>
                <a:cs typeface="Calibri" panose="020F0502020204030204" pitchFamily="34" charset="0"/>
              </a:rPr>
              <a:t>202-506-5813 ext. 100</a:t>
            </a:r>
          </a:p>
        </p:txBody>
      </p:sp>
      <p:sp>
        <p:nvSpPr>
          <p:cNvPr id="5" name="Slide Number Placeholder 4" hidden="1"/>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1755794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Purpose of the Peer-to-Peer Meeting</a:t>
            </a:r>
          </a:p>
        </p:txBody>
      </p:sp>
      <p:sp>
        <p:nvSpPr>
          <p:cNvPr id="3" name="Content Placeholder 2" descr="Briefly review the development of “good” goals and the SMART method for developing objectives. (Specific, Measurable, Achievable, Realistic, Time phased)&#10;&#10;Hear tips and strategies from DD Councils staff.&#10;&#10;Engage in Question-and-Answer session with peers on developing Five-Year State Plan goals and objectives. &#10;&#10;Complete evaluation poll. &#10;"/>
          <p:cNvSpPr>
            <a:spLocks noGrp="1"/>
          </p:cNvSpPr>
          <p:nvPr>
            <p:ph idx="1"/>
          </p:nvPr>
        </p:nvSpPr>
        <p:spPr/>
        <p:txBody>
          <a:bodyPr>
            <a:normAutofit fontScale="92500"/>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rPr>
              <a:t>Briefly review the development of “good” goals and the SMART method for developing objectives. (Specific, Measurable, Achievable, Realistic, Time phased)</a:t>
            </a:r>
            <a:br>
              <a:rPr lang="en-US" dirty="0">
                <a:effectLst/>
                <a:latin typeface="Calibri" panose="020F0502020204030204" pitchFamily="34" charset="0"/>
                <a:ea typeface="Calibri" panose="020F0502020204030204" pitchFamily="34" charset="0"/>
              </a:rPr>
            </a:br>
            <a:endParaRPr lang="en-US" dirty="0">
              <a:latin typeface="Calibri" panose="020F0502020204030204" pitchFamily="34" charset="0"/>
              <a:ea typeface="Calibri" panose="020F0502020204030204" pitchFamily="34" charset="0"/>
            </a:endParaRPr>
          </a:p>
          <a:p>
            <a:pPr marL="0" marR="0">
              <a:spcBef>
                <a:spcPts val="0"/>
              </a:spcBef>
              <a:spcAft>
                <a:spcPts val="0"/>
              </a:spcAft>
            </a:pPr>
            <a:r>
              <a:rPr lang="en-US" dirty="0">
                <a:latin typeface="Calibri" panose="020F0502020204030204" pitchFamily="34" charset="0"/>
                <a:ea typeface="Calibri" panose="020F0502020204030204" pitchFamily="34" charset="0"/>
              </a:rPr>
              <a:t>Hear </a:t>
            </a:r>
            <a:r>
              <a:rPr lang="en-US" dirty="0">
                <a:effectLst/>
                <a:latin typeface="Calibri" panose="020F0502020204030204" pitchFamily="34" charset="0"/>
                <a:ea typeface="Calibri" panose="020F0502020204030204" pitchFamily="34" charset="0"/>
              </a:rPr>
              <a:t>tips and strategies from DD Councils staff.</a:t>
            </a:r>
            <a:br>
              <a:rPr lang="en-US" dirty="0">
                <a:effectLst/>
                <a:latin typeface="Calibri" panose="020F0502020204030204" pitchFamily="34" charset="0"/>
                <a:ea typeface="Calibri" panose="020F0502020204030204" pitchFamily="34" charset="0"/>
              </a:rPr>
            </a:br>
            <a:endParaRPr lang="en-US" dirty="0">
              <a:effectLst/>
              <a:latin typeface="Calibri" panose="020F0502020204030204" pitchFamily="34" charset="0"/>
              <a:ea typeface="Calibri" panose="020F0502020204030204" pitchFamily="34" charset="0"/>
            </a:endParaRPr>
          </a:p>
          <a:p>
            <a:pPr marL="0" marR="0">
              <a:spcBef>
                <a:spcPts val="0"/>
              </a:spcBef>
              <a:spcAft>
                <a:spcPts val="0"/>
              </a:spcAft>
            </a:pPr>
            <a:r>
              <a:rPr lang="en-US" dirty="0">
                <a:latin typeface="Calibri" panose="020F0502020204030204" pitchFamily="34" charset="0"/>
                <a:ea typeface="Calibri" panose="020F0502020204030204" pitchFamily="34" charset="0"/>
              </a:rPr>
              <a:t>Engage in Question-and-Answer session with peers on developing Five-Year State Plan goals and objectives. </a:t>
            </a:r>
            <a:br>
              <a:rPr lang="en-US" dirty="0">
                <a:latin typeface="Calibri" panose="020F0502020204030204" pitchFamily="34" charset="0"/>
                <a:ea typeface="Calibri" panose="020F0502020204030204" pitchFamily="34" charset="0"/>
              </a:rPr>
            </a:br>
            <a:endParaRPr lang="en-US" dirty="0">
              <a:latin typeface="Calibri" panose="020F0502020204030204" pitchFamily="34" charset="0"/>
              <a:ea typeface="Calibri" panose="020F0502020204030204" pitchFamily="34" charset="0"/>
            </a:endParaRPr>
          </a:p>
          <a:p>
            <a:pPr marL="0" marR="0">
              <a:spcBef>
                <a:spcPts val="0"/>
              </a:spcBef>
              <a:spcAft>
                <a:spcPts val="0"/>
              </a:spcAft>
            </a:pPr>
            <a:r>
              <a:rPr lang="en-US" dirty="0">
                <a:effectLst/>
                <a:latin typeface="Calibri" panose="020F0502020204030204" pitchFamily="34" charset="0"/>
                <a:ea typeface="Calibri" panose="020F0502020204030204" pitchFamily="34" charset="0"/>
              </a:rPr>
              <a:t>Complete evaluation poll. </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430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Goal(s) – DD Act Requirement</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Specify 5-year goals, as developed through data driven strategic planning for advocacy, capacity building, and systemic change related to the areas of emphasis to be undertaken…Section 124(c)(4)(A)</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Information from the comprehensive review and analysis, which may include information from various sources (e.g., public input, surveys, organization and agency annual reports, needs assessments, etc.) should provide the basis of the rationale for the goals.</a:t>
            </a:r>
          </a:p>
        </p:txBody>
      </p:sp>
    </p:spTree>
    <p:extLst>
      <p:ext uri="{BB962C8B-B14F-4D97-AF65-F5344CB8AC3E}">
        <p14:creationId xmlns:p14="http://schemas.microsoft.com/office/powerpoint/2010/main" val="115159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at is a goal?"/>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What is a goal?</a:t>
            </a:r>
          </a:p>
        </p:txBody>
      </p:sp>
      <p:sp>
        <p:nvSpPr>
          <p:cNvPr id="3" name="Content Placeholder 2" descr="A goal is a measurable statement of purpose for the desired long-term (5-year), global impact of the area of focus. Goals generally address change.&#10;&#10;Well-written goals help to establish the overall direction for a DD Council area of focus, define the scope of what the area of focus should achieve, and serve as the foundation for developing objectives. &#10;"/>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A </a:t>
            </a:r>
            <a:r>
              <a:rPr lang="en-US" b="1" dirty="0">
                <a:latin typeface="Calibri" panose="020F0502020204030204" pitchFamily="34" charset="0"/>
                <a:cs typeface="Calibri" panose="020F0502020204030204" pitchFamily="34" charset="0"/>
              </a:rPr>
              <a:t>goal</a:t>
            </a:r>
            <a:r>
              <a:rPr lang="en-US" dirty="0">
                <a:latin typeface="Calibri" panose="020F0502020204030204" pitchFamily="34" charset="0"/>
                <a:cs typeface="Calibri" panose="020F0502020204030204" pitchFamily="34" charset="0"/>
              </a:rPr>
              <a:t> is a measurable statement of purpose for the desired long-term (5-year), global impact of the area of focus. Goals generally address change.</a:t>
            </a:r>
          </a:p>
          <a:p>
            <a:endParaRPr lang="en-US"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Well-written goals help to establish the overall direction for a DD Council area of focus, define the scope of what the area of focus should achieve, and serve as the foundation for developing objectives. </a:t>
            </a:r>
          </a:p>
        </p:txBody>
      </p:sp>
    </p:spTree>
    <p:extLst>
      <p:ext uri="{BB962C8B-B14F-4D97-AF65-F5344CB8AC3E}">
        <p14:creationId xmlns:p14="http://schemas.microsoft.com/office/powerpoint/2010/main" val="147284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 “Good” goals</a:t>
            </a:r>
          </a:p>
        </p:txBody>
      </p:sp>
      <p:sp>
        <p:nvSpPr>
          <p:cNvPr id="4" name="Content Placeholder 3"/>
          <p:cNvSpPr>
            <a:spLocks noGrp="1"/>
          </p:cNvSpPr>
          <p:nvPr>
            <p:ph sz="half" idx="2"/>
          </p:nvPr>
        </p:nvSpPr>
        <p:spPr>
          <a:xfrm>
            <a:off x="2773680" y="3008822"/>
            <a:ext cx="6644640" cy="2725358"/>
          </a:xfrm>
        </p:spPr>
        <p:txBody>
          <a:bodyPr>
            <a:normAutofit/>
          </a:bodyPr>
          <a:lstStyle/>
          <a:p>
            <a:pPr lvl="0"/>
            <a:r>
              <a:rPr lang="en-US" sz="3200" dirty="0">
                <a:latin typeface="Calibri" panose="020F0502020204030204" pitchFamily="34" charset="0"/>
                <a:cs typeface="Calibri" panose="020F0502020204030204" pitchFamily="34" charset="0"/>
              </a:rPr>
              <a:t>Specify an expected program effect</a:t>
            </a:r>
          </a:p>
          <a:p>
            <a:pPr lvl="0"/>
            <a:r>
              <a:rPr lang="en-US" sz="3200" dirty="0">
                <a:latin typeface="Calibri" panose="020F0502020204030204" pitchFamily="34" charset="0"/>
                <a:cs typeface="Calibri" panose="020F0502020204030204" pitchFamily="34" charset="0"/>
              </a:rPr>
              <a:t>Identify the target population to be affected</a:t>
            </a:r>
          </a:p>
          <a:p>
            <a:pPr lvl="0"/>
            <a:r>
              <a:rPr lang="en-US" sz="3200" dirty="0">
                <a:latin typeface="Calibri" panose="020F0502020204030204" pitchFamily="34" charset="0"/>
                <a:cs typeface="Calibri" panose="020F0502020204030204" pitchFamily="34" charset="0"/>
              </a:rPr>
              <a:t>Set overall priorities</a:t>
            </a:r>
          </a:p>
        </p:txBody>
      </p:sp>
    </p:spTree>
    <p:extLst>
      <p:ext uri="{BB962C8B-B14F-4D97-AF65-F5344CB8AC3E}">
        <p14:creationId xmlns:p14="http://schemas.microsoft.com/office/powerpoint/2010/main" val="3241238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Criteria for developing a “good” goal</a:t>
            </a:r>
          </a:p>
        </p:txBody>
      </p:sp>
      <p:graphicFrame>
        <p:nvGraphicFramePr>
          <p:cNvPr id="5" name="Content Placeholder 4" descr="Image of a red triangle and a smaller box defining what a &quot;good&quot; goal is"/>
          <p:cNvGraphicFramePr>
            <a:graphicFrameLocks noGrp="1"/>
          </p:cNvGraphicFramePr>
          <p:nvPr>
            <p:ph sz="half" idx="1"/>
            <p:extLst>
              <p:ext uri="{D42A27DB-BD31-4B8C-83A1-F6EECF244321}">
                <p14:modId xmlns:p14="http://schemas.microsoft.com/office/powerpoint/2010/main" val="2127625238"/>
              </p:ext>
            </p:extLst>
          </p:nvPr>
        </p:nvGraphicFramePr>
        <p:xfrm>
          <a:off x="1298448" y="2560320"/>
          <a:ext cx="2590800" cy="3310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sz="half" idx="2"/>
          </p:nvPr>
        </p:nvSpPr>
        <p:spPr>
          <a:xfrm>
            <a:off x="4255008" y="2560320"/>
            <a:ext cx="6644640" cy="3608832"/>
          </a:xfrm>
        </p:spPr>
        <p:txBody>
          <a:bodyPr>
            <a:normAutofit/>
          </a:bodyPr>
          <a:lstStyle/>
          <a:p>
            <a:pPr lvl="0"/>
            <a:r>
              <a:rPr lang="en-US" b="1" dirty="0">
                <a:latin typeface="Calibri" panose="020F0502020204030204" pitchFamily="34" charset="0"/>
                <a:cs typeface="Calibri" panose="020F0502020204030204" pitchFamily="34" charset="0"/>
              </a:rPr>
              <a:t>Declarative statements</a:t>
            </a:r>
            <a:r>
              <a:rPr lang="en-US" dirty="0">
                <a:latin typeface="Calibri" panose="020F0502020204030204" pitchFamily="34" charset="0"/>
                <a:cs typeface="Calibri" panose="020F0502020204030204" pitchFamily="34" charset="0"/>
              </a:rPr>
              <a:t>—provide a complete sentence that describes an outcome.</a:t>
            </a:r>
          </a:p>
          <a:p>
            <a:pPr lvl="0"/>
            <a:r>
              <a:rPr lang="en-US" b="1" dirty="0">
                <a:latin typeface="Calibri" panose="020F0502020204030204" pitchFamily="34" charset="0"/>
                <a:cs typeface="Calibri" panose="020F0502020204030204" pitchFamily="34" charset="0"/>
              </a:rPr>
              <a:t>Jargon free</a:t>
            </a:r>
            <a:r>
              <a:rPr lang="en-US" dirty="0">
                <a:latin typeface="Calibri" panose="020F0502020204030204" pitchFamily="34" charset="0"/>
                <a:cs typeface="Calibri" panose="020F0502020204030204" pitchFamily="34" charset="0"/>
              </a:rPr>
              <a:t>—use language that most people in the field outside your own agency are likely to understand.</a:t>
            </a:r>
          </a:p>
          <a:p>
            <a:pPr lvl="0"/>
            <a:r>
              <a:rPr lang="en-US" b="1" dirty="0">
                <a:latin typeface="Calibri" panose="020F0502020204030204" pitchFamily="34" charset="0"/>
                <a:cs typeface="Calibri" panose="020F0502020204030204" pitchFamily="34" charset="0"/>
              </a:rPr>
              <a:t>Concise—</a:t>
            </a:r>
            <a:r>
              <a:rPr lang="en-US" dirty="0">
                <a:latin typeface="Calibri" panose="020F0502020204030204" pitchFamily="34" charset="0"/>
                <a:cs typeface="Calibri" panose="020F0502020204030204" pitchFamily="34" charset="0"/>
              </a:rPr>
              <a:t>get the complete idea of your goal across as simply and briefly as possible, leaving out unnecessary detail.</a:t>
            </a:r>
          </a:p>
        </p:txBody>
      </p:sp>
    </p:spTree>
    <p:extLst>
      <p:ext uri="{BB962C8B-B14F-4D97-AF65-F5344CB8AC3E}">
        <p14:creationId xmlns:p14="http://schemas.microsoft.com/office/powerpoint/2010/main" val="334100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236512659"/>
              </p:ext>
            </p:extLst>
          </p:nvPr>
        </p:nvGraphicFramePr>
        <p:xfrm>
          <a:off x="1298448" y="2560320"/>
          <a:ext cx="2590800" cy="3310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090152" y="986962"/>
            <a:ext cx="10011695" cy="1303867"/>
          </a:xfrm>
        </p:spPr>
        <p:txBody>
          <a:bodyPr>
            <a:normAutofit/>
          </a:bodyPr>
          <a:lstStyle/>
          <a:p>
            <a:r>
              <a:rPr lang="en-US" dirty="0">
                <a:latin typeface="Calibri" panose="020F0502020204030204" pitchFamily="34" charset="0"/>
                <a:cs typeface="Calibri" panose="020F0502020204030204" pitchFamily="34" charset="0"/>
              </a:rPr>
              <a:t>“Good” Goal Criteria continued…</a:t>
            </a:r>
          </a:p>
        </p:txBody>
      </p:sp>
      <p:sp>
        <p:nvSpPr>
          <p:cNvPr id="4" name="Content Placeholder 3"/>
          <p:cNvSpPr>
            <a:spLocks noGrp="1"/>
          </p:cNvSpPr>
          <p:nvPr>
            <p:ph sz="half" idx="2"/>
          </p:nvPr>
        </p:nvSpPr>
        <p:spPr>
          <a:xfrm>
            <a:off x="4255008" y="2560320"/>
            <a:ext cx="6644640" cy="3608832"/>
          </a:xfrm>
        </p:spPr>
        <p:txBody>
          <a:bodyPr>
            <a:normAutofit/>
          </a:bodyPr>
          <a:lstStyle/>
          <a:p>
            <a:pPr lvl="0"/>
            <a:r>
              <a:rPr lang="en-US" b="1" dirty="0">
                <a:latin typeface="Calibri" panose="020F0502020204030204" pitchFamily="34" charset="0"/>
                <a:cs typeface="Calibri" panose="020F0502020204030204" pitchFamily="34" charset="0"/>
              </a:rPr>
              <a:t>Easily understood</a:t>
            </a:r>
            <a:r>
              <a:rPr lang="en-US" dirty="0">
                <a:latin typeface="Calibri" panose="020F0502020204030204" pitchFamily="34" charset="0"/>
                <a:cs typeface="Calibri" panose="020F0502020204030204" pitchFamily="34" charset="0"/>
              </a:rPr>
              <a:t>—provide a goal in which the language is clear and for which there is a clear rationale.</a:t>
            </a:r>
          </a:p>
          <a:p>
            <a:pPr lvl="0"/>
            <a:r>
              <a:rPr lang="en-US" b="1" dirty="0">
                <a:latin typeface="Calibri" panose="020F0502020204030204" pitchFamily="34" charset="0"/>
                <a:cs typeface="Calibri" panose="020F0502020204030204" pitchFamily="34" charset="0"/>
              </a:rPr>
              <a:t>Positive terms</a:t>
            </a:r>
            <a:r>
              <a:rPr lang="en-US" dirty="0">
                <a:latin typeface="Calibri" panose="020F0502020204030204" pitchFamily="34" charset="0"/>
                <a:cs typeface="Calibri" panose="020F0502020204030204" pitchFamily="34" charset="0"/>
              </a:rPr>
              <a:t>—frame the outcomes in positive terms.  Avoid the use of double negatives.</a:t>
            </a:r>
          </a:p>
          <a:p>
            <a:pPr lvl="0"/>
            <a:r>
              <a:rPr lang="en-US" b="1" dirty="0">
                <a:latin typeface="Calibri" panose="020F0502020204030204" pitchFamily="34" charset="0"/>
                <a:cs typeface="Calibri" panose="020F0502020204030204" pitchFamily="34" charset="0"/>
              </a:rPr>
              <a:t>Framework for objectives</a:t>
            </a:r>
            <a:r>
              <a:rPr lang="en-US" dirty="0">
                <a:latin typeface="Calibri" panose="020F0502020204030204" pitchFamily="34" charset="0"/>
                <a:cs typeface="Calibri" panose="020F0502020204030204" pitchFamily="34" charset="0"/>
              </a:rPr>
              <a:t>—provide a framework so that the objectives are stepping-stones to make progress to achieve the goals.</a:t>
            </a:r>
          </a:p>
          <a:p>
            <a:pPr lvl="0"/>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859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Goal examples</a:t>
            </a:r>
          </a:p>
        </p:txBody>
      </p:sp>
      <p:sp>
        <p:nvSpPr>
          <p:cNvPr id="3" name="Text Placeholder 2"/>
          <p:cNvSpPr>
            <a:spLocks noGrp="1"/>
          </p:cNvSpPr>
          <p:nvPr>
            <p:ph type="body" idx="1"/>
          </p:nvPr>
        </p:nvSpPr>
        <p:spPr/>
        <p:txBody>
          <a:bodyPr/>
          <a:lstStyle/>
          <a:p>
            <a:r>
              <a:rPr lang="en-US" dirty="0">
                <a:solidFill>
                  <a:srgbClr val="C00000"/>
                </a:solidFill>
                <a:latin typeface="Calibri" panose="020F0502020204030204" pitchFamily="34" charset="0"/>
                <a:cs typeface="Calibri" panose="020F0502020204030204" pitchFamily="34" charset="0"/>
              </a:rPr>
              <a:t>Unclear goal</a:t>
            </a:r>
          </a:p>
        </p:txBody>
      </p:sp>
      <p:sp>
        <p:nvSpPr>
          <p:cNvPr id="4" name="Content Placeholder 3"/>
          <p:cNvSpPr>
            <a:spLocks noGrp="1"/>
          </p:cNvSpPr>
          <p:nvPr>
            <p:ph sz="half" idx="2"/>
          </p:nvPr>
        </p:nvSpPr>
        <p:spPr/>
        <p:txBody>
          <a:bodyPr>
            <a:normAutofit/>
          </a:bodyPr>
          <a:lstStyle/>
          <a:p>
            <a:r>
              <a:rPr lang="en-US" sz="2800" dirty="0">
                <a:latin typeface="Calibri" panose="020F0502020204030204" pitchFamily="34" charset="0"/>
                <a:cs typeface="Calibri" panose="020F0502020204030204" pitchFamily="34" charset="0"/>
              </a:rPr>
              <a:t>Quality affordable accessible health care will be provided throughout the lifespan.</a:t>
            </a:r>
          </a:p>
        </p:txBody>
      </p:sp>
      <p:sp>
        <p:nvSpPr>
          <p:cNvPr id="5" name="Text Placeholder 4"/>
          <p:cNvSpPr>
            <a:spLocks noGrp="1"/>
          </p:cNvSpPr>
          <p:nvPr>
            <p:ph type="body" sz="quarter" idx="3"/>
          </p:nvPr>
        </p:nvSpPr>
        <p:spPr/>
        <p:txBody>
          <a:bodyPr/>
          <a:lstStyle/>
          <a:p>
            <a:r>
              <a:rPr lang="en-US" dirty="0">
                <a:solidFill>
                  <a:srgbClr val="C00000"/>
                </a:solidFill>
                <a:latin typeface="Calibri" panose="020F0502020204030204" pitchFamily="34" charset="0"/>
                <a:cs typeface="Calibri" panose="020F0502020204030204" pitchFamily="34" charset="0"/>
              </a:rPr>
              <a:t>Improved goal</a:t>
            </a:r>
          </a:p>
        </p:txBody>
      </p:sp>
      <p:sp>
        <p:nvSpPr>
          <p:cNvPr id="6" name="Content Placeholder 5"/>
          <p:cNvSpPr>
            <a:spLocks noGrp="1"/>
          </p:cNvSpPr>
          <p:nvPr>
            <p:ph sz="quarter" idx="4"/>
          </p:nvPr>
        </p:nvSpPr>
        <p:spPr/>
        <p:txBody>
          <a:bodyPr>
            <a:noAutofit/>
          </a:bodyPr>
          <a:lstStyle/>
          <a:p>
            <a:r>
              <a:rPr lang="en-US" sz="2800" dirty="0">
                <a:latin typeface="Calibri" panose="020F0502020204030204" pitchFamily="34" charset="0"/>
                <a:cs typeface="Calibri" panose="020F0502020204030204" pitchFamily="34" charset="0"/>
              </a:rPr>
              <a:t>People with developmental disabilities and their families will have increased access to health care services that meets their needs and preferences.</a:t>
            </a:r>
          </a:p>
        </p:txBody>
      </p:sp>
    </p:spTree>
    <p:extLst>
      <p:ext uri="{BB962C8B-B14F-4D97-AF65-F5344CB8AC3E}">
        <p14:creationId xmlns:p14="http://schemas.microsoft.com/office/powerpoint/2010/main" val="112552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80780"/>
          </a:xfrm>
        </p:spPr>
        <p:txBody>
          <a:bodyPr>
            <a:normAutofit fontScale="90000"/>
          </a:bodyPr>
          <a:lstStyle/>
          <a:p>
            <a:r>
              <a:rPr lang="en-US" dirty="0">
                <a:latin typeface="Calibri" panose="020F0502020204030204" pitchFamily="34" charset="0"/>
                <a:cs typeface="Calibri" panose="020F0502020204030204" pitchFamily="34" charset="0"/>
              </a:rPr>
              <a:t>Use the criteria to assess the goal statement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6366170"/>
              </p:ext>
            </p:extLst>
          </p:nvPr>
        </p:nvGraphicFramePr>
        <p:xfrm>
          <a:off x="1295403" y="1962913"/>
          <a:ext cx="9601195" cy="3784640"/>
        </p:xfrm>
        <a:graphic>
          <a:graphicData uri="http://schemas.openxmlformats.org/drawingml/2006/table">
            <a:tbl>
              <a:tblPr firstRow="1" firstCol="1" bandRow="1">
                <a:tableStyleId>{F2DE63D5-997A-4646-A377-4702673A728D}</a:tableStyleId>
              </a:tblPr>
              <a:tblGrid>
                <a:gridCol w="8035225">
                  <a:extLst>
                    <a:ext uri="{9D8B030D-6E8A-4147-A177-3AD203B41FA5}">
                      <a16:colId xmlns:a16="http://schemas.microsoft.com/office/drawing/2014/main" val="20000"/>
                    </a:ext>
                  </a:extLst>
                </a:gridCol>
                <a:gridCol w="784216">
                  <a:extLst>
                    <a:ext uri="{9D8B030D-6E8A-4147-A177-3AD203B41FA5}">
                      <a16:colId xmlns:a16="http://schemas.microsoft.com/office/drawing/2014/main" val="20001"/>
                    </a:ext>
                  </a:extLst>
                </a:gridCol>
                <a:gridCol w="781754">
                  <a:extLst>
                    <a:ext uri="{9D8B030D-6E8A-4147-A177-3AD203B41FA5}">
                      <a16:colId xmlns:a16="http://schemas.microsoft.com/office/drawing/2014/main" val="20002"/>
                    </a:ext>
                  </a:extLst>
                </a:gridCol>
              </a:tblGrid>
              <a:tr h="689976">
                <a:tc>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cs typeface="Calibri" panose="020F0502020204030204" pitchFamily="34" charset="0"/>
                        </a:rPr>
                        <a:t>GOAL:  </a:t>
                      </a:r>
                      <a:r>
                        <a:rPr lang="en-US" sz="1800" dirty="0">
                          <a:latin typeface="Calibri" panose="020F0502020204030204" pitchFamily="34" charset="0"/>
                          <a:cs typeface="Calibri" panose="020F0502020204030204" pitchFamily="34" charset="0"/>
                        </a:rPr>
                        <a:t>People with developmental disabilities and their families will have increased access to health care services that meets their needs and preferences.</a:t>
                      </a:r>
                      <a:br>
                        <a:rPr lang="en-US" sz="1800" dirty="0">
                          <a:latin typeface="Calibri" panose="020F0502020204030204" pitchFamily="34" charset="0"/>
                          <a:cs typeface="Calibri" panose="020F0502020204030204" pitchFamily="34" charset="0"/>
                        </a:rPr>
                      </a:br>
                      <a:endParaRPr lang="en-US" sz="1800" b="1" dirty="0">
                        <a:latin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YES</a:t>
                      </a:r>
                      <a:endPar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latin typeface="Calibri" panose="020F0502020204030204" pitchFamily="34" charset="0"/>
                          <a:cs typeface="Calibri" panose="020F0502020204030204" pitchFamily="34" charset="0"/>
                        </a:rPr>
                        <a:t>NO</a:t>
                      </a:r>
                      <a:endParaRPr lang="en-US" sz="1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633574">
                <a:tc>
                  <a:txBody>
                    <a:bodyPr/>
                    <a:lstStyle/>
                    <a:p>
                      <a:pPr marL="342900" marR="0" lvl="0" indent="-342900">
                        <a:spcBef>
                          <a:spcPts val="0"/>
                        </a:spcBef>
                        <a:spcAft>
                          <a:spcPts val="0"/>
                        </a:spcAft>
                        <a:buFont typeface="+mj-lt"/>
                        <a:buAutoNum type="arabicPeriod"/>
                      </a:pPr>
                      <a:r>
                        <a:rPr lang="en-US" sz="1800" dirty="0">
                          <a:effectLst/>
                          <a:latin typeface="Calibri" panose="020F0502020204030204" pitchFamily="34" charset="0"/>
                          <a:cs typeface="Calibri" panose="020F0502020204030204" pitchFamily="34" charset="0"/>
                        </a:rPr>
                        <a:t>Does it specify an expected program effect in addressing an issue for people with DD and their families? </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dirty="0">
                          <a:effectLst/>
                        </a:rPr>
                        <a:t> </a:t>
                      </a:r>
                      <a:endParaRPr lang="en-US" sz="12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85449">
                <a:tc>
                  <a:txBody>
                    <a:bodyPr/>
                    <a:lstStyle/>
                    <a:p>
                      <a:pPr marL="0" marR="0" lvl="0" indent="0">
                        <a:spcBef>
                          <a:spcPts val="0"/>
                        </a:spcBef>
                        <a:spcAft>
                          <a:spcPts val="0"/>
                        </a:spcAft>
                        <a:buFont typeface="+mj-lt"/>
                        <a:buNone/>
                      </a:pPr>
                      <a:r>
                        <a:rPr lang="en-US" sz="1800" dirty="0">
                          <a:effectLst/>
                          <a:latin typeface="Calibri" panose="020F0502020204030204" pitchFamily="34" charset="0"/>
                          <a:cs typeface="Calibri" panose="020F0502020204030204" pitchFamily="34" charset="0"/>
                        </a:rPr>
                        <a:t>2.    Is a target population identified? </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dirty="0">
                          <a:effectLst/>
                        </a:rPr>
                        <a:t> </a:t>
                      </a:r>
                      <a:endParaRPr lang="en-US" sz="12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85449">
                <a:tc>
                  <a:txBody>
                    <a:bodyPr/>
                    <a:lstStyle/>
                    <a:p>
                      <a:pPr marL="0" marR="0" lvl="0" indent="0">
                        <a:spcBef>
                          <a:spcPts val="0"/>
                        </a:spcBef>
                        <a:spcAft>
                          <a:spcPts val="0"/>
                        </a:spcAft>
                        <a:buFont typeface="+mj-lt"/>
                        <a:buNone/>
                      </a:pPr>
                      <a:r>
                        <a:rPr lang="en-US" sz="1800" dirty="0">
                          <a:effectLst/>
                          <a:latin typeface="Calibri" panose="020F0502020204030204" pitchFamily="34" charset="0"/>
                          <a:cs typeface="Calibri" panose="020F0502020204030204" pitchFamily="34" charset="0"/>
                        </a:rPr>
                        <a:t>3.    Is it a declarative statement? </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dirty="0">
                          <a:effectLst/>
                        </a:rPr>
                        <a:t> </a:t>
                      </a:r>
                      <a:endParaRPr lang="en-US" sz="12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285449">
                <a:tc>
                  <a:txBody>
                    <a:bodyPr/>
                    <a:lstStyle/>
                    <a:p>
                      <a:pPr marL="0" marR="0" lvl="0" indent="0">
                        <a:spcBef>
                          <a:spcPts val="0"/>
                        </a:spcBef>
                        <a:spcAft>
                          <a:spcPts val="0"/>
                        </a:spcAft>
                        <a:buFont typeface="+mj-lt"/>
                        <a:buNone/>
                      </a:pPr>
                      <a:r>
                        <a:rPr lang="en-US" sz="1800" dirty="0">
                          <a:effectLst/>
                          <a:latin typeface="Calibri" panose="020F0502020204030204" pitchFamily="34" charset="0"/>
                          <a:cs typeface="Calibri" panose="020F0502020204030204" pitchFamily="34" charset="0"/>
                        </a:rPr>
                        <a:t>4.    Is it free of jargon?</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dirty="0">
                          <a:effectLst/>
                        </a:rPr>
                        <a:t> </a:t>
                      </a:r>
                      <a:endParaRPr lang="en-US" sz="12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285449">
                <a:tc>
                  <a:txBody>
                    <a:bodyPr/>
                    <a:lstStyle/>
                    <a:p>
                      <a:pPr marL="0" marR="0" lvl="0" indent="0">
                        <a:spcBef>
                          <a:spcPts val="0"/>
                        </a:spcBef>
                        <a:spcAft>
                          <a:spcPts val="0"/>
                        </a:spcAft>
                        <a:buFont typeface="+mj-lt"/>
                        <a:buNone/>
                      </a:pPr>
                      <a:r>
                        <a:rPr lang="en-US" sz="1800" dirty="0">
                          <a:effectLst/>
                          <a:latin typeface="Calibri" panose="020F0502020204030204" pitchFamily="34" charset="0"/>
                          <a:cs typeface="Calibri" panose="020F0502020204030204" pitchFamily="34" charset="0"/>
                        </a:rPr>
                        <a:t>5.    Is it concise?</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dirty="0">
                          <a:effectLst/>
                        </a:rPr>
                        <a:t> </a:t>
                      </a:r>
                      <a:endParaRPr lang="en-US" sz="12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285449">
                <a:tc>
                  <a:txBody>
                    <a:bodyPr/>
                    <a:lstStyle/>
                    <a:p>
                      <a:pPr marL="0" marR="0" lvl="0" indent="0">
                        <a:spcBef>
                          <a:spcPts val="0"/>
                        </a:spcBef>
                        <a:spcAft>
                          <a:spcPts val="0"/>
                        </a:spcAft>
                        <a:buFont typeface="+mj-lt"/>
                        <a:buNone/>
                      </a:pPr>
                      <a:r>
                        <a:rPr lang="en-US" sz="1800" dirty="0">
                          <a:effectLst/>
                          <a:latin typeface="Calibri" panose="020F0502020204030204" pitchFamily="34" charset="0"/>
                          <a:cs typeface="Calibri" panose="020F0502020204030204" pitchFamily="34" charset="0"/>
                        </a:rPr>
                        <a:t>6.    Is it easily understood?</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dirty="0">
                          <a:effectLst/>
                        </a:rPr>
                        <a:t> </a:t>
                      </a:r>
                      <a:endParaRPr lang="en-US" sz="12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285449">
                <a:tc>
                  <a:txBody>
                    <a:bodyPr/>
                    <a:lstStyle/>
                    <a:p>
                      <a:pPr marL="0" marR="0" lvl="0" indent="0">
                        <a:spcBef>
                          <a:spcPts val="0"/>
                        </a:spcBef>
                        <a:spcAft>
                          <a:spcPts val="0"/>
                        </a:spcAft>
                        <a:buFont typeface="+mj-lt"/>
                        <a:buNone/>
                      </a:pPr>
                      <a:r>
                        <a:rPr lang="en-US" sz="1800" dirty="0">
                          <a:effectLst/>
                          <a:latin typeface="Calibri" panose="020F0502020204030204" pitchFamily="34" charset="0"/>
                          <a:cs typeface="Calibri" panose="020F0502020204030204" pitchFamily="34" charset="0"/>
                        </a:rPr>
                        <a:t>7.    Is it stated in positive terms?</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dirty="0">
                          <a:effectLst/>
                        </a:rPr>
                        <a:t> </a:t>
                      </a:r>
                      <a:endParaRPr lang="en-US" sz="12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r h="570898">
                <a:tc>
                  <a:txBody>
                    <a:bodyPr/>
                    <a:lstStyle/>
                    <a:p>
                      <a:pPr marL="342900" marR="0" lvl="0" indent="-342900">
                        <a:spcBef>
                          <a:spcPts val="0"/>
                        </a:spcBef>
                        <a:spcAft>
                          <a:spcPts val="0"/>
                        </a:spcAft>
                        <a:buFont typeface="+mj-lt"/>
                        <a:buAutoNum type="arabicPeriod" startAt="8"/>
                      </a:pPr>
                      <a:r>
                        <a:rPr lang="en-US" sz="1800" dirty="0">
                          <a:effectLst/>
                          <a:latin typeface="Calibri" panose="020F0502020204030204" pitchFamily="34" charset="0"/>
                          <a:cs typeface="Calibri" panose="020F0502020204030204" pitchFamily="34" charset="0"/>
                        </a:rPr>
                        <a:t>Does it provide a framework for strategies and</a:t>
                      </a:r>
                    </a:p>
                    <a:p>
                      <a:pPr marL="0" marR="0" lvl="0" indent="0">
                        <a:spcBef>
                          <a:spcPts val="0"/>
                        </a:spcBef>
                        <a:spcAft>
                          <a:spcPts val="0"/>
                        </a:spcAft>
                        <a:buFont typeface="+mj-lt"/>
                        <a:buNone/>
                      </a:pPr>
                      <a:r>
                        <a:rPr lang="en-US" sz="1800" dirty="0">
                          <a:effectLst/>
                          <a:latin typeface="Calibri" panose="020F0502020204030204" pitchFamily="34" charset="0"/>
                          <a:cs typeface="Calibri" panose="020F0502020204030204" pitchFamily="34" charset="0"/>
                        </a:rPr>
                        <a:t>       objectives?</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endParaRPr lang="en-US" sz="16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dirty="0">
                          <a:effectLst/>
                        </a:rPr>
                        <a:t> </a:t>
                      </a:r>
                      <a:endParaRPr lang="en-US" sz="1200" dirty="0">
                        <a:solidFill>
                          <a:srgbClr val="000000"/>
                        </a:solidFill>
                        <a:effectLst/>
                        <a:latin typeface="Garamond" panose="02020404030301010803" pitchFamily="18" charset="0"/>
                        <a:ea typeface="Calibri" panose="020F0502020204030204" pitchFamily="34" charset="0"/>
                        <a:cs typeface="Garamond" panose="02020404030301010803"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889447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2" ma:contentTypeDescription="Create a new document." ma:contentTypeScope="" ma:versionID="569c95cd2ebacd01c34f0b02fe1a454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dc80f5ee546cd110d0324f911a607fe7"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DCD20D-033A-43AA-909D-F0BFACB39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c9c75-9737-4a47-90d7-3192440b0b55"/>
    <ds:schemaRef ds:uri="7244ee07-bebb-4256-851d-8920eeb3e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4CE43C-838C-43B7-B123-CCCB19724484}">
  <ds:schemaRefs>
    <ds:schemaRef ds:uri="http://schemas.microsoft.com/office/2006/documentManagement/types"/>
    <ds:schemaRef ds:uri="7244ee07-bebb-4256-851d-8920eeb3e1b7"/>
    <ds:schemaRef ds:uri="http://schemas.microsoft.com/office/2006/metadata/properties"/>
    <ds:schemaRef ds:uri="http://purl.org/dc/elements/1.1/"/>
    <ds:schemaRef ds:uri="http://schemas.openxmlformats.org/package/2006/metadata/core-properties"/>
    <ds:schemaRef ds:uri="http://purl.org/dc/terms/"/>
    <ds:schemaRef ds:uri="http://purl.org/dc/dcmitype/"/>
    <ds:schemaRef ds:uri="http://schemas.microsoft.com/office/infopath/2007/PartnerControls"/>
    <ds:schemaRef ds:uri="560c9c75-9737-4a47-90d7-3192440b0b55"/>
    <ds:schemaRef ds:uri="http://www.w3.org/XML/1998/namespace"/>
  </ds:schemaRefs>
</ds:datastoreItem>
</file>

<file path=customXml/itemProps3.xml><?xml version="1.0" encoding="utf-8"?>
<ds:datastoreItem xmlns:ds="http://schemas.openxmlformats.org/officeDocument/2006/customXml" ds:itemID="{8123EB54-B099-4FCE-BA85-6902F8FC3C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TotalTime>
  <Words>2311</Words>
  <Application>Microsoft Office PowerPoint</Application>
  <PresentationFormat>Widescreen</PresentationFormat>
  <Paragraphs>200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Garamond</vt:lpstr>
      <vt:lpstr>Open Sans</vt:lpstr>
      <vt:lpstr>Raleway</vt:lpstr>
      <vt:lpstr>Organic</vt:lpstr>
      <vt:lpstr>  ITACC: Peer-to-Peer Meeting</vt:lpstr>
      <vt:lpstr>Purpose of the Peer-to-Peer Meeting</vt:lpstr>
      <vt:lpstr>Goal(s) – DD Act Requirement</vt:lpstr>
      <vt:lpstr>What is a goal?</vt:lpstr>
      <vt:lpstr> “Good” goals</vt:lpstr>
      <vt:lpstr>Criteria for developing a “good” goal</vt:lpstr>
      <vt:lpstr>“Good” Goal Criteria continued…</vt:lpstr>
      <vt:lpstr>Goal examples</vt:lpstr>
      <vt:lpstr>Use the criteria to assess the goal statement</vt:lpstr>
      <vt:lpstr>What is an objective?</vt:lpstr>
      <vt:lpstr>The SMART Method  </vt:lpstr>
      <vt:lpstr>Example of a SMART objective</vt:lpstr>
      <vt:lpstr>Additional examples of SMART Objectives</vt:lpstr>
      <vt:lpstr>Use the criteria to assess the objective(s)</vt:lpstr>
      <vt:lpstr>REMINDER (EMERGING ISSUES/TRENDS)</vt:lpstr>
      <vt:lpstr>RESOURCE REMINDER!</vt:lpstr>
      <vt:lpstr>RESOURCE REMINDER! (Guide)</vt:lpstr>
      <vt:lpstr>For Rapid Response and other TA Needs,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ITACC: Peer-to-Peer Meeting</dc:title>
  <dc:creator>Angela Castillo-Epps</dc:creator>
  <cp:lastModifiedBy>Angela Castillo-Epps</cp:lastModifiedBy>
  <cp:revision>2</cp:revision>
  <dcterms:created xsi:type="dcterms:W3CDTF">2021-01-04T19:30:06Z</dcterms:created>
  <dcterms:modified xsi:type="dcterms:W3CDTF">2021-01-04T19:52:05Z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ies>
</file>