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48"/>
  </p:notesMasterIdLst>
  <p:handoutMasterIdLst>
    <p:handoutMasterId r:id="rId49"/>
  </p:handoutMasterIdLst>
  <p:sldIdLst>
    <p:sldId id="256" r:id="rId5"/>
    <p:sldId id="310" r:id="rId6"/>
    <p:sldId id="257" r:id="rId7"/>
    <p:sldId id="278" r:id="rId8"/>
    <p:sldId id="279" r:id="rId9"/>
    <p:sldId id="260" r:id="rId10"/>
    <p:sldId id="262" r:id="rId11"/>
    <p:sldId id="264" r:id="rId12"/>
    <p:sldId id="281" r:id="rId13"/>
    <p:sldId id="282" r:id="rId14"/>
    <p:sldId id="284" r:id="rId15"/>
    <p:sldId id="285" r:id="rId16"/>
    <p:sldId id="286" r:id="rId17"/>
    <p:sldId id="288" r:id="rId18"/>
    <p:sldId id="289" r:id="rId19"/>
    <p:sldId id="297" r:id="rId20"/>
    <p:sldId id="290" r:id="rId21"/>
    <p:sldId id="291" r:id="rId22"/>
    <p:sldId id="292" r:id="rId23"/>
    <p:sldId id="294" r:id="rId24"/>
    <p:sldId id="295" r:id="rId25"/>
    <p:sldId id="298" r:id="rId26"/>
    <p:sldId id="296" r:id="rId27"/>
    <p:sldId id="299" r:id="rId28"/>
    <p:sldId id="303" r:id="rId29"/>
    <p:sldId id="304" r:id="rId30"/>
    <p:sldId id="305" r:id="rId31"/>
    <p:sldId id="311" r:id="rId32"/>
    <p:sldId id="313" r:id="rId33"/>
    <p:sldId id="308" r:id="rId34"/>
    <p:sldId id="307" r:id="rId35"/>
    <p:sldId id="309" r:id="rId36"/>
    <p:sldId id="312" r:id="rId37"/>
    <p:sldId id="314" r:id="rId38"/>
    <p:sldId id="321" r:id="rId39"/>
    <p:sldId id="323" r:id="rId40"/>
    <p:sldId id="315" r:id="rId41"/>
    <p:sldId id="316" r:id="rId42"/>
    <p:sldId id="317" r:id="rId43"/>
    <p:sldId id="318" r:id="rId44"/>
    <p:sldId id="322" r:id="rId45"/>
    <p:sldId id="320" r:id="rId46"/>
    <p:sldId id="268" r:id="rId4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6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652278-02E5-4E32-8A04-B2D64F6DC75D}" v="1" dt="2020-11-20T14:18:42.6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121" d="100"/>
          <a:sy n="121" d="100"/>
        </p:scale>
        <p:origin x="132" y="150"/>
      </p:cViewPr>
      <p:guideLst/>
    </p:cSldViewPr>
  </p:slideViewPr>
  <p:notesTextViewPr>
    <p:cViewPr>
      <p:scale>
        <a:sx n="3" d="2"/>
        <a:sy n="3" d="2"/>
      </p:scale>
      <p:origin x="0" y="0"/>
    </p:cViewPr>
  </p:notesTextViewPr>
  <p:notesViewPr>
    <p:cSldViewPr snapToGrid="0">
      <p:cViewPr>
        <p:scale>
          <a:sx n="125" d="100"/>
          <a:sy n="125" d="100"/>
        </p:scale>
        <p:origin x="199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dirty="0"/>
          </a:p>
        </p:txBody>
      </p:sp>
      <p:sp>
        <p:nvSpPr>
          <p:cNvPr id="3" name="Date Placeholder 2"/>
          <p:cNvSpPr>
            <a:spLocks noGrp="1"/>
          </p:cNvSpPr>
          <p:nvPr>
            <p:ph type="dt" sz="quarter" idx="1"/>
          </p:nvPr>
        </p:nvSpPr>
        <p:spPr>
          <a:xfrm>
            <a:off x="3970673" y="0"/>
            <a:ext cx="3038155" cy="466554"/>
          </a:xfrm>
          <a:prstGeom prst="rect">
            <a:avLst/>
          </a:prstGeom>
        </p:spPr>
        <p:txBody>
          <a:bodyPr vert="horz" lIns="90690" tIns="45345" rIns="90690" bIns="45345" rtlCol="0"/>
          <a:lstStyle>
            <a:lvl1pPr algn="r">
              <a:defRPr sz="1200"/>
            </a:lvl1pPr>
          </a:lstStyle>
          <a:p>
            <a:fld id="{489775DC-7647-4422-8C0C-E306B87D818F}" type="datetimeFigureOut">
              <a:rPr lang="en-US" smtClean="0"/>
              <a:t>11/20/2020</a:t>
            </a:fld>
            <a:endParaRPr lang="en-US" dirty="0"/>
          </a:p>
        </p:txBody>
      </p:sp>
      <p:sp>
        <p:nvSpPr>
          <p:cNvPr id="4" name="Footer Placeholder 3"/>
          <p:cNvSpPr>
            <a:spLocks noGrp="1"/>
          </p:cNvSpPr>
          <p:nvPr>
            <p:ph type="ftr" sz="quarter" idx="2"/>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73" y="8829846"/>
            <a:ext cx="3038155" cy="466554"/>
          </a:xfrm>
          <a:prstGeom prst="rect">
            <a:avLst/>
          </a:prstGeom>
        </p:spPr>
        <p:txBody>
          <a:bodyPr vert="horz" lIns="90690" tIns="45345" rIns="90690" bIns="45345" rtlCol="0" anchor="b"/>
          <a:lstStyle>
            <a:lvl1pPr algn="r">
              <a:defRPr sz="1200"/>
            </a:lvl1pPr>
          </a:lstStyle>
          <a:p>
            <a:fld id="{48F02996-DE34-4EEA-AC5E-6F11ACDCE9DC}" type="slidenum">
              <a:rPr lang="en-US" smtClean="0"/>
              <a:t>‹#›</a:t>
            </a:fld>
            <a:endParaRPr lang="en-US" dirty="0"/>
          </a:p>
        </p:txBody>
      </p:sp>
    </p:spTree>
    <p:extLst>
      <p:ext uri="{BB962C8B-B14F-4D97-AF65-F5344CB8AC3E}">
        <p14:creationId xmlns:p14="http://schemas.microsoft.com/office/powerpoint/2010/main" val="368835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6" tIns="46583" rIns="93166" bIns="46583" rtlCol="0"/>
          <a:lstStyle>
            <a:lvl1pPr algn="r">
              <a:defRPr sz="1200"/>
            </a:lvl1pPr>
          </a:lstStyle>
          <a:p>
            <a:fld id="{5FCD4AB7-731E-4AE6-8B5F-15BE7ACDDADF}" type="datetimeFigureOut">
              <a:rPr lang="en-US" smtClean="0"/>
              <a:t>11/20/2020</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66" tIns="46583" rIns="93166" bIns="46583" rtlCol="0" anchor="b"/>
          <a:lstStyle>
            <a:lvl1pPr algn="r">
              <a:defRPr sz="1200"/>
            </a:lvl1pPr>
          </a:lstStyle>
          <a:p>
            <a:fld id="{30EFF475-0BF9-480E-92BA-B25638B47952}" type="slidenum">
              <a:rPr lang="en-US" smtClean="0"/>
              <a:t>‹#›</a:t>
            </a:fld>
            <a:endParaRPr lang="en-US" dirty="0"/>
          </a:p>
        </p:txBody>
      </p:sp>
    </p:spTree>
    <p:extLst>
      <p:ext uri="{BB962C8B-B14F-4D97-AF65-F5344CB8AC3E}">
        <p14:creationId xmlns:p14="http://schemas.microsoft.com/office/powerpoint/2010/main" val="2689138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ici-s.umn.edu/files/aCHyYaFjMi/risp_2017"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risp.umn.edu/viz"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itacchelp.org/wp-content/uploads/2020/02/2020_TA_CRA_Elig_Doc_PDF.pdf"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ici-s.umn.edu/files/aCHyYaFjMi/risp_2017"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statisticalatlas.com/United-States/Overview"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census.gov/acs/www/data/data-tables-and-tools/" TargetMode="External"/><Relationship Id="rId5" Type="http://schemas.openxmlformats.org/officeDocument/2006/relationships/hyperlink" Target="https://www.census.gov/programs-surveys/acs" TargetMode="External"/><Relationship Id="rId4" Type="http://schemas.openxmlformats.org/officeDocument/2006/relationships/hyperlink" Target="https://www.census.gov/search-results.html?searchType=web&amp;cssp=SERP&amp;q=poverty%20rate%20by%20stat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1</a:t>
            </a:fld>
            <a:endParaRPr lang="en-US" dirty="0"/>
          </a:p>
        </p:txBody>
      </p:sp>
    </p:spTree>
    <p:extLst>
      <p:ext uri="{BB962C8B-B14F-4D97-AF65-F5344CB8AC3E}">
        <p14:creationId xmlns:p14="http://schemas.microsoft.com/office/powerpoint/2010/main" val="939432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prevalence rate, provide the estimated number of people with developmental disabilities living in the State. Include a brief description of how the estimate was created. For example, by using national prevalence rate or some other source.</a:t>
            </a:r>
          </a:p>
          <a:p>
            <a:endParaRPr lang="en-US" dirty="0"/>
          </a:p>
          <a:p>
            <a:r>
              <a:rPr lang="en-US" baseline="0" dirty="0"/>
              <a:t>ITACC was informed by OIDD that the 1.58% prevalence rate can be used by DD Councils in the new state plan. </a:t>
            </a:r>
            <a:r>
              <a:rPr lang="en-US" dirty="0"/>
              <a:t> </a:t>
            </a:r>
          </a:p>
        </p:txBody>
      </p:sp>
      <p:sp>
        <p:nvSpPr>
          <p:cNvPr id="4" name="Slide Number Placeholder 3"/>
          <p:cNvSpPr>
            <a:spLocks noGrp="1"/>
          </p:cNvSpPr>
          <p:nvPr>
            <p:ph type="sldNum" sz="quarter" idx="10"/>
          </p:nvPr>
        </p:nvSpPr>
        <p:spPr/>
        <p:txBody>
          <a:bodyPr/>
          <a:lstStyle/>
          <a:p>
            <a:fld id="{30EFF475-0BF9-480E-92BA-B25638B47952}" type="slidenum">
              <a:rPr lang="en-US" smtClean="0"/>
              <a:t>10</a:t>
            </a:fld>
            <a:endParaRPr lang="en-US" dirty="0"/>
          </a:p>
        </p:txBody>
      </p:sp>
    </p:spTree>
    <p:extLst>
      <p:ext uri="{BB962C8B-B14F-4D97-AF65-F5344CB8AC3E}">
        <p14:creationId xmlns:p14="http://schemas.microsoft.com/office/powerpoint/2010/main" val="845611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r>
              <a:rPr lang="en-US" dirty="0"/>
              <a:t>See the In-Home and Residential Long-Term Supports and Services</a:t>
            </a:r>
          </a:p>
          <a:p>
            <a:pPr defTabSz="906902">
              <a:defRPr/>
            </a:pPr>
            <a:r>
              <a:rPr lang="en-US" dirty="0"/>
              <a:t>for Persons with Intellectual or Developmental Disabilities: Status and Trends 2017 Report for more information.</a:t>
            </a:r>
            <a:br>
              <a:rPr lang="en-US" dirty="0"/>
            </a:br>
            <a:r>
              <a:rPr lang="en-US" dirty="0">
                <a:hlinkClick r:id="rId3"/>
              </a:rPr>
              <a:t>https://ici-s.umn.edu/files/aCHyYaFjMi/risp_2017</a:t>
            </a:r>
            <a:r>
              <a:rPr lang="en-US" dirty="0"/>
              <a:t> </a:t>
            </a:r>
          </a:p>
          <a:p>
            <a:pPr defTabSz="906902">
              <a:defRPr/>
            </a:pPr>
            <a:endParaRPr lang="en-US" dirty="0"/>
          </a:p>
          <a:p>
            <a:pPr defTabSz="906902">
              <a:defRPr/>
            </a:pPr>
            <a:r>
              <a:rPr lang="en-US" dirty="0"/>
              <a:t>On the RISP website, there is a Chart Gallery page with charts on living arrangements, people served, Medicaid, Medicaid Waivers and more. This page can also be used to create interactive and custom charts.</a:t>
            </a:r>
          </a:p>
          <a:p>
            <a:pPr defTabSz="906902">
              <a:defRPr/>
            </a:pPr>
            <a:r>
              <a:rPr lang="en-US" dirty="0">
                <a:hlinkClick r:id="rId4"/>
              </a:rPr>
              <a:t>https://risp.umn.edu/viz</a:t>
            </a:r>
            <a:r>
              <a:rPr lang="en-US" dirty="0"/>
              <a:t> </a:t>
            </a:r>
          </a:p>
          <a:p>
            <a:pPr defTabSz="906902">
              <a:defRPr/>
            </a:pPr>
            <a:endParaRPr lang="en-US" dirty="0"/>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11</a:t>
            </a:fld>
            <a:endParaRPr lang="en-US" dirty="0"/>
          </a:p>
        </p:txBody>
      </p:sp>
    </p:spTree>
    <p:extLst>
      <p:ext uri="{BB962C8B-B14F-4D97-AF65-F5344CB8AC3E}">
        <p14:creationId xmlns:p14="http://schemas.microsoft.com/office/powerpoint/2010/main" val="837252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r>
              <a:rPr lang="en-US" dirty="0">
                <a:latin typeface="Calibri" panose="020F0502020204030204" pitchFamily="34" charset="0"/>
                <a:cs typeface="Calibri" panose="020F0502020204030204" pitchFamily="34" charset="0"/>
              </a:rPr>
              <a:t>Fact Finder: "American Fact Finder" (AFF) provides access to data about the US, PR, and the Island Areas. The data in AFF comes from several census surveys including the decennial census, the American Community Survey, the American Housing Survey, and the Economic Census. This page provides links to tutorials on finding ancestry, median income, educational attainment, race and ethnicity, and community data.</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12</a:t>
            </a:fld>
            <a:endParaRPr lang="en-US" dirty="0"/>
          </a:p>
        </p:txBody>
      </p:sp>
    </p:spTree>
    <p:extLst>
      <p:ext uri="{BB962C8B-B14F-4D97-AF65-F5344CB8AC3E}">
        <p14:creationId xmlns:p14="http://schemas.microsoft.com/office/powerpoint/2010/main" val="2405564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US Census, American Fact Finder page with table S1601 provides you with languages spoken at home. On this page there are several other tables, including,</a:t>
            </a:r>
            <a:r>
              <a:rPr lang="en-US" dirty="0"/>
              <a:t> S1603</a:t>
            </a:r>
            <a:r>
              <a:rPr lang="en-US" baseline="0" dirty="0"/>
              <a:t> </a:t>
            </a:r>
            <a:r>
              <a:rPr lang="en-US" dirty="0"/>
              <a:t>on the characteristics of people by language spoken at home. (i.e. age, foreign born, poverty status etc. S1602,</a:t>
            </a:r>
            <a:r>
              <a:rPr lang="en-US" baseline="0" dirty="0"/>
              <a:t> limited English speaking households</a:t>
            </a:r>
            <a:r>
              <a:rPr lang="en-US" dirty="0"/>
              <a:t> and more. </a:t>
            </a:r>
            <a:endParaRPr lang="en-US" baseline="0" dirty="0"/>
          </a:p>
          <a:p>
            <a:endParaRPr lang="en-US" dirty="0"/>
          </a:p>
          <a:p>
            <a:r>
              <a:rPr lang="en-US" dirty="0"/>
              <a:t>For other reliable sources of data about diverse populations, refer to school districts, Early Intervention programs, vocational/rehabilitation and employment programs. </a:t>
            </a:r>
          </a:p>
          <a:p>
            <a:endParaRPr lang="en-US" b="1" dirty="0"/>
          </a:p>
          <a:p>
            <a:r>
              <a:rPr lang="en-US" b="1" dirty="0"/>
              <a:t>Don’t forget to utilize Council members as well to help by asking them about opportunities to engage their local communities. </a:t>
            </a:r>
          </a:p>
        </p:txBody>
      </p:sp>
      <p:sp>
        <p:nvSpPr>
          <p:cNvPr id="4" name="Slide Number Placeholder 3"/>
          <p:cNvSpPr>
            <a:spLocks noGrp="1"/>
          </p:cNvSpPr>
          <p:nvPr>
            <p:ph type="sldNum" sz="quarter" idx="10"/>
          </p:nvPr>
        </p:nvSpPr>
        <p:spPr/>
        <p:txBody>
          <a:bodyPr/>
          <a:lstStyle/>
          <a:p>
            <a:fld id="{30EFF475-0BF9-480E-92BA-B25638B47952}" type="slidenum">
              <a:rPr lang="en-US" smtClean="0"/>
              <a:t>13</a:t>
            </a:fld>
            <a:endParaRPr lang="en-US" dirty="0"/>
          </a:p>
        </p:txBody>
      </p:sp>
    </p:spTree>
    <p:extLst>
      <p:ext uri="{BB962C8B-B14F-4D97-AF65-F5344CB8AC3E}">
        <p14:creationId xmlns:p14="http://schemas.microsoft.com/office/powerpoint/2010/main" val="2204157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a:t>This section will contain a description of the state’s services, supports, and other assistance available to people with developmental disabilities and their families.  </a:t>
            </a:r>
          </a:p>
          <a:p>
            <a:endParaRPr lang="en-US" dirty="0"/>
          </a:p>
          <a:p>
            <a:r>
              <a:rPr lang="en-US" dirty="0"/>
              <a:t>The DD Act </a:t>
            </a:r>
            <a:r>
              <a:rPr lang="en-US" b="1" u="sng" dirty="0"/>
              <a:t>requires</a:t>
            </a:r>
            <a:r>
              <a:rPr lang="en-US" dirty="0"/>
              <a:t> the following sections to be included:</a:t>
            </a:r>
          </a:p>
          <a:p>
            <a:r>
              <a:rPr lang="en-US" dirty="0"/>
              <a:t>Health/Healthcare</a:t>
            </a:r>
          </a:p>
          <a:p>
            <a:r>
              <a:rPr lang="en-US" dirty="0"/>
              <a:t>Employment</a:t>
            </a:r>
          </a:p>
          <a:p>
            <a:r>
              <a:rPr lang="en-US" dirty="0"/>
              <a:t>Informal and formal services and supports</a:t>
            </a:r>
          </a:p>
          <a:p>
            <a:r>
              <a:rPr lang="en-US" dirty="0"/>
              <a:t>Interagency initiatives</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14</a:t>
            </a:fld>
            <a:endParaRPr lang="en-US" dirty="0"/>
          </a:p>
        </p:txBody>
      </p:sp>
    </p:spTree>
    <p:extLst>
      <p:ext uri="{BB962C8B-B14F-4D97-AF65-F5344CB8AC3E}">
        <p14:creationId xmlns:p14="http://schemas.microsoft.com/office/powerpoint/2010/main" val="2328268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r>
              <a:rPr lang="en-US" baseline="0" dirty="0"/>
              <a:t>IMPORTANT NOTE: If you are developing a goal around an area of emphasis that is considered “optional”, TA recommends including it in the CRA. As part of the rationale for goal selection, your Council will need to show a link between the data/input</a:t>
            </a:r>
            <a:r>
              <a:rPr lang="en-US" dirty="0"/>
              <a:t> in the CRA and the chosen goals of the Council. </a:t>
            </a:r>
            <a:r>
              <a:rPr lang="en-US" baseline="0" dirty="0"/>
              <a:t>We will discuss this</a:t>
            </a:r>
            <a:r>
              <a:rPr lang="en-US" dirty="0"/>
              <a:t> later when we review rationale. </a:t>
            </a:r>
            <a:r>
              <a:rPr lang="en-US" baseline="0" dirty="0"/>
              <a:t> </a:t>
            </a:r>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15</a:t>
            </a:fld>
            <a:endParaRPr lang="en-US" dirty="0"/>
          </a:p>
        </p:txBody>
      </p:sp>
    </p:spTree>
    <p:extLst>
      <p:ext uri="{BB962C8B-B14F-4D97-AF65-F5344CB8AC3E}">
        <p14:creationId xmlns:p14="http://schemas.microsoft.com/office/powerpoint/2010/main" val="2661670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a:t>
            </a:r>
            <a:r>
              <a:rPr lang="en-US" baseline="0" dirty="0"/>
              <a:t> go into more detail about the required items in the CRA.</a:t>
            </a:r>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16</a:t>
            </a:fld>
            <a:endParaRPr lang="en-US" dirty="0"/>
          </a:p>
        </p:txBody>
      </p:sp>
    </p:spTree>
    <p:extLst>
      <p:ext uri="{BB962C8B-B14F-4D97-AF65-F5344CB8AC3E}">
        <p14:creationId xmlns:p14="http://schemas.microsoft.com/office/powerpoint/2010/main" val="2645806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the required area of </a:t>
            </a:r>
            <a:r>
              <a:rPr lang="en-US" dirty="0"/>
              <a:t>Health/Healthcare,</a:t>
            </a:r>
            <a:r>
              <a:rPr lang="en-US" baseline="0" dirty="0"/>
              <a:t> d</a:t>
            </a:r>
            <a:r>
              <a:rPr lang="en-US" dirty="0"/>
              <a:t>escribe available medical assistance, maternal and child health care, services for children with special health care needs, mental health services for children and adults, institutional care options, and other comprehensive health and mental health services.</a:t>
            </a:r>
          </a:p>
          <a:p>
            <a:endParaRPr lang="en-US" dirty="0"/>
          </a:p>
          <a:p>
            <a:r>
              <a:rPr lang="en-US" dirty="0"/>
              <a:t>To the extent available, also include information on public/private insurance access, prevention and wellness initiatives, and long term services and supports.</a:t>
            </a:r>
          </a:p>
          <a:p>
            <a:endParaRPr lang="en-US" dirty="0"/>
          </a:p>
          <a:p>
            <a:r>
              <a:rPr lang="en-US" dirty="0"/>
              <a:t>To the extent available, include data regarding the number of children and adults with developmental disabilities and, as applicable, their families receiving each type of such health services and supports.</a:t>
            </a:r>
          </a:p>
          <a:p>
            <a:endParaRPr lang="en-US" dirty="0"/>
          </a:p>
          <a:p>
            <a:r>
              <a:rPr lang="en-US" dirty="0"/>
              <a:t>To the extent it is available, include information on the status of health/health care for individuals with developmental disabilities from culturally and linguistically diverse backgrounds, including any information on</a:t>
            </a:r>
            <a:r>
              <a:rPr lang="en-US" baseline="0" dirty="0"/>
              <a:t> </a:t>
            </a:r>
            <a:r>
              <a:rPr lang="en-US" dirty="0"/>
              <a:t>health disparities</a:t>
            </a:r>
          </a:p>
          <a:p>
            <a:endParaRPr lang="en-US" dirty="0"/>
          </a:p>
          <a:p>
            <a:pPr defTabSz="906902">
              <a:defRPr/>
            </a:pPr>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17</a:t>
            </a:fld>
            <a:endParaRPr lang="en-US" dirty="0"/>
          </a:p>
        </p:txBody>
      </p:sp>
    </p:spTree>
    <p:extLst>
      <p:ext uri="{BB962C8B-B14F-4D97-AF65-F5344CB8AC3E}">
        <p14:creationId xmlns:p14="http://schemas.microsoft.com/office/powerpoint/2010/main" val="2976828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the required area of Employment, d</a:t>
            </a:r>
            <a:r>
              <a:rPr lang="en-US" dirty="0"/>
              <a:t>escribe job training, job placement, worksite accommodation, vocational rehabilitation, and other work assistance incentive and benefits programs that are available to people with developmental disabilities.  You may choose to include information about “school to work” transition efforts here.</a:t>
            </a:r>
          </a:p>
          <a:p>
            <a:endParaRPr lang="en-US" dirty="0"/>
          </a:p>
          <a:p>
            <a:r>
              <a:rPr lang="en-US" dirty="0"/>
              <a:t>To the extent available also include information on competitive, integrated employment efforts; sheltered workshops; Employment First policies/efforts; and sub- minimum wage. To the extent available, include data regarding the number of youth and adults with developmental disabilities receiving each type of such employment services and supports.</a:t>
            </a:r>
          </a:p>
          <a:p>
            <a:endParaRPr lang="en-US" dirty="0"/>
          </a:p>
          <a:p>
            <a:r>
              <a:rPr lang="en-US" dirty="0"/>
              <a:t>To the extent it is available, include information on the status of employment for individuals with developmental disabilities from culturally and linguistically diverse</a:t>
            </a:r>
          </a:p>
          <a:p>
            <a:r>
              <a:rPr lang="en-US" dirty="0"/>
              <a:t>backgrounds, including any information on employment disparities.</a:t>
            </a:r>
          </a:p>
          <a:p>
            <a:endParaRPr lang="en-US" dirty="0"/>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18</a:t>
            </a:fld>
            <a:endParaRPr lang="en-US" dirty="0"/>
          </a:p>
        </p:txBody>
      </p:sp>
    </p:spTree>
    <p:extLst>
      <p:ext uri="{BB962C8B-B14F-4D97-AF65-F5344CB8AC3E}">
        <p14:creationId xmlns:p14="http://schemas.microsoft.com/office/powerpoint/2010/main" val="2069656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1133475"/>
            <a:ext cx="5578475" cy="3138488"/>
          </a:xfrm>
        </p:spPr>
      </p:sp>
      <p:sp>
        <p:nvSpPr>
          <p:cNvPr id="3" name="Notes Placeholder 2"/>
          <p:cNvSpPr>
            <a:spLocks noGrp="1"/>
          </p:cNvSpPr>
          <p:nvPr>
            <p:ph type="body" idx="1"/>
          </p:nvPr>
        </p:nvSpPr>
        <p:spPr/>
        <p:txBody>
          <a:bodyPr/>
          <a:lstStyle/>
          <a:p>
            <a:r>
              <a:rPr lang="en-US" dirty="0"/>
              <a:t>For the required area of informal/formal services and supports, describe the available social, child welfare, aging, independent living, and other such services not described elsewhere that are available to people with developmental disabilities and their families.</a:t>
            </a:r>
          </a:p>
          <a:p>
            <a:endParaRPr lang="en-US" dirty="0"/>
          </a:p>
          <a:p>
            <a:r>
              <a:rPr lang="en-US" dirty="0"/>
              <a:t>To the extent available, also include information on family support efforts/policies, peer support initiatives, faith-based community efforts, volunteer activities, home and community based services, and long term services and supports. </a:t>
            </a:r>
          </a:p>
          <a:p>
            <a:endParaRPr lang="en-US" dirty="0"/>
          </a:p>
          <a:p>
            <a:r>
              <a:rPr lang="en-US" dirty="0"/>
              <a:t>To the extent available, include data regarding the number of children and adults with developmental disabilities and, as applicable, their families receiving each type of such services and supports. </a:t>
            </a:r>
          </a:p>
          <a:p>
            <a:endParaRPr lang="en-US" dirty="0"/>
          </a:p>
          <a:p>
            <a:r>
              <a:rPr lang="en-US" dirty="0"/>
              <a:t>To the extent it is available, include information on the status of informal and formal supports and services for individuals with developmental disabilities from culturally and linguistically diverse backgrounds, including any information on any disparities for this population on accessing services </a:t>
            </a:r>
            <a:r>
              <a:rPr lang="en-US" b="1" dirty="0"/>
              <a:t>(For example, do more people from culturally and linguistically diverse backgrounds live in institutional settings?).</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19</a:t>
            </a:fld>
            <a:endParaRPr lang="en-US" dirty="0"/>
          </a:p>
        </p:txBody>
      </p:sp>
    </p:spTree>
    <p:extLst>
      <p:ext uri="{BB962C8B-B14F-4D97-AF65-F5344CB8AC3E}">
        <p14:creationId xmlns:p14="http://schemas.microsoft.com/office/powerpoint/2010/main" val="602704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2</a:t>
            </a:fld>
            <a:endParaRPr lang="en-US" dirty="0"/>
          </a:p>
        </p:txBody>
      </p:sp>
    </p:spTree>
    <p:extLst>
      <p:ext uri="{BB962C8B-B14F-4D97-AF65-F5344CB8AC3E}">
        <p14:creationId xmlns:p14="http://schemas.microsoft.com/office/powerpoint/2010/main" val="36425854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r>
              <a:rPr lang="en-US" dirty="0"/>
              <a:t>For the required area of interagency initiatives, describe the extent to which agencies operating other federally assisted State programs (including activities authorized under section 101 or 102 of the Assistive Technology Act of 1998 (29 U.S.C. 3011, 3012)) pursue interagency initiatives to improve and enhance community services, individualized supports, and other forms of assistance for individuals with developmental disabilities.</a:t>
            </a:r>
          </a:p>
          <a:p>
            <a:endParaRPr lang="en-US" dirty="0"/>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20</a:t>
            </a:fld>
            <a:endParaRPr lang="en-US" dirty="0"/>
          </a:p>
        </p:txBody>
      </p:sp>
    </p:spTree>
    <p:extLst>
      <p:ext uri="{BB962C8B-B14F-4D97-AF65-F5344CB8AC3E}">
        <p14:creationId xmlns:p14="http://schemas.microsoft.com/office/powerpoint/2010/main" val="230175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the extent available,</a:t>
            </a:r>
            <a:r>
              <a:rPr lang="en-US" dirty="0"/>
              <a:t> also include information on Work Investment Boards, and Centers for Independent Living, State Rehabilitation Council, Aging and Disability Resource Centers and other relevant state-established Councils, Committees, and/or Cabinets.</a:t>
            </a:r>
          </a:p>
          <a:p>
            <a:endParaRPr lang="en-US" dirty="0"/>
          </a:p>
          <a:p>
            <a:r>
              <a:rPr lang="en-US" dirty="0"/>
              <a:t>As possible, include specific information about participation of individuals with developmental disabilities, family members, and organizations representing people with disabilities on these Councils, Committees and/or Cabinets. </a:t>
            </a:r>
          </a:p>
          <a:p>
            <a:endParaRPr lang="en-US" dirty="0"/>
          </a:p>
          <a:p>
            <a:r>
              <a:rPr lang="en-US" dirty="0"/>
              <a:t>To the extent it is available, include information about participation of individuals with developmental disabilities from culturally and linguistically diverse backgrounds.</a:t>
            </a:r>
          </a:p>
          <a:p>
            <a:endParaRPr lang="en-US" b="1" dirty="0"/>
          </a:p>
          <a:p>
            <a:endParaRPr lang="en-US"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21</a:t>
            </a:fld>
            <a:endParaRPr lang="en-US" dirty="0"/>
          </a:p>
        </p:txBody>
      </p:sp>
    </p:spTree>
    <p:extLst>
      <p:ext uri="{BB962C8B-B14F-4D97-AF65-F5344CB8AC3E}">
        <p14:creationId xmlns:p14="http://schemas.microsoft.com/office/powerpoint/2010/main" val="4341415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22</a:t>
            </a:fld>
            <a:endParaRPr lang="en-US" dirty="0"/>
          </a:p>
        </p:txBody>
      </p:sp>
    </p:spTree>
    <p:extLst>
      <p:ext uri="{BB962C8B-B14F-4D97-AF65-F5344CB8AC3E}">
        <p14:creationId xmlns:p14="http://schemas.microsoft.com/office/powerpoint/2010/main" val="2908637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a:t>
            </a:r>
            <a:r>
              <a:rPr lang="en-US" baseline="0" dirty="0"/>
              <a:t> optional area of Quality Assurance, </a:t>
            </a:r>
            <a:r>
              <a:rPr lang="en-US" dirty="0"/>
              <a:t>provide information on monitoring of services, supports, and assistance to prevent abuse, neglect, sexual or financial exploitation, violation of legal or human rights, and inappropriate use of restraints or seclusion; interagency coordination and systems integration efforts that result in improved and enhanced services, supports, and other assistance; access to person-centered planning services; and training in leadership, self-advocacy, and self-determination.</a:t>
            </a:r>
          </a:p>
          <a:p>
            <a:endParaRPr lang="en-US" dirty="0"/>
          </a:p>
          <a:p>
            <a:r>
              <a:rPr lang="en-US" dirty="0"/>
              <a:t>In your description, include information specific to individuals with developmental disabilities from culturally and linguistically diverse backgrounds.</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23</a:t>
            </a:fld>
            <a:endParaRPr lang="en-US" dirty="0"/>
          </a:p>
        </p:txBody>
      </p:sp>
    </p:spTree>
    <p:extLst>
      <p:ext uri="{BB962C8B-B14F-4D97-AF65-F5344CB8AC3E}">
        <p14:creationId xmlns:p14="http://schemas.microsoft.com/office/powerpoint/2010/main" val="35619627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optional area of early intervention and education, provide information on general and special education services; early intervention services; early childhood services; private school services; education supports; and teacher training.</a:t>
            </a:r>
          </a:p>
          <a:p>
            <a:endParaRPr lang="en-US" dirty="0"/>
          </a:p>
          <a:p>
            <a:r>
              <a:rPr lang="en-US" dirty="0"/>
              <a:t>In your description, include information specific to individuals with developmental disabilities from culturally and linguistically diverse backgrounds.</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24</a:t>
            </a:fld>
            <a:endParaRPr lang="en-US" dirty="0"/>
          </a:p>
        </p:txBody>
      </p:sp>
    </p:spTree>
    <p:extLst>
      <p:ext uri="{BB962C8B-B14F-4D97-AF65-F5344CB8AC3E}">
        <p14:creationId xmlns:p14="http://schemas.microsoft.com/office/powerpoint/2010/main" val="1305523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 Housing, provide information on the availability of affordable, accessible, integrated housing; housing supports and services; and services related to renting, owning, or modifying a residence. For Transportation,</a:t>
            </a:r>
            <a:r>
              <a:rPr lang="en-US" sz="1200" kern="1200" baseline="0" dirty="0">
                <a:solidFill>
                  <a:schemeClr val="tx1"/>
                </a:solidFill>
                <a:effectLst/>
                <a:latin typeface="+mn-lt"/>
                <a:ea typeface="+mn-ea"/>
                <a:cs typeface="+mn-cs"/>
              </a:rPr>
              <a:t> provide </a:t>
            </a:r>
            <a:r>
              <a:rPr lang="en-US" sz="1200" kern="1200" dirty="0">
                <a:solidFill>
                  <a:schemeClr val="tx1"/>
                </a:solidFill>
                <a:effectLst/>
                <a:latin typeface="+mn-lt"/>
                <a:ea typeface="+mn-ea"/>
                <a:cs typeface="+mn-cs"/>
              </a:rPr>
              <a:t>information on accessible public transportation services, paratransit services, and/or programs that promote community accessibility.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your descriptions, include information specific to individuals with developmental disabilities from culturally and linguistically diverse backgrounds.</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25</a:t>
            </a:fld>
            <a:endParaRPr lang="en-US" dirty="0"/>
          </a:p>
        </p:txBody>
      </p:sp>
    </p:spTree>
    <p:extLst>
      <p:ext uri="{BB962C8B-B14F-4D97-AF65-F5344CB8AC3E}">
        <p14:creationId xmlns:p14="http://schemas.microsoft.com/office/powerpoint/2010/main" val="3380312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Child</a:t>
            </a:r>
            <a:r>
              <a:rPr lang="en-US" baseline="0" dirty="0"/>
              <a:t> Care, provide </a:t>
            </a:r>
            <a:r>
              <a:rPr lang="en-US" sz="1200" kern="1200" dirty="0">
                <a:solidFill>
                  <a:schemeClr val="tx1"/>
                </a:solidFill>
                <a:effectLst/>
                <a:latin typeface="+mn-lt"/>
                <a:ea typeface="+mn-ea"/>
                <a:cs typeface="+mn-cs"/>
              </a:rPr>
              <a:t>information on before-school, after-school, and early care services in communities. For Recreation,</a:t>
            </a:r>
            <a:r>
              <a:rPr lang="en-US" sz="1200" kern="1200" baseline="0" dirty="0">
                <a:solidFill>
                  <a:schemeClr val="tx1"/>
                </a:solidFill>
                <a:effectLst/>
                <a:latin typeface="+mn-lt"/>
                <a:ea typeface="+mn-ea"/>
                <a:cs typeface="+mn-cs"/>
              </a:rPr>
              <a:t> p</a:t>
            </a:r>
            <a:r>
              <a:rPr lang="en-US" sz="1200" kern="1200" dirty="0">
                <a:solidFill>
                  <a:schemeClr val="tx1"/>
                </a:solidFill>
                <a:effectLst/>
                <a:latin typeface="+mn-lt"/>
                <a:ea typeface="+mn-ea"/>
                <a:cs typeface="+mn-cs"/>
              </a:rPr>
              <a:t>rovide information on recreational, leisure, and social activities in communities that are available to individuals with developmental disabilities.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your descriptions, include information specific to individuals with developmental disabilities from culturally and linguistically diverse backgrounds.</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26</a:t>
            </a:fld>
            <a:endParaRPr lang="en-US" dirty="0"/>
          </a:p>
        </p:txBody>
      </p:sp>
    </p:spTree>
    <p:extLst>
      <p:ext uri="{BB962C8B-B14F-4D97-AF65-F5344CB8AC3E}">
        <p14:creationId xmlns:p14="http://schemas.microsoft.com/office/powerpoint/2010/main" val="29739987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1162050"/>
            <a:ext cx="5578475" cy="3138488"/>
          </a:xfrm>
        </p:spPr>
      </p:sp>
      <p:sp>
        <p:nvSpPr>
          <p:cNvPr id="3" name="Notes Placeholder 2"/>
          <p:cNvSpPr>
            <a:spLocks noGrp="1"/>
          </p:cNvSpPr>
          <p:nvPr>
            <p:ph type="body" idx="1"/>
          </p:nvPr>
        </p:nvSpPr>
        <p:spPr/>
        <p:txBody>
          <a:bodyPr/>
          <a:lstStyle/>
          <a:p>
            <a:r>
              <a:rPr lang="en-US" dirty="0"/>
              <a:t>Analysis of the State Issues and Challenges uses sub-sections to summarize the Council’s comprehensive analysis of the extent to which individuals with developmental disabilities directly benefit from the available community services, supports, and other assistance provided in the state/territory. </a:t>
            </a:r>
          </a:p>
          <a:p>
            <a:endParaRPr lang="en-US" dirty="0"/>
          </a:p>
          <a:p>
            <a:r>
              <a:rPr lang="en-US" dirty="0"/>
              <a:t>Focus on the ability of individuals with developmental disabilities to access and use services provided in their communities; to participate in opportunities, activities, and events offered in their communities; and to contribute to community life. </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27</a:t>
            </a:fld>
            <a:endParaRPr lang="en-US" dirty="0"/>
          </a:p>
        </p:txBody>
      </p:sp>
    </p:spTree>
    <p:extLst>
      <p:ext uri="{BB962C8B-B14F-4D97-AF65-F5344CB8AC3E}">
        <p14:creationId xmlns:p14="http://schemas.microsoft.com/office/powerpoint/2010/main" val="20874384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how people experience the services and supports they receive or don’t receive, and how they view their lives rather the service system. </a:t>
            </a:r>
          </a:p>
          <a:p>
            <a:endParaRPr lang="en-US" dirty="0"/>
          </a:p>
          <a:p>
            <a:r>
              <a:rPr lang="en-US" dirty="0"/>
              <a:t>Summarize the Council’s analysis of obstacles that impact the ability of people with developmental disabilities and their families in the state to fully participate in and contribute to their community through full integration and inclusion in economic, political, social, cultural, and education activities. </a:t>
            </a:r>
          </a:p>
          <a:p>
            <a:pPr defTabSz="906902">
              <a:defRPr/>
            </a:pPr>
            <a:endParaRPr lang="en-US" dirty="0"/>
          </a:p>
          <a:p>
            <a:pPr defTabSz="906902">
              <a:defRPr/>
            </a:pPr>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28</a:t>
            </a:fld>
            <a:endParaRPr lang="en-US" dirty="0"/>
          </a:p>
        </p:txBody>
      </p:sp>
    </p:spTree>
    <p:extLst>
      <p:ext uri="{BB962C8B-B14F-4D97-AF65-F5344CB8AC3E}">
        <p14:creationId xmlns:p14="http://schemas.microsoft.com/office/powerpoint/2010/main" val="38470416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29</a:t>
            </a:fld>
            <a:endParaRPr lang="en-US" dirty="0"/>
          </a:p>
        </p:txBody>
      </p:sp>
    </p:spTree>
    <p:extLst>
      <p:ext uri="{BB962C8B-B14F-4D97-AF65-F5344CB8AC3E}">
        <p14:creationId xmlns:p14="http://schemas.microsoft.com/office/powerpoint/2010/main" val="3314682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3</a:t>
            </a:fld>
            <a:endParaRPr lang="en-US" dirty="0"/>
          </a:p>
        </p:txBody>
      </p:sp>
    </p:spTree>
    <p:extLst>
      <p:ext uri="{BB962C8B-B14F-4D97-AF65-F5344CB8AC3E}">
        <p14:creationId xmlns:p14="http://schemas.microsoft.com/office/powerpoint/2010/main" val="27392629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Summarize the Council’s analysis of the eligibility criteria used to determine access to specialized services provided by State agencies that may exclude individuals with developmental disabilities from receiving services.</a:t>
            </a:r>
          </a:p>
          <a:p>
            <a:endParaRPr lang="en-US" dirty="0"/>
          </a:p>
          <a:p>
            <a:r>
              <a:rPr lang="en-US" sz="1200" kern="1200" dirty="0">
                <a:solidFill>
                  <a:schemeClr val="tx1"/>
                </a:solidFill>
                <a:effectLst/>
                <a:latin typeface="+mn-lt"/>
                <a:ea typeface="+mn-ea"/>
                <a:cs typeface="+mn-cs"/>
              </a:rPr>
              <a:t>This may include if available an analysis of eligibility criteria for generic services, waiver services, early intervention services, special education services, employment services, and long-term services and supports.</a:t>
            </a:r>
            <a:endParaRPr lang="en-US" dirty="0"/>
          </a:p>
          <a:p>
            <a:endParaRPr lang="en-US" dirty="0"/>
          </a:p>
          <a:p>
            <a:r>
              <a:rPr lang="en-US" dirty="0"/>
              <a:t>For more information, view Supplemental Information for the Criteria for Eligibility of Services. </a:t>
            </a:r>
            <a:r>
              <a:rPr lang="en-US" dirty="0">
                <a:hlinkClick r:id="rId3"/>
              </a:rPr>
              <a:t>https://itacchelp.org/wp-content/uploads/2020/02/2020_TA_CRA_Elig_Doc_PDF.pdf</a:t>
            </a:r>
            <a:r>
              <a:rPr lang="en-US" dirty="0"/>
              <a:t> </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30</a:t>
            </a:fld>
            <a:endParaRPr lang="en-US" dirty="0"/>
          </a:p>
        </p:txBody>
      </p:sp>
    </p:spTree>
    <p:extLst>
      <p:ext uri="{BB962C8B-B14F-4D97-AF65-F5344CB8AC3E}">
        <p14:creationId xmlns:p14="http://schemas.microsoft.com/office/powerpoint/2010/main" val="40585885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Based on the analysis of the barriers to full participation of unserved and underserved groups of individuals with DD and their families, state what populations are identified by the Council as unserved and underserved. This may include populations such as: gender, individuals from racial and ethnic minority backgrounds; Lesbian Gay, Bi-Sexual, Transgender, Queer and Questioning (LGBTQQ), disadvantaged individuals, people who speak a primary language other than English, individuals from underserved geographic areas (rural or urban); specific groups of individuals within the population of individuals with developmental disabilities, including individuals who require assistive technology in order to participate in and contribute to community life; or some other group.</a:t>
            </a:r>
          </a:p>
          <a:p>
            <a:endParaRPr lang="en-US" dirty="0"/>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31</a:t>
            </a:fld>
            <a:endParaRPr lang="en-US" dirty="0"/>
          </a:p>
        </p:txBody>
      </p:sp>
    </p:spTree>
    <p:extLst>
      <p:ext uri="{BB962C8B-B14F-4D97-AF65-F5344CB8AC3E}">
        <p14:creationId xmlns:p14="http://schemas.microsoft.com/office/powerpoint/2010/main" val="12379030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Describe the process the Council used to identify the unserved and underserved population in the State and the rationale for identifying these population(s) over others.</a:t>
            </a:r>
          </a:p>
          <a:p>
            <a:endParaRPr lang="en-US" dirty="0"/>
          </a:p>
          <a:p>
            <a:r>
              <a:rPr lang="en-US" sz="1200" kern="1200" dirty="0">
                <a:solidFill>
                  <a:schemeClr val="tx1"/>
                </a:solidFill>
                <a:effectLst/>
                <a:latin typeface="+mn-lt"/>
                <a:ea typeface="+mn-ea"/>
                <a:cs typeface="+mn-cs"/>
              </a:rPr>
              <a:t>Review and analyze barriers to full participation of the identified unserved and underserved groups, including </a:t>
            </a:r>
            <a:r>
              <a:rPr lang="en-US" dirty="0"/>
              <a:t>the needs of individuals with developmental disabilities from culturally and linguistically diverse backgrounds.</a:t>
            </a:r>
          </a:p>
          <a:p>
            <a:pPr defTabSz="906902">
              <a:defRPr/>
            </a:pPr>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32</a:t>
            </a:fld>
            <a:endParaRPr lang="en-US" dirty="0"/>
          </a:p>
        </p:txBody>
      </p:sp>
    </p:spTree>
    <p:extLst>
      <p:ext uri="{BB962C8B-B14F-4D97-AF65-F5344CB8AC3E}">
        <p14:creationId xmlns:p14="http://schemas.microsoft.com/office/powerpoint/2010/main" val="10951256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Summarize the Council’s analysis of the availability of assistive technology, assistive technology services, rehabilitation technology, and/or the availability of information about these three things, to individuals with developmental disabilities.</a:t>
            </a:r>
          </a:p>
          <a:p>
            <a:endParaRPr lang="en-US" dirty="0"/>
          </a:p>
          <a:p>
            <a:r>
              <a:rPr lang="en-US" dirty="0"/>
              <a:t>This may include, if available, information about access to generic technology such as universally designed technology, smart home-based technology, monitoring technology, etc.</a:t>
            </a:r>
          </a:p>
          <a:p>
            <a:endParaRPr lang="en-US" dirty="0"/>
          </a:p>
          <a:p>
            <a:r>
              <a:rPr lang="en-US" dirty="0"/>
              <a:t>Include information of the availability of assistive technology of individuals with developmental disabilities from culturally and linguistically diverse backgrounds.</a:t>
            </a:r>
          </a:p>
          <a:p>
            <a:pPr defTabSz="906902">
              <a:defRPr/>
            </a:pPr>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33</a:t>
            </a:fld>
            <a:endParaRPr lang="en-US" dirty="0"/>
          </a:p>
        </p:txBody>
      </p:sp>
    </p:spTree>
    <p:extLst>
      <p:ext uri="{BB962C8B-B14F-4D97-AF65-F5344CB8AC3E}">
        <p14:creationId xmlns:p14="http://schemas.microsoft.com/office/powerpoint/2010/main" val="7582156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r>
              <a:rPr lang="en-US" dirty="0"/>
              <a:t>Information on the number of people with developmental disabilities on waiting lists for services is </a:t>
            </a:r>
            <a:r>
              <a:rPr lang="en-US" b="1" dirty="0"/>
              <a:t>required</a:t>
            </a:r>
            <a:r>
              <a:rPr lang="en-US" dirty="0"/>
              <a:t> per Section 124(c)(3)(C)(v). </a:t>
            </a:r>
            <a:r>
              <a:rPr lang="en-US" baseline="0" dirty="0"/>
              <a:t>The waiting list requirements have not changed since the last State Plan cycle.</a:t>
            </a:r>
          </a:p>
          <a:p>
            <a:pPr defTabSz="906902">
              <a:defRPr/>
            </a:pPr>
            <a:endParaRPr lang="en-US" dirty="0"/>
          </a:p>
          <a:p>
            <a:r>
              <a:rPr lang="en-US" dirty="0"/>
              <a:t>Numbers on Waiting Lists in the State:</a:t>
            </a:r>
          </a:p>
          <a:p>
            <a:pPr lvl="0"/>
            <a:r>
              <a:rPr lang="en-US" dirty="0"/>
              <a:t>Provide the number of people waiting for residential services per 100,000.</a:t>
            </a:r>
          </a:p>
          <a:p>
            <a:pPr lvl="0"/>
            <a:endParaRPr lang="en-US" dirty="0"/>
          </a:p>
          <a:p>
            <a:pPr lvl="0"/>
            <a:r>
              <a:rPr lang="en-US" dirty="0"/>
              <a:t>To the extent possible, include state data on all other types of waitlists per 100,000.</a:t>
            </a:r>
          </a:p>
          <a:p>
            <a:pPr lvl="0"/>
            <a:endParaRPr lang="en-US" dirty="0"/>
          </a:p>
          <a:p>
            <a:pPr defTabSz="906902">
              <a:defRPr/>
            </a:pPr>
            <a:r>
              <a:rPr lang="en-US" dirty="0"/>
              <a:t>For more information on Waiting List Requirements, view the 2022-2026 State Plan Instruction document on the itacchelp.org website’s Five Year State Plan page. </a:t>
            </a:r>
          </a:p>
        </p:txBody>
      </p:sp>
      <p:sp>
        <p:nvSpPr>
          <p:cNvPr id="4" name="Slide Number Placeholder 3"/>
          <p:cNvSpPr>
            <a:spLocks noGrp="1"/>
          </p:cNvSpPr>
          <p:nvPr>
            <p:ph type="sldNum" sz="quarter" idx="10"/>
          </p:nvPr>
        </p:nvSpPr>
        <p:spPr/>
        <p:txBody>
          <a:bodyPr/>
          <a:lstStyle/>
          <a:p>
            <a:fld id="{30EFF475-0BF9-480E-92BA-B25638B47952}" type="slidenum">
              <a:rPr lang="en-US" smtClean="0"/>
              <a:t>34</a:t>
            </a:fld>
            <a:endParaRPr lang="en-US" dirty="0"/>
          </a:p>
        </p:txBody>
      </p:sp>
    </p:spTree>
    <p:extLst>
      <p:ext uri="{BB962C8B-B14F-4D97-AF65-F5344CB8AC3E}">
        <p14:creationId xmlns:p14="http://schemas.microsoft.com/office/powerpoint/2010/main" val="14543696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1162050"/>
            <a:ext cx="5578475" cy="3138488"/>
          </a:xfrm>
        </p:spPr>
      </p:sp>
      <p:sp>
        <p:nvSpPr>
          <p:cNvPr id="3" name="Notes Placeholder 2"/>
          <p:cNvSpPr>
            <a:spLocks noGrp="1"/>
          </p:cNvSpPr>
          <p:nvPr>
            <p:ph type="body" idx="1"/>
          </p:nvPr>
        </p:nvSpPr>
        <p:spPr/>
        <p:txBody>
          <a:bodyPr/>
          <a:lstStyle/>
          <a:p>
            <a:r>
              <a:rPr lang="en-US" dirty="0">
                <a:latin typeface="Calibri" panose="020F0502020204030204" pitchFamily="34" charset="0"/>
                <a:cs typeface="Calibri" panose="020F0502020204030204" pitchFamily="34" charset="0"/>
              </a:rPr>
              <a:t>For Total persons waiting for residential services per 100,000. </a:t>
            </a:r>
          </a:p>
          <a:p>
            <a:r>
              <a:rPr lang="en-US" dirty="0">
                <a:latin typeface="Calibri" panose="020F0502020204030204" pitchFamily="34" charset="0"/>
                <a:cs typeface="Calibri" panose="020F0502020204030204" pitchFamily="34" charset="0"/>
              </a:rPr>
              <a:t>RISP report, table 2.1 - People with IDD Living with Family Members Waiting for Medicaid Waiver-Funded LTSS… (2017) </a:t>
            </a:r>
          </a:p>
          <a:p>
            <a:r>
              <a:rPr lang="en-US" u="sng" dirty="0">
                <a:latin typeface="Calibri" panose="020F0502020204030204" pitchFamily="34" charset="0"/>
                <a:cs typeface="Calibri" panose="020F0502020204030204" pitchFamily="34" charset="0"/>
                <a:hlinkClick r:id="rId3"/>
              </a:rPr>
              <a:t>https://ici-s.umn.edu/files/aCHyYaFjMi/risp_2017</a:t>
            </a:r>
            <a:endParaRPr lang="en-US" u="sng" dirty="0">
              <a:latin typeface="Calibri" panose="020F0502020204030204" pitchFamily="34" charset="0"/>
              <a:cs typeface="Calibri" panose="020F0502020204030204" pitchFamily="34" charset="0"/>
            </a:endParaRPr>
          </a:p>
          <a:p>
            <a:endParaRPr lang="en-US" u="sng"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2017 data is the most recent data provided by RISP.</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If your State lists DNF – Did not furnish, use your own State wait list data and provide a note about how the data was obtained, site the source/s etc.</a:t>
            </a:r>
            <a:endParaRPr lang="en-US" dirty="0"/>
          </a:p>
          <a:p>
            <a:pPr defTabSz="906902">
              <a:defRPr/>
            </a:pPr>
            <a:endParaRPr lang="en-US" dirty="0"/>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35</a:t>
            </a:fld>
            <a:endParaRPr lang="en-US" dirty="0"/>
          </a:p>
        </p:txBody>
      </p:sp>
    </p:spTree>
    <p:extLst>
      <p:ext uri="{BB962C8B-B14F-4D97-AF65-F5344CB8AC3E}">
        <p14:creationId xmlns:p14="http://schemas.microsoft.com/office/powerpoint/2010/main" val="21213981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1162050"/>
            <a:ext cx="5578475" cy="3138488"/>
          </a:xfrm>
        </p:spPr>
      </p:sp>
      <p:sp>
        <p:nvSpPr>
          <p:cNvPr id="3" name="Notes Placeholder 2"/>
          <p:cNvSpPr>
            <a:spLocks noGrp="1"/>
          </p:cNvSpPr>
          <p:nvPr>
            <p:ph type="body" idx="1"/>
          </p:nvPr>
        </p:nvSpPr>
        <p:spPr/>
        <p:txBody>
          <a:bodyPr/>
          <a:lstStyle/>
          <a:p>
            <a:pPr lvl="0">
              <a:tabLst>
                <a:tab pos="5998210" algn="r"/>
              </a:tabLst>
              <a:defRPr/>
            </a:pPr>
            <a:r>
              <a:rPr lang="en-US" b="1" dirty="0">
                <a:latin typeface="Calibri" panose="020F0502020204030204" pitchFamily="34" charset="0"/>
                <a:cs typeface="Calibri" panose="020F0502020204030204" pitchFamily="34" charset="0"/>
              </a:rPr>
              <a:t>Calculating rate per 100,000</a:t>
            </a:r>
          </a:p>
          <a:p>
            <a:pPr lvl="0">
              <a:tabLst>
                <a:tab pos="5998210" algn="r"/>
              </a:tabLst>
              <a:defRPr/>
            </a:pPr>
            <a:r>
              <a:rPr lang="en-US" dirty="0">
                <a:latin typeface="Calibri" panose="020F0502020204030204" pitchFamily="34" charset="0"/>
                <a:cs typeface="Calibri" panose="020F0502020204030204" pitchFamily="34" charset="0"/>
              </a:rPr>
              <a:t>You need three pieces of information:</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a:t>
            </a:r>
          </a:p>
          <a:p>
            <a:pPr marL="457200" lvl="0" indent="-457200">
              <a:buFont typeface="Arial" panose="020B0604020202020204" pitchFamily="34" charset="0"/>
              <a:buAutoNum type="arabicParenR"/>
              <a:tabLst>
                <a:tab pos="5998210" algn="r"/>
              </a:tabLst>
              <a:defRPr/>
            </a:pPr>
            <a:r>
              <a:rPr lang="en-US" dirty="0">
                <a:latin typeface="Calibri" panose="020F0502020204030204" pitchFamily="34" charset="0"/>
                <a:cs typeface="Calibri" panose="020F0502020204030204" pitchFamily="34" charset="0"/>
              </a:rPr>
              <a:t>Number in the total group </a:t>
            </a:r>
            <a:r>
              <a:rPr lang="en-US" i="1" dirty="0">
                <a:latin typeface="Calibri" panose="020F0502020204030204" pitchFamily="34" charset="0"/>
                <a:cs typeface="Calibri" panose="020F0502020204030204" pitchFamily="34" charset="0"/>
              </a:rPr>
              <a:t>(for example, the total population in a State/Territory)</a:t>
            </a:r>
          </a:p>
          <a:p>
            <a:pPr marL="457200" lvl="0" indent="-457200">
              <a:buFont typeface="Arial" panose="020B0604020202020204" pitchFamily="34" charset="0"/>
              <a:buAutoNum type="arabicParenR"/>
              <a:tabLst>
                <a:tab pos="5998210" algn="r"/>
              </a:tabLst>
              <a:defRPr/>
            </a:pPr>
            <a:r>
              <a:rPr lang="en-US" dirty="0">
                <a:latin typeface="Calibri" panose="020F0502020204030204" pitchFamily="34" charset="0"/>
                <a:cs typeface="Calibri" panose="020F0502020204030204" pitchFamily="34" charset="0"/>
              </a:rPr>
              <a:t>Number in the subgroup you are interested in </a:t>
            </a:r>
            <a:r>
              <a:rPr lang="en-US" i="1" dirty="0">
                <a:latin typeface="Calibri" panose="020F0502020204030204" pitchFamily="34" charset="0"/>
                <a:cs typeface="Calibri" panose="020F0502020204030204" pitchFamily="34" charset="0"/>
              </a:rPr>
              <a:t>(such as the number of people waiting for services)</a:t>
            </a:r>
          </a:p>
          <a:p>
            <a:pPr marL="457200" lvl="0" indent="-457200">
              <a:buFont typeface="Arial" panose="020B0604020202020204" pitchFamily="34" charset="0"/>
              <a:buAutoNum type="arabicParenR"/>
              <a:tabLst>
                <a:tab pos="5998210" algn="r"/>
              </a:tabLst>
              <a:defRPr/>
            </a:pPr>
            <a:r>
              <a:rPr lang="en-US" dirty="0">
                <a:latin typeface="Calibri" panose="020F0502020204030204" pitchFamily="34" charset="0"/>
                <a:cs typeface="Calibri" panose="020F0502020204030204" pitchFamily="34" charset="0"/>
              </a:rPr>
              <a:t>The "per" number or multiplier — per 100,000. </a:t>
            </a:r>
          </a:p>
          <a:p>
            <a:pPr lvl="0">
              <a:tabLst>
                <a:tab pos="5998210" algn="r"/>
              </a:tabLst>
              <a:defRPr/>
            </a:pP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Formula</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Number in subgroup ÷ Number in total group) × multiplier = rate (per 100,000)</a:t>
            </a:r>
            <a:endParaRPr lang="en-US" b="1"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Example: Total population = 5,830,000 (58.3 per 100,000) Total served (RISP report, Table 2.5) = 7,581 Number serviced per 100,000 state population = (7,581/5,830,000 * 100,000) = 130.00 National average served per 100,000 = 439,146/311,800,000 x 100,000 = 141.00</a:t>
            </a:r>
            <a:endParaRPr 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36</a:t>
            </a:fld>
            <a:endParaRPr lang="en-US" dirty="0"/>
          </a:p>
        </p:txBody>
      </p:sp>
    </p:spTree>
    <p:extLst>
      <p:ext uri="{BB962C8B-B14F-4D97-AF65-F5344CB8AC3E}">
        <p14:creationId xmlns:p14="http://schemas.microsoft.com/office/powerpoint/2010/main" val="39457170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Using available tools and/or data to summarize the State’s current resources to fund services for people with developmental disabilities and their families.</a:t>
            </a:r>
          </a:p>
          <a:p>
            <a:endParaRPr lang="en-US" dirty="0"/>
          </a:p>
          <a:p>
            <a:r>
              <a:rPr lang="en-US" sz="1200" kern="1200" dirty="0">
                <a:solidFill>
                  <a:schemeClr val="tx1"/>
                </a:solidFill>
                <a:effectLst/>
                <a:latin typeface="+mn-lt"/>
                <a:ea typeface="+mn-ea"/>
                <a:cs typeface="+mn-cs"/>
              </a:rPr>
              <a:t>In reviewing the State resources, Councils may want to:</a:t>
            </a:r>
          </a:p>
          <a:p>
            <a:r>
              <a:rPr lang="en-US" sz="1200" kern="1200" dirty="0">
                <a:solidFill>
                  <a:schemeClr val="tx1"/>
                </a:solidFill>
                <a:effectLst/>
                <a:latin typeface="+mn-lt"/>
                <a:ea typeface="+mn-ea"/>
                <a:cs typeface="+mn-cs"/>
              </a:rPr>
              <a:t>Include information about the State’s fiscal resources to fund home and community-based services, long-term services and supports, education services, employment services, transportation services, etc.</a:t>
            </a:r>
          </a:p>
          <a:p>
            <a:endParaRPr lang="en-US" dirty="0"/>
          </a:p>
          <a:p>
            <a:r>
              <a:rPr lang="en-US" dirty="0"/>
              <a:t>Estimate the State’s future resources for funding services (sources for this type of information may be the State’s proposed budget, studies of State spending trends, etc.).</a:t>
            </a:r>
          </a:p>
          <a:p>
            <a:endParaRPr lang="en-US" dirty="0"/>
          </a:p>
          <a:p>
            <a:r>
              <a:rPr lang="en-US" dirty="0"/>
              <a:t>Use data from the National Core Indicators project, the State of the State in Developmental Disabilities study, the Annual Residential Services and Trends Report, the Annual Report on Day and Employment Supports, and the </a:t>
            </a:r>
            <a:r>
              <a:rPr lang="en-US" i="1" dirty="0"/>
              <a:t>Special Education Expenditure Project. (Linked for you above)</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37</a:t>
            </a:fld>
            <a:endParaRPr lang="en-US" dirty="0"/>
          </a:p>
        </p:txBody>
      </p:sp>
    </p:spTree>
    <p:extLst>
      <p:ext uri="{BB962C8B-B14F-4D97-AF65-F5344CB8AC3E}">
        <p14:creationId xmlns:p14="http://schemas.microsoft.com/office/powerpoint/2010/main" val="3008256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the analysis of the adequacy of health care and other services, supports, and assistance that people with developmental disabilities who are in facilities receive. This description should be based in part on each independent review (pursuant to section 1902(a)(30)(C) of the Social Security Act (42 U.S.C. 1396a(a)(30)(C))) of an Intermediate Care Facility within the State, which the State shall provide to the Council not later than 30 days after the availability of the review. </a:t>
            </a:r>
          </a:p>
          <a:p>
            <a:endParaRPr lang="en-US" dirty="0"/>
          </a:p>
          <a:p>
            <a:r>
              <a:rPr lang="en-US" dirty="0"/>
              <a:t>Facilities can include state-run institutions, privately run institutions, intermediary care facilities, nursing homes or some other type of facility identified by the DD Council. </a:t>
            </a:r>
          </a:p>
          <a:p>
            <a:endParaRPr lang="en-US" dirty="0"/>
          </a:p>
          <a:p>
            <a:r>
              <a:rPr lang="en-US" dirty="0"/>
              <a:t>Adequacy may be described in terms of quality and/or population served versus need.</a:t>
            </a:r>
          </a:p>
          <a:p>
            <a:endParaRPr lang="en-US" dirty="0"/>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38</a:t>
            </a:fld>
            <a:endParaRPr lang="en-US" dirty="0"/>
          </a:p>
        </p:txBody>
      </p:sp>
    </p:spTree>
    <p:extLst>
      <p:ext uri="{BB962C8B-B14F-4D97-AF65-F5344CB8AC3E}">
        <p14:creationId xmlns:p14="http://schemas.microsoft.com/office/powerpoint/2010/main" val="22843245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Summarize the Council’s analysis of the adequacy of services provided through home and community-based waivers for people with developmental disabilities authorized under Section 1915(c) of the Social Security Act.</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39</a:t>
            </a:fld>
            <a:endParaRPr lang="en-US" dirty="0"/>
          </a:p>
        </p:txBody>
      </p:sp>
    </p:spTree>
    <p:extLst>
      <p:ext uri="{BB962C8B-B14F-4D97-AF65-F5344CB8AC3E}">
        <p14:creationId xmlns:p14="http://schemas.microsoft.com/office/powerpoint/2010/main" val="1429904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Comprehensive Review and Analysis should demonstrate a thorough understanding and analysis of the extent to which:</a:t>
            </a:r>
          </a:p>
          <a:p>
            <a:endParaRPr lang="en-US" dirty="0"/>
          </a:p>
          <a:p>
            <a:r>
              <a:rPr lang="en-US" dirty="0"/>
              <a:t>Services, supports, and other assistance are available to individuals with developmental disabilities and their families.</a:t>
            </a:r>
          </a:p>
          <a:p>
            <a:endParaRPr lang="en-US" dirty="0"/>
          </a:p>
          <a:p>
            <a:r>
              <a:rPr lang="en-US" dirty="0"/>
              <a:t>There are unmet needs for services, supports, and other assistance for those individuals and their family members.</a:t>
            </a:r>
          </a:p>
          <a:p>
            <a:endParaRPr lang="en-US" dirty="0"/>
          </a:p>
          <a:p>
            <a:r>
              <a:rPr lang="en-US" dirty="0"/>
              <a:t>How DD Council members, and members of the public provided input into the development of the plan, and how their feedback was used to develop the goals and objectives within the plan. DD Act reference:  Section 124(c)(3)</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4</a:t>
            </a:fld>
            <a:endParaRPr lang="en-US" dirty="0"/>
          </a:p>
        </p:txBody>
      </p:sp>
    </p:spTree>
    <p:extLst>
      <p:ext uri="{BB962C8B-B14F-4D97-AF65-F5344CB8AC3E}">
        <p14:creationId xmlns:p14="http://schemas.microsoft.com/office/powerpoint/2010/main" val="18155487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77925"/>
            <a:ext cx="5578475" cy="3138488"/>
          </a:xfrm>
        </p:spPr>
      </p:sp>
      <p:sp>
        <p:nvSpPr>
          <p:cNvPr id="3" name="Notes Placeholder 2"/>
          <p:cNvSpPr>
            <a:spLocks noGrp="1"/>
          </p:cNvSpPr>
          <p:nvPr>
            <p:ph type="body" idx="1"/>
          </p:nvPr>
        </p:nvSpPr>
        <p:spPr/>
        <p:txBody>
          <a:bodyPr/>
          <a:lstStyle/>
          <a:p>
            <a:r>
              <a:rPr lang="en-US" dirty="0">
                <a:latin typeface="Calibri" panose="020F0502020204030204" pitchFamily="34" charset="0"/>
                <a:cs typeface="Calibri" panose="020F0502020204030204" pitchFamily="34" charset="0"/>
              </a:rPr>
              <a:t>Provide a rationale for the Council’s goals </a:t>
            </a:r>
            <a:r>
              <a:rPr lang="en-US" i="1" u="sng" dirty="0">
                <a:latin typeface="Calibri" panose="020F0502020204030204" pitchFamily="34" charset="0"/>
                <a:cs typeface="Calibri" panose="020F0502020204030204" pitchFamily="34" charset="0"/>
              </a:rPr>
              <a:t>based on</a:t>
            </a:r>
            <a:r>
              <a:rPr lang="en-US" dirty="0">
                <a:latin typeface="Calibri" panose="020F0502020204030204" pitchFamily="34" charset="0"/>
                <a:cs typeface="Calibri" panose="020F0502020204030204" pitchFamily="34" charset="0"/>
              </a:rPr>
              <a:t> the State Info., Portrait of the State &amp; Analysis of State Issues/challenges from the CRA; including a rationale for strategies to address the goals.</a:t>
            </a:r>
            <a:endParaRPr lang="en-US" i="1" u="sng" dirty="0">
              <a:solidFill>
                <a:srgbClr val="FF0000"/>
              </a:solidFill>
              <a:latin typeface="Calibri" panose="020F0502020204030204" pitchFamily="34" charset="0"/>
              <a:cs typeface="Calibri" panose="020F0502020204030204" pitchFamily="34" charset="0"/>
            </a:endParaRPr>
          </a:p>
          <a:p>
            <a:endParaRPr lang="en-US" dirty="0"/>
          </a:p>
          <a:p>
            <a:r>
              <a:rPr lang="en-US" dirty="0"/>
              <a:t>There should be a direct relationship between the goals and the needs identified based on the data collected and/or reviewed and feedback from a wide range of diverse stakeholders.</a:t>
            </a:r>
          </a:p>
          <a:p>
            <a:endParaRPr lang="en-US" dirty="0"/>
          </a:p>
          <a:p>
            <a:r>
              <a:rPr lang="en-US" dirty="0"/>
              <a:t>Given that the DD Act provides a broad mandate to address needs in the State, it is essential that Councils prioritize their work. </a:t>
            </a:r>
            <a:r>
              <a:rPr lang="en-US" u="sng" dirty="0">
                <a:latin typeface="Calibri" panose="020F0502020204030204" pitchFamily="34" charset="0"/>
                <a:cs typeface="Calibri" panose="020F0502020204030204" pitchFamily="34" charset="0"/>
              </a:rPr>
              <a:t>Not all the issues identified in the CRA can be addressed by the Council</a:t>
            </a:r>
            <a:r>
              <a:rPr lang="en-US" dirty="0">
                <a:latin typeface="Calibri" panose="020F0502020204030204" pitchFamily="34" charset="0"/>
                <a:cs typeface="Calibri" panose="020F0502020204030204" pitchFamily="34" charset="0"/>
              </a:rPr>
              <a:t>. Include a brief explanation of how the Council prioritized issues to be addressed in the Plan. </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40</a:t>
            </a:fld>
            <a:endParaRPr lang="en-US" dirty="0"/>
          </a:p>
        </p:txBody>
      </p:sp>
    </p:spTree>
    <p:extLst>
      <p:ext uri="{BB962C8B-B14F-4D97-AF65-F5344CB8AC3E}">
        <p14:creationId xmlns:p14="http://schemas.microsoft.com/office/powerpoint/2010/main" val="8912640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41</a:t>
            </a:fld>
            <a:endParaRPr lang="en-US" dirty="0"/>
          </a:p>
        </p:txBody>
      </p:sp>
    </p:spTree>
    <p:extLst>
      <p:ext uri="{BB962C8B-B14F-4D97-AF65-F5344CB8AC3E}">
        <p14:creationId xmlns:p14="http://schemas.microsoft.com/office/powerpoint/2010/main" val="31982603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42</a:t>
            </a:fld>
            <a:endParaRPr lang="en-US" dirty="0"/>
          </a:p>
        </p:txBody>
      </p:sp>
    </p:spTree>
    <p:extLst>
      <p:ext uri="{BB962C8B-B14F-4D97-AF65-F5344CB8AC3E}">
        <p14:creationId xmlns:p14="http://schemas.microsoft.com/office/powerpoint/2010/main" val="2187727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ITACC</a:t>
            </a:r>
            <a:r>
              <a:rPr lang="en-US" baseline="0" dirty="0"/>
              <a:t> will continue to provide information to support DD Councils in developing the 2022-2026 State Plans. </a:t>
            </a:r>
          </a:p>
          <a:p>
            <a:endParaRPr lang="en-US" dirty="0"/>
          </a:p>
          <a:p>
            <a:r>
              <a:rPr lang="en-US" baseline="0" dirty="0"/>
              <a:t>The ITACChelp.org website’s Five Year State Plan page will be periodically updated with new materials. The new</a:t>
            </a:r>
            <a:r>
              <a:rPr lang="en-US" dirty="0"/>
              <a:t> State Plan Development Resource guide is posted to the site for your use and do not forget the ITACC</a:t>
            </a:r>
            <a:r>
              <a:rPr lang="en-US" baseline="0" dirty="0"/>
              <a:t> </a:t>
            </a:r>
            <a:r>
              <a:rPr lang="en-US" dirty="0"/>
              <a:t>technical assistance list serve to ask questions and share resources as well. </a:t>
            </a:r>
          </a:p>
          <a:p>
            <a:endParaRPr lang="en-US" dirty="0"/>
          </a:p>
          <a:p>
            <a:r>
              <a:rPr lang="en-US" dirty="0">
                <a:latin typeface="Calibri" panose="020F0502020204030204" pitchFamily="34" charset="0"/>
                <a:cs typeface="Calibri" panose="020F0502020204030204" pitchFamily="34" charset="0"/>
              </a:rPr>
              <a:t>Upcoming ITACC Peer to Peer Group meetings/webinars on Goals &amp; Objectives, Performance Measures, Evaluation Plans/logic models and Annual Work Plans </a:t>
            </a:r>
          </a:p>
          <a:p>
            <a:endParaRPr lang="en-US" dirty="0"/>
          </a:p>
          <a:p>
            <a:r>
              <a:rPr lang="en-US" baseline="0" dirty="0"/>
              <a:t>Of course, Sheryl and I are always </a:t>
            </a:r>
            <a:r>
              <a:rPr lang="en-US" dirty="0"/>
              <a:t>available if</a:t>
            </a:r>
            <a:r>
              <a:rPr lang="en-US" baseline="0" dirty="0"/>
              <a:t> you have questions. Feel free to contact us at any time. </a:t>
            </a:r>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43</a:t>
            </a:fld>
            <a:endParaRPr lang="en-US" dirty="0"/>
          </a:p>
        </p:txBody>
      </p:sp>
    </p:spTree>
    <p:extLst>
      <p:ext uri="{BB962C8B-B14F-4D97-AF65-F5344CB8AC3E}">
        <p14:creationId xmlns:p14="http://schemas.microsoft.com/office/powerpoint/2010/main" val="756813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62050"/>
            <a:ext cx="5578475" cy="3138488"/>
          </a:xfrm>
        </p:spPr>
      </p:sp>
      <p:sp>
        <p:nvSpPr>
          <p:cNvPr id="3" name="Notes Placeholder 2"/>
          <p:cNvSpPr>
            <a:spLocks noGrp="1"/>
          </p:cNvSpPr>
          <p:nvPr>
            <p:ph type="body" idx="1"/>
          </p:nvPr>
        </p:nvSpPr>
        <p:spPr/>
        <p:txBody>
          <a:bodyPr/>
          <a:lstStyle/>
          <a:p>
            <a:r>
              <a:rPr lang="en-US" dirty="0"/>
              <a:t>Provide a summary of the planning process to conduct the CRA, including the process used to identify state plan goals and objectives. </a:t>
            </a:r>
          </a:p>
          <a:p>
            <a:endParaRPr lang="en-US" dirty="0"/>
          </a:p>
          <a:p>
            <a:pPr defTabSz="906902">
              <a:defRPr/>
            </a:pPr>
            <a:r>
              <a:rPr lang="en-US" dirty="0">
                <a:latin typeface="Calibri" panose="020F0502020204030204" pitchFamily="34" charset="0"/>
                <a:cs typeface="Calibri" panose="020F0502020204030204" pitchFamily="34" charset="0"/>
              </a:rPr>
              <a:t>How information was gathered from culturally diverse groups of people with DD and their families, for example, focus groups, listening sessions or public forums. </a:t>
            </a:r>
          </a:p>
          <a:p>
            <a:pPr defTabSz="906902">
              <a:defRPr/>
            </a:pPr>
            <a:endParaRPr lang="en-US" dirty="0">
              <a:latin typeface="Calibri" panose="020F0502020204030204" pitchFamily="34" charset="0"/>
              <a:cs typeface="Calibri" panose="020F0502020204030204" pitchFamily="34" charset="0"/>
            </a:endParaRPr>
          </a:p>
          <a:p>
            <a:pPr defTabSz="906902">
              <a:defRPr/>
            </a:pPr>
            <a:r>
              <a:rPr lang="en-US" dirty="0"/>
              <a:t>Information on any federally assisted State programs, plans and policies that are not included in other elements of the CRA </a:t>
            </a:r>
            <a:r>
              <a:rPr lang="en-US" dirty="0">
                <a:latin typeface="Calibri" panose="020F0502020204030204" pitchFamily="34" charset="0"/>
                <a:cs typeface="Calibri" panose="020F0502020204030204" pitchFamily="34" charset="0"/>
              </a:rPr>
              <a:t>and broader issues such as funding issues, social policy, culture change and others. </a:t>
            </a:r>
          </a:p>
          <a:p>
            <a:pPr defTabSz="906902">
              <a:defRPr/>
            </a:pPr>
            <a:endParaRPr lang="en-US" dirty="0">
              <a:latin typeface="Calibri" panose="020F0502020204030204" pitchFamily="34" charset="0"/>
              <a:cs typeface="Calibri" panose="020F0502020204030204" pitchFamily="34" charset="0"/>
            </a:endParaRPr>
          </a:p>
          <a:p>
            <a:pPr defTabSz="906902">
              <a:defRPr/>
            </a:pPr>
            <a:r>
              <a:rPr lang="en-US" dirty="0">
                <a:latin typeface="Calibri" panose="020F0502020204030204" pitchFamily="34" charset="0"/>
                <a:cs typeface="Calibri" panose="020F0502020204030204" pitchFamily="34" charset="0"/>
              </a:rPr>
              <a:t>Examples of social policy could include, </a:t>
            </a:r>
            <a:r>
              <a:rPr lang="en-US" dirty="0"/>
              <a:t>guidelines, principles, legislation and activities that affect the living conditions conducive to human welfare, such as a person's quality of life.</a:t>
            </a:r>
            <a:endParaRPr lang="en-US"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5</a:t>
            </a:fld>
            <a:endParaRPr lang="en-US" dirty="0"/>
          </a:p>
        </p:txBody>
      </p:sp>
    </p:spTree>
    <p:extLst>
      <p:ext uri="{BB962C8B-B14F-4D97-AF65-F5344CB8AC3E}">
        <p14:creationId xmlns:p14="http://schemas.microsoft.com/office/powerpoint/2010/main" val="606172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81513"/>
            <a:ext cx="5608320" cy="3660458"/>
          </a:xfrm>
        </p:spPr>
        <p:txBody>
          <a:bodyPr/>
          <a:lstStyle/>
          <a:p>
            <a:pPr rtl="0" eaLnBrk="1" fontAlgn="auto" latinLnBrk="0" hangingPunct="1"/>
            <a:r>
              <a:rPr lang="en-US" baseline="0" dirty="0"/>
              <a:t>We just reviewed things to consider when developing the introduction to the CRA. The remaining elements of the CRA include,</a:t>
            </a:r>
            <a:r>
              <a:rPr lang="en-US" dirty="0"/>
              <a:t> </a:t>
            </a:r>
            <a:r>
              <a:rPr lang="en-US" b="1" dirty="0"/>
              <a:t>State Information, Portrait of the State Services, Analysis of State Issues &amp; Challenges, and Rationale for Goal Selection</a:t>
            </a:r>
            <a:r>
              <a:rPr lang="en-US" dirty="0"/>
              <a:t>. We will review each element in more detail. </a:t>
            </a:r>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6</a:t>
            </a:fld>
            <a:endParaRPr lang="en-US" dirty="0"/>
          </a:p>
        </p:txBody>
      </p:sp>
    </p:spTree>
    <p:extLst>
      <p:ext uri="{BB962C8B-B14F-4D97-AF65-F5344CB8AC3E}">
        <p14:creationId xmlns:p14="http://schemas.microsoft.com/office/powerpoint/2010/main" val="2126617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a:t>
            </a:r>
            <a:r>
              <a:rPr lang="en-US" baseline="0" dirty="0"/>
              <a:t> information</a:t>
            </a:r>
            <a:r>
              <a:rPr lang="en-US" dirty="0"/>
              <a:t> from the Census Bureau or some other source on the racial and ethnic diversity in the State/Territory. United States Census – Statistical Atlas/Overview of the United States (This data is derived from the US Census) </a:t>
            </a:r>
            <a:r>
              <a:rPr lang="en-US" dirty="0">
                <a:hlinkClick r:id="rId3"/>
              </a:rPr>
              <a:t>https://statisticalatlas.com/United-States/Overview</a:t>
            </a:r>
            <a:r>
              <a:rPr lang="en-US" dirty="0"/>
              <a:t> . Click on your state. </a:t>
            </a:r>
          </a:p>
          <a:p>
            <a:endParaRPr lang="en-US" dirty="0"/>
          </a:p>
          <a:p>
            <a:r>
              <a:rPr lang="en-US" dirty="0"/>
              <a:t>The poverty rate can come from the Census Bureau or some other source based upon the current Federal Poverty Guidelines. </a:t>
            </a:r>
            <a:r>
              <a:rPr lang="en-US" dirty="0">
                <a:hlinkClick r:id="rId4"/>
              </a:rPr>
              <a:t>https://www.census.gov/search-results.html?searchType=web&amp;cssp=SERP&amp;q=poverty%20rate%20by%20state</a:t>
            </a:r>
            <a:r>
              <a:rPr lang="en-US" dirty="0"/>
              <a:t> </a:t>
            </a:r>
          </a:p>
          <a:p>
            <a:endParaRPr lang="en-US" dirty="0"/>
          </a:p>
          <a:p>
            <a:pPr marL="171450" indent="-171450">
              <a:buFont typeface="Arial" panose="020B0604020202020204" pitchFamily="34" charset="0"/>
              <a:buChar char="•"/>
            </a:pPr>
            <a:r>
              <a:rPr lang="en-US" dirty="0"/>
              <a:t>Provide information on State Disability characteristics. </a:t>
            </a:r>
          </a:p>
          <a:p>
            <a:pPr marL="171450" indent="-171450">
              <a:buFont typeface="Arial" panose="020B0604020202020204" pitchFamily="34" charset="0"/>
              <a:buChar char="•"/>
            </a:pPr>
            <a:r>
              <a:rPr lang="en-US" dirty="0"/>
              <a:t>Prevalence rate</a:t>
            </a:r>
          </a:p>
          <a:p>
            <a:pPr marL="171450" indent="-171450">
              <a:buFont typeface="Arial" panose="020B0604020202020204" pitchFamily="34" charset="0"/>
              <a:buChar char="•"/>
            </a:pPr>
            <a:r>
              <a:rPr lang="en-US" dirty="0"/>
              <a:t>Data on residential settings and other demographics about people with disabilities. </a:t>
            </a:r>
          </a:p>
          <a:p>
            <a:endParaRPr lang="en-US" dirty="0"/>
          </a:p>
          <a:p>
            <a:r>
              <a:rPr lang="en-US" dirty="0"/>
              <a:t>For demographics, use information collected by the Census Bureau through the American Community Survey. </a:t>
            </a:r>
            <a:r>
              <a:rPr lang="en-US" dirty="0">
                <a:hlinkClick r:id="rId5"/>
              </a:rPr>
              <a:t>https://www.census.gov/programs-surveys/acs</a:t>
            </a:r>
            <a:r>
              <a:rPr lang="en-US" dirty="0"/>
              <a:t> . </a:t>
            </a:r>
          </a:p>
          <a:p>
            <a:endParaRPr lang="en-US" dirty="0"/>
          </a:p>
          <a:p>
            <a:r>
              <a:rPr lang="en-US" dirty="0"/>
              <a:t>For additional data tools, visit </a:t>
            </a:r>
            <a:r>
              <a:rPr lang="en-US" dirty="0">
                <a:hlinkClick r:id="rId6"/>
              </a:rPr>
              <a:t>https://www.census.gov/acs/www/data/data-tables-and-tools/</a:t>
            </a:r>
            <a:r>
              <a:rPr lang="en-US" dirty="0"/>
              <a:t> </a:t>
            </a:r>
          </a:p>
          <a:p>
            <a:pPr defTabSz="906902">
              <a:defRPr/>
            </a:pPr>
            <a:endParaRPr lang="en-US" dirty="0"/>
          </a:p>
          <a:p>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7</a:t>
            </a:fld>
            <a:endParaRPr lang="en-US" dirty="0"/>
          </a:p>
        </p:txBody>
      </p:sp>
    </p:spTree>
    <p:extLst>
      <p:ext uri="{BB962C8B-B14F-4D97-AF65-F5344CB8AC3E}">
        <p14:creationId xmlns:p14="http://schemas.microsoft.com/office/powerpoint/2010/main" val="759456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are some suggestions for where you can find information for racial and ethnic diversity data. Visit the U.S. Census Bureau “Quick Facts” page. You can choose to view this page in Table, Map or Chart formats. Enter your State, then select a fact under Race and Hispanic Origin. You will see a side by side view of the United States statistics</a:t>
            </a:r>
            <a:r>
              <a:rPr lang="en-US" dirty="0"/>
              <a:t> and your State’s statistics. </a:t>
            </a:r>
          </a:p>
          <a:p>
            <a:endParaRPr lang="en-US" dirty="0"/>
          </a:p>
          <a:p>
            <a:r>
              <a:rPr lang="en-US" dirty="0"/>
              <a:t>To learn even more about how to find data on this page, click on the What’s New FAQs link. Multiple questions with drop down answers will appear that instruct you on how to pull up, read and share data from the Quick Facts page. </a:t>
            </a:r>
          </a:p>
        </p:txBody>
      </p:sp>
      <p:sp>
        <p:nvSpPr>
          <p:cNvPr id="4" name="Slide Number Placeholder 3"/>
          <p:cNvSpPr>
            <a:spLocks noGrp="1"/>
          </p:cNvSpPr>
          <p:nvPr>
            <p:ph type="sldNum" sz="quarter" idx="10"/>
          </p:nvPr>
        </p:nvSpPr>
        <p:spPr/>
        <p:txBody>
          <a:bodyPr/>
          <a:lstStyle/>
          <a:p>
            <a:fld id="{30EFF475-0BF9-480E-92BA-B25638B47952}" type="slidenum">
              <a:rPr lang="en-US" smtClean="0"/>
              <a:t>8</a:t>
            </a:fld>
            <a:endParaRPr lang="en-US" dirty="0"/>
          </a:p>
        </p:txBody>
      </p:sp>
    </p:spTree>
    <p:extLst>
      <p:ext uri="{BB962C8B-B14F-4D97-AF65-F5344CB8AC3E}">
        <p14:creationId xmlns:p14="http://schemas.microsoft.com/office/powerpoint/2010/main" val="3774685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on the Quick Facts page, under Income</a:t>
            </a:r>
            <a:r>
              <a:rPr lang="en-US" baseline="0" dirty="0"/>
              <a:t> and Poverty, there are statistics for Median Household Income, Per Capita Income and Percentage of Persons in Poverty. </a:t>
            </a:r>
            <a:endParaRPr lang="en-US" dirty="0"/>
          </a:p>
        </p:txBody>
      </p:sp>
      <p:sp>
        <p:nvSpPr>
          <p:cNvPr id="4" name="Slide Number Placeholder 3"/>
          <p:cNvSpPr>
            <a:spLocks noGrp="1"/>
          </p:cNvSpPr>
          <p:nvPr>
            <p:ph type="sldNum" sz="quarter" idx="10"/>
          </p:nvPr>
        </p:nvSpPr>
        <p:spPr/>
        <p:txBody>
          <a:bodyPr/>
          <a:lstStyle/>
          <a:p>
            <a:fld id="{30EFF475-0BF9-480E-92BA-B25638B47952}" type="slidenum">
              <a:rPr lang="en-US" smtClean="0"/>
              <a:t>9</a:t>
            </a:fld>
            <a:endParaRPr lang="en-US" dirty="0"/>
          </a:p>
        </p:txBody>
      </p:sp>
    </p:spTree>
    <p:extLst>
      <p:ext uri="{BB962C8B-B14F-4D97-AF65-F5344CB8AC3E}">
        <p14:creationId xmlns:p14="http://schemas.microsoft.com/office/powerpoint/2010/main" val="2781135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dirty="0"/>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11/20/2020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62064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04010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11/20/2020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75516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9348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11/20/2020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09826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dirty="0"/>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11/20/2020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4702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11/20/2020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49679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11/20/2020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27536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11/20/2020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6362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25451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dirty="0"/>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11/20/2020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978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dirty="0"/>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11/20/2020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280216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tacchelp.org/wp-content/uploads/2020/02/PDF_ACCESSIBLE_State-Plan-Development-Guide_2_25.pd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risp.umn.edu/state-profiles"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www.census.gov/programs-surveys/acs/"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www.census.gov/schools/resources/data-tools/aff.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ata.census.gov/cedsci/table?q=LANGUAGES%20SPOKEN%20AT%20HOME&amp;g=&amp;hidePreview=false&amp;table=S1601&amp;tid=ACSST1Y2018.S1601&amp;lastDisplayedRow=14"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ici-s.umn.edu/files/aCHyYaFjMi/risp_2017"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s://www.air.org/project/center-special-education-finance-cse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mailto:acastillo-epps@nacdd.org" TargetMode="External"/><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ensus.gov/quickfacts/fact/table/US/PST045219"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www.census.gov/quickfacts/fact/faq/US/PST04521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census.gov/quickfacts/fact/table/US/PST045219"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2FD7-76EF-4EBF-8807-5A08A9C8EA09}"/>
              </a:ext>
            </a:extLst>
          </p:cNvPr>
          <p:cNvSpPr>
            <a:spLocks noGrp="1"/>
          </p:cNvSpPr>
          <p:nvPr>
            <p:ph type="ctrTitle"/>
          </p:nvPr>
        </p:nvSpPr>
        <p:spPr/>
        <p:txBody>
          <a:bodyPr/>
          <a:lstStyle/>
          <a:p>
            <a:pPr algn="l"/>
            <a:r>
              <a:rPr lang="tr-TR" dirty="0">
                <a:solidFill>
                  <a:schemeClr val="tx1"/>
                </a:solidFill>
                <a:cs typeface="Calibri Light" panose="020F0302020204030204"/>
              </a:rPr>
              <a:t>2022-2026 State Plan Development</a:t>
            </a:r>
            <a:r>
              <a:rPr lang="en-US" dirty="0">
                <a:solidFill>
                  <a:schemeClr val="tx1"/>
                </a:solidFill>
                <a:cs typeface="Calibri Light" panose="020F0302020204030204"/>
              </a:rPr>
              <a:t> </a:t>
            </a:r>
            <a:endParaRPr lang="tr-TR" dirty="0">
              <a:solidFill>
                <a:schemeClr val="tx1"/>
              </a:solidFill>
              <a:cs typeface="Calibri Light" panose="020F0302020204030204"/>
            </a:endParaRPr>
          </a:p>
        </p:txBody>
      </p:sp>
      <p:sp>
        <p:nvSpPr>
          <p:cNvPr id="3" name="Subtitle 2">
            <a:extLst>
              <a:ext uri="{FF2B5EF4-FFF2-40B4-BE49-F238E27FC236}">
                <a16:creationId xmlns:a16="http://schemas.microsoft.com/office/drawing/2014/main" id="{F4C8D8C1-1062-49B2-BB56-D9F8E5DA6EB6}"/>
              </a:ext>
            </a:extLst>
          </p:cNvPr>
          <p:cNvSpPr>
            <a:spLocks noGrp="1"/>
          </p:cNvSpPr>
          <p:nvPr>
            <p:ph type="subTitle" idx="1"/>
          </p:nvPr>
        </p:nvSpPr>
        <p:spPr>
          <a:solidFill>
            <a:schemeClr val="accent4">
              <a:lumMod val="20000"/>
              <a:lumOff val="80000"/>
            </a:schemeClr>
          </a:solidFill>
          <a:ln w="38100"/>
        </p:spPr>
        <p:style>
          <a:lnRef idx="2">
            <a:schemeClr val="accent6"/>
          </a:lnRef>
          <a:fillRef idx="1">
            <a:schemeClr val="lt1"/>
          </a:fillRef>
          <a:effectRef idx="0">
            <a:schemeClr val="accent6"/>
          </a:effectRef>
          <a:fontRef idx="minor">
            <a:schemeClr val="dk1"/>
          </a:fontRef>
        </p:style>
        <p:txBody>
          <a:bodyPr vert="horz" lIns="91440" tIns="0" rIns="91440" bIns="45720" rtlCol="0" anchor="ctr">
            <a:normAutofit/>
          </a:bodyPr>
          <a:lstStyle/>
          <a:p>
            <a:r>
              <a:rPr lang="tr-TR" sz="3600" b="1" i="1" dirty="0">
                <a:solidFill>
                  <a:schemeClr val="tx1"/>
                </a:solidFill>
                <a:latin typeface="Calibri" panose="020F0502020204030204" pitchFamily="34" charset="0"/>
                <a:cs typeface="Calibri" panose="020F0502020204030204" pitchFamily="34" charset="0"/>
              </a:rPr>
              <a:t>Comprehensive Review &amp; Analysis</a:t>
            </a:r>
          </a:p>
        </p:txBody>
      </p:sp>
      <p:pic>
        <p:nvPicPr>
          <p:cNvPr id="4" name="Picture 4" descr="ITACC logo" title="ITACC">
            <a:extLst>
              <a:ext uri="{FF2B5EF4-FFF2-40B4-BE49-F238E27FC236}">
                <a16:creationId xmlns:a16="http://schemas.microsoft.com/office/drawing/2014/main" id="{2B688DCE-8C5C-4373-8495-0EC8FCB030D2}"/>
              </a:ext>
            </a:extLst>
          </p:cNvPr>
          <p:cNvPicPr>
            <a:picLocks noChangeAspect="1"/>
          </p:cNvPicPr>
          <p:nvPr/>
        </p:nvPicPr>
        <p:blipFill>
          <a:blip r:embed="rId3"/>
          <a:stretch>
            <a:fillRect/>
          </a:stretch>
        </p:blipFill>
        <p:spPr>
          <a:xfrm>
            <a:off x="8012080" y="2075504"/>
            <a:ext cx="2420584" cy="1260815"/>
          </a:xfrm>
          <a:prstGeom prst="rect">
            <a:avLst/>
          </a:prstGeom>
        </p:spPr>
      </p:pic>
    </p:spTree>
    <p:extLst>
      <p:ext uri="{BB962C8B-B14F-4D97-AF65-F5344CB8AC3E}">
        <p14:creationId xmlns:p14="http://schemas.microsoft.com/office/powerpoint/2010/main" val="426286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a:ln w="38100"/>
        </p:spPr>
        <p:style>
          <a:lnRef idx="2">
            <a:schemeClr val="accent6"/>
          </a:lnRef>
          <a:fillRef idx="1">
            <a:schemeClr val="lt1"/>
          </a:fillRef>
          <a:effectRef idx="0">
            <a:schemeClr val="accent6"/>
          </a:effectRef>
          <a:fontRef idx="minor">
            <a:schemeClr val="dk1"/>
          </a:fontRef>
        </p:style>
        <p:txBody>
          <a:bodyPr/>
          <a:lstStyle/>
          <a:p>
            <a:r>
              <a:rPr lang="en-US" b="1" dirty="0">
                <a:solidFill>
                  <a:schemeClr val="tx1"/>
                </a:solidFill>
                <a:latin typeface="Calibri" panose="020F0502020204030204" pitchFamily="34" charset="0"/>
                <a:cs typeface="Calibri" panose="020F0502020204030204" pitchFamily="34" charset="0"/>
              </a:rPr>
              <a:t>Finding the Information</a:t>
            </a:r>
          </a:p>
        </p:txBody>
      </p:sp>
      <p:sp>
        <p:nvSpPr>
          <p:cNvPr id="3" name="Content Placeholder 2"/>
          <p:cNvSpPr>
            <a:spLocks noGrp="1"/>
          </p:cNvSpPr>
          <p:nvPr>
            <p:ph sz="half" idx="1"/>
          </p:nvPr>
        </p:nvSpPr>
        <p:spPr>
          <a:xfrm>
            <a:off x="4851971" y="198371"/>
            <a:ext cx="6269591" cy="3057017"/>
          </a:xfrm>
        </p:spPr>
        <p:txBody>
          <a:bodyPr>
            <a:noAutofit/>
          </a:bodyPr>
          <a:lstStyle/>
          <a:p>
            <a:r>
              <a:rPr lang="en-US" sz="2400" b="1" dirty="0">
                <a:latin typeface="Calibri" panose="020F0502020204030204" pitchFamily="34" charset="0"/>
                <a:cs typeface="Calibri" panose="020F0502020204030204" pitchFamily="34" charset="0"/>
              </a:rPr>
              <a:t>(iii) STATE DISABILITY CHARACTERISTICS</a:t>
            </a:r>
          </a:p>
          <a:p>
            <a:pPr marL="0" indent="0">
              <a:buNone/>
            </a:pPr>
            <a:r>
              <a:rPr lang="en-US" sz="2400" b="1" dirty="0">
                <a:latin typeface="Calibri" panose="020F0502020204030204" pitchFamily="34" charset="0"/>
                <a:cs typeface="Calibri" panose="020F0502020204030204" pitchFamily="34" charset="0"/>
              </a:rPr>
              <a:t>a. Prevalence of Developmental Disabilities in the State</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Provide the estimated percentage of people with developmental disabilities living in the State/Territory. </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OIDD encourages Councils to use the 1.58% for the national prevalence rate in the new Five Year State Plan. If Councils choose to use another rate for prevalence, include a brief description of how the estimate was created </a:t>
            </a:r>
            <a:r>
              <a:rPr lang="en-US" sz="2400" i="1" dirty="0">
                <a:latin typeface="Calibri" panose="020F0502020204030204" pitchFamily="34" charset="0"/>
                <a:cs typeface="Calibri" panose="020F0502020204030204" pitchFamily="34" charset="0"/>
              </a:rPr>
              <a:t>(e.g., using national prevalence rate or some other source) - </a:t>
            </a:r>
            <a:r>
              <a:rPr lang="en-US" sz="2400" dirty="0">
                <a:latin typeface="Calibri" panose="020F0502020204030204" pitchFamily="34" charset="0"/>
                <a:cs typeface="Calibri" panose="020F0502020204030204" pitchFamily="34" charset="0"/>
              </a:rPr>
              <a:t>(See the </a:t>
            </a:r>
            <a:r>
              <a:rPr lang="en-US" sz="2400" dirty="0">
                <a:latin typeface="Calibri" panose="020F0502020204030204" pitchFamily="34" charset="0"/>
                <a:cs typeface="Calibri" panose="020F0502020204030204" pitchFamily="34" charset="0"/>
                <a:hlinkClick r:id="rId3"/>
              </a:rPr>
              <a:t>2020-2026 State Plan Development Resource, Appendix B</a:t>
            </a:r>
            <a:r>
              <a:rPr lang="en-US" sz="2400" dirty="0">
                <a:latin typeface="Calibri" panose="020F0502020204030204" pitchFamily="34" charset="0"/>
                <a:cs typeface="Calibri" panose="020F0502020204030204" pitchFamily="34" charset="0"/>
              </a:rPr>
              <a:t>)</a:t>
            </a:r>
            <a:br>
              <a:rPr lang="en-US" sz="2400" dirty="0">
                <a:latin typeface="Calibri" panose="020F0502020204030204" pitchFamily="34" charset="0"/>
                <a:cs typeface="Calibri" panose="020F0502020204030204" pitchFamily="34" charset="0"/>
              </a:rPr>
            </a:br>
            <a:br>
              <a:rPr lang="en-US" sz="2400" dirty="0">
                <a:latin typeface="Calibri" panose="020F0502020204030204" pitchFamily="34" charset="0"/>
                <a:cs typeface="Calibri" panose="020F0502020204030204" pitchFamily="34" charset="0"/>
              </a:rPr>
            </a:b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107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b="1" dirty="0">
                <a:solidFill>
                  <a:schemeClr val="tx1"/>
                </a:solidFill>
              </a:rPr>
              <a:t>Finding the Information</a:t>
            </a:r>
          </a:p>
        </p:txBody>
      </p:sp>
      <p:sp>
        <p:nvSpPr>
          <p:cNvPr id="3" name="Content Placeholder 2"/>
          <p:cNvSpPr>
            <a:spLocks noGrp="1"/>
          </p:cNvSpPr>
          <p:nvPr>
            <p:ph sz="half" idx="1"/>
          </p:nvPr>
        </p:nvSpPr>
        <p:spPr/>
        <p:txBody>
          <a:bodyPr>
            <a:noAutofit/>
          </a:bodyPr>
          <a:lstStyle/>
          <a:p>
            <a:r>
              <a:rPr lang="en-US" sz="2400" dirty="0">
                <a:latin typeface="Calibri" panose="020F0502020204030204" pitchFamily="34" charset="0"/>
                <a:cs typeface="Calibri" panose="020F0502020204030204" pitchFamily="34" charset="0"/>
              </a:rPr>
              <a:t>(iii) STATE DISABILITY CHARACTERISTICS </a:t>
            </a:r>
          </a:p>
          <a:p>
            <a:r>
              <a:rPr lang="en-US" sz="2400" dirty="0">
                <a:latin typeface="Calibri" panose="020F0502020204030204" pitchFamily="34" charset="0"/>
                <a:cs typeface="Calibri" panose="020F0502020204030204" pitchFamily="34" charset="0"/>
              </a:rPr>
              <a:t>b. Residential Settings</a:t>
            </a:r>
          </a:p>
          <a:p>
            <a:r>
              <a:rPr lang="en-US" sz="2400" dirty="0">
                <a:latin typeface="Calibri" panose="020F0502020204030204" pitchFamily="34" charset="0"/>
                <a:cs typeface="Calibri" panose="020F0502020204030204" pitchFamily="34" charset="0"/>
              </a:rPr>
              <a:t>(See the RISP website, State Profiles Page)</a:t>
            </a:r>
          </a:p>
          <a:p>
            <a:r>
              <a:rPr lang="en-US" sz="2400" dirty="0">
                <a:latin typeface="Calibri" panose="020F0502020204030204" pitchFamily="34" charset="0"/>
                <a:cs typeface="Calibri" panose="020F0502020204030204" pitchFamily="34" charset="0"/>
              </a:rPr>
              <a:t>Trends in In-Home and Residential Supports for people with Developmental Disabilities. </a:t>
            </a:r>
          </a:p>
          <a:p>
            <a:r>
              <a:rPr lang="en-US" sz="2400" dirty="0">
                <a:latin typeface="Calibri" panose="020F0502020204030204" pitchFamily="34" charset="0"/>
                <a:cs typeface="Calibri" panose="020F0502020204030204" pitchFamily="34" charset="0"/>
                <a:hlinkClick r:id="rId3"/>
              </a:rPr>
              <a:t>https://risp.umn.edu/state-profiles</a:t>
            </a:r>
            <a:r>
              <a:rPr lang="en-US" sz="2400" dirty="0">
                <a:latin typeface="Calibri" panose="020F0502020204030204" pitchFamily="34" charset="0"/>
                <a:cs typeface="Calibri" panose="020F0502020204030204" pitchFamily="34" charset="0"/>
              </a:rPr>
              <a:t> </a:t>
            </a:r>
          </a:p>
        </p:txBody>
      </p:sp>
      <p:pic>
        <p:nvPicPr>
          <p:cNvPr id="4" name="Content Placeholder 3" descr="RISP" title="RISP"/>
          <p:cNvPicPr>
            <a:picLocks noGrp="1" noChangeAspect="1"/>
          </p:cNvPicPr>
          <p:nvPr>
            <p:ph sz="half" idx="2"/>
          </p:nvPr>
        </p:nvPicPr>
        <p:blipFill>
          <a:blip r:embed="rId4"/>
          <a:stretch>
            <a:fillRect/>
          </a:stretch>
        </p:blipFill>
        <p:spPr>
          <a:xfrm>
            <a:off x="5760017" y="4626656"/>
            <a:ext cx="3333750" cy="1781175"/>
          </a:xfrm>
        </p:spPr>
      </p:pic>
    </p:spTree>
    <p:extLst>
      <p:ext uri="{BB962C8B-B14F-4D97-AF65-F5344CB8AC3E}">
        <p14:creationId xmlns:p14="http://schemas.microsoft.com/office/powerpoint/2010/main" val="270998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b="1" dirty="0">
                <a:solidFill>
                  <a:schemeClr val="tx1"/>
                </a:solidFill>
              </a:rPr>
              <a:t>Finding the Information</a:t>
            </a:r>
          </a:p>
        </p:txBody>
      </p:sp>
      <p:sp>
        <p:nvSpPr>
          <p:cNvPr id="3" name="Content Placeholder 2"/>
          <p:cNvSpPr>
            <a:spLocks noGrp="1"/>
          </p:cNvSpPr>
          <p:nvPr>
            <p:ph sz="half" idx="1"/>
          </p:nvPr>
        </p:nvSpPr>
        <p:spPr>
          <a:xfrm>
            <a:off x="5033792" y="1526868"/>
            <a:ext cx="6269591" cy="2382651"/>
          </a:xfrm>
        </p:spPr>
        <p:txBody>
          <a:bodyPr>
            <a:noAutofit/>
          </a:bodyPr>
          <a:lstStyle/>
          <a:p>
            <a:r>
              <a:rPr lang="en-US" sz="2000" b="1" dirty="0">
                <a:latin typeface="Calibri" panose="020F0502020204030204" pitchFamily="34" charset="0"/>
                <a:cs typeface="Calibri" panose="020F0502020204030204" pitchFamily="34" charset="0"/>
              </a:rPr>
              <a:t>(iii) STATE DISABILITY CHARACTERISTICS </a:t>
            </a:r>
          </a:p>
          <a:p>
            <a:r>
              <a:rPr lang="en-US" sz="2000" dirty="0">
                <a:latin typeface="Calibri" panose="020F0502020204030204" pitchFamily="34" charset="0"/>
                <a:cs typeface="Calibri" panose="020F0502020204030204" pitchFamily="34" charset="0"/>
              </a:rPr>
              <a:t>c. DEMOGRAPHIC INFORMATION  </a:t>
            </a:r>
          </a:p>
          <a:p>
            <a:r>
              <a:rPr lang="en-US" sz="2000" dirty="0">
                <a:latin typeface="Calibri" panose="020F0502020204030204" pitchFamily="34" charset="0"/>
                <a:cs typeface="Calibri" panose="020F0502020204030204" pitchFamily="34" charset="0"/>
              </a:rPr>
              <a:t>American Community Survey</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hlinkClick r:id="rId3"/>
              </a:rPr>
              <a:t>https://www.census.gov/programs-surveys/acs/</a:t>
            </a:r>
            <a:r>
              <a:rPr lang="en-US" sz="2000" dirty="0">
                <a:latin typeface="Calibri" panose="020F0502020204030204" pitchFamily="34" charset="0"/>
                <a:cs typeface="Calibri" panose="020F0502020204030204" pitchFamily="34" charset="0"/>
              </a:rPr>
              <a:t> </a:t>
            </a:r>
          </a:p>
          <a:p>
            <a:r>
              <a:rPr lang="en-US" sz="2000" dirty="0">
                <a:latin typeface="Calibri" panose="020F0502020204030204" pitchFamily="34" charset="0"/>
                <a:cs typeface="Calibri" panose="020F0502020204030204" pitchFamily="34" charset="0"/>
              </a:rPr>
              <a:t>"American Fact Finder" (AFF) provides access to data about the US, PR, and the Island Areas. This page provides links to tutorials on finding ancestry, median income, educational attainment, race and ethnicity, and community data.</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hlinkClick r:id="rId4"/>
              </a:rPr>
              <a:t>https://www.census.gov/schools/resources/data-tools/aff.html</a:t>
            </a:r>
            <a:r>
              <a:rPr lang="en-US" sz="2000" dirty="0">
                <a:latin typeface="Calibri" panose="020F0502020204030204" pitchFamily="34" charset="0"/>
                <a:cs typeface="Calibri" panose="020F0502020204030204" pitchFamily="34" charset="0"/>
              </a:rPr>
              <a:t> </a:t>
            </a:r>
          </a:p>
          <a:p>
            <a:endParaRPr lang="en-US" dirty="0"/>
          </a:p>
        </p:txBody>
      </p:sp>
    </p:spTree>
    <p:extLst>
      <p:ext uri="{BB962C8B-B14F-4D97-AF65-F5344CB8AC3E}">
        <p14:creationId xmlns:p14="http://schemas.microsoft.com/office/powerpoint/2010/main" val="657545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Finding the Information</a:t>
            </a:r>
          </a:p>
        </p:txBody>
      </p:sp>
      <p:sp>
        <p:nvSpPr>
          <p:cNvPr id="3" name="Content Placeholder 2"/>
          <p:cNvSpPr>
            <a:spLocks noGrp="1"/>
          </p:cNvSpPr>
          <p:nvPr>
            <p:ph sz="half" idx="1"/>
          </p:nvPr>
        </p:nvSpPr>
        <p:spPr>
          <a:xfrm>
            <a:off x="5266021" y="1192051"/>
            <a:ext cx="6269591" cy="1652750"/>
          </a:xfrm>
        </p:spPr>
        <p:txBody>
          <a:bodyPr/>
          <a:lstStyle/>
          <a:p>
            <a:r>
              <a:rPr lang="en-US" sz="2000" dirty="0">
                <a:latin typeface="Calibri" panose="020F0502020204030204" pitchFamily="34" charset="0"/>
                <a:cs typeface="Calibri" panose="020F0502020204030204" pitchFamily="34" charset="0"/>
              </a:rPr>
              <a:t>LANGUAGE RESOURCES</a:t>
            </a:r>
          </a:p>
          <a:p>
            <a:r>
              <a:rPr lang="en-US" sz="2000" dirty="0">
                <a:latin typeface="Calibri" panose="020F0502020204030204" pitchFamily="34" charset="0"/>
                <a:cs typeface="Calibri" panose="020F0502020204030204" pitchFamily="34" charset="0"/>
              </a:rPr>
              <a:t>US Census Bureau, American Fact Finder</a:t>
            </a:r>
          </a:p>
          <a:p>
            <a:r>
              <a:rPr lang="en-US" sz="2000" dirty="0">
                <a:latin typeface="Calibri" panose="020F0502020204030204" pitchFamily="34" charset="0"/>
                <a:cs typeface="Calibri" panose="020F0502020204030204" pitchFamily="34" charset="0"/>
                <a:hlinkClick r:id="rId3"/>
              </a:rPr>
              <a:t>Table S1601 Language Spoken at Home</a:t>
            </a:r>
            <a:endParaRPr lang="en-US" sz="2000" dirty="0">
              <a:latin typeface="Calibri" panose="020F0502020204030204" pitchFamily="34" charset="0"/>
              <a:cs typeface="Calibri" panose="020F0502020204030204" pitchFamily="34" charset="0"/>
            </a:endParaRPr>
          </a:p>
          <a:p>
            <a:endParaRPr lang="en-US" dirty="0"/>
          </a:p>
          <a:p>
            <a:endParaRPr lang="en-US" dirty="0"/>
          </a:p>
          <a:p>
            <a:endParaRPr lang="en-US" dirty="0"/>
          </a:p>
          <a:p>
            <a:endParaRPr lang="en-US" dirty="0"/>
          </a:p>
        </p:txBody>
      </p:sp>
      <p:pic>
        <p:nvPicPr>
          <p:cNvPr id="2" name="Picture 1" descr="chart with sample data" title="char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39268" y="3058509"/>
            <a:ext cx="6950863" cy="26397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99888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Portrait of State Services</a:t>
            </a:r>
          </a:p>
        </p:txBody>
      </p:sp>
      <p:graphicFrame>
        <p:nvGraphicFramePr>
          <p:cNvPr id="4" name="Content Placeholder 3" descr="Health&#10;Employment&#10;Informal and formal services and supports&#10;Interagency initiaitves" title="Portrait of State Services"/>
          <p:cNvGraphicFramePr>
            <a:graphicFrameLocks noGrp="1"/>
          </p:cNvGraphicFramePr>
          <p:nvPr>
            <p:ph idx="1"/>
            <p:extLst>
              <p:ext uri="{D42A27DB-BD31-4B8C-83A1-F6EECF244321}">
                <p14:modId xmlns:p14="http://schemas.microsoft.com/office/powerpoint/2010/main" val="1318111460"/>
              </p:ext>
            </p:extLst>
          </p:nvPr>
        </p:nvGraphicFramePr>
        <p:xfrm>
          <a:off x="4879427" y="1546601"/>
          <a:ext cx="6436967" cy="4063090"/>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430714">
                <a:tc>
                  <a:txBody>
                    <a:bodyPr/>
                    <a:lstStyle/>
                    <a:p>
                      <a:endParaRPr lang="en-US" dirty="0"/>
                    </a:p>
                  </a:txBody>
                  <a:tcPr/>
                </a:tc>
                <a:extLst>
                  <a:ext uri="{0D108BD9-81ED-4DB2-BD59-A6C34878D82A}">
                    <a16:rowId xmlns:a16="http://schemas.microsoft.com/office/drawing/2014/main" val="189256575"/>
                  </a:ext>
                </a:extLst>
              </a:tr>
              <a:tr h="940411">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400" b="1" dirty="0">
                          <a:latin typeface="Calibri" panose="020F0502020204030204" pitchFamily="34" charset="0"/>
                          <a:cs typeface="Calibri" panose="020F0502020204030204" pitchFamily="34" charset="0"/>
                        </a:rPr>
                        <a:t>State</a:t>
                      </a:r>
                      <a:r>
                        <a:rPr lang="en-US" sz="2400" b="1" baseline="0" dirty="0">
                          <a:latin typeface="Calibri" panose="020F0502020204030204" pitchFamily="34" charset="0"/>
                          <a:cs typeface="Calibri" panose="020F0502020204030204" pitchFamily="34" charset="0"/>
                        </a:rPr>
                        <a:t> services, supports and other assistance available to people with DD and their families.</a:t>
                      </a:r>
                      <a:endParaRPr lang="en-US" sz="2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48485538"/>
                  </a:ext>
                </a:extLst>
              </a:tr>
              <a:tr h="538393">
                <a:tc>
                  <a:txBody>
                    <a:bodyPr/>
                    <a:lstStyle/>
                    <a:p>
                      <a:r>
                        <a:rPr lang="en-US" sz="2400" b="1" u="sng" dirty="0">
                          <a:latin typeface="Calibri" panose="020F0502020204030204" pitchFamily="34" charset="0"/>
                          <a:cs typeface="Calibri" panose="020F0502020204030204" pitchFamily="34" charset="0"/>
                        </a:rPr>
                        <a:t>REQUIRED</a:t>
                      </a:r>
                      <a:r>
                        <a:rPr lang="en-US" sz="2400" b="1" dirty="0">
                          <a:latin typeface="Calibri" panose="020F0502020204030204" pitchFamily="34" charset="0"/>
                          <a:cs typeface="Calibri" panose="020F0502020204030204" pitchFamily="34" charset="0"/>
                        </a:rPr>
                        <a:t> by the DD Act:</a:t>
                      </a:r>
                    </a:p>
                  </a:txBody>
                  <a:tcPr/>
                </a:tc>
                <a:extLst>
                  <a:ext uri="{0D108BD9-81ED-4DB2-BD59-A6C34878D82A}">
                    <a16:rowId xmlns:a16="http://schemas.microsoft.com/office/drawing/2014/main" val="103406993"/>
                  </a:ext>
                </a:extLst>
              </a:tr>
              <a:tr h="538393">
                <a:tc>
                  <a:txBody>
                    <a:bodyPr/>
                    <a:lstStyle/>
                    <a:p>
                      <a:pPr marL="342900" indent="-342900">
                        <a:buFont typeface="Arial" panose="020B0604020202020204" pitchFamily="34" charset="0"/>
                        <a:buChar char="•"/>
                      </a:pPr>
                      <a:r>
                        <a:rPr lang="en-US" sz="2400" b="1" u="none" baseline="0" dirty="0">
                          <a:latin typeface="Calibri" panose="020F0502020204030204" pitchFamily="34" charset="0"/>
                          <a:cs typeface="Calibri" panose="020F0502020204030204" pitchFamily="34" charset="0"/>
                        </a:rPr>
                        <a:t>Health/Healthcare</a:t>
                      </a:r>
                      <a:endParaRPr lang="en-US" sz="2400" b="1" u="non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37681442"/>
                  </a:ext>
                </a:extLst>
              </a:tr>
              <a:tr h="538393">
                <a:tc>
                  <a:txBody>
                    <a:bodyPr/>
                    <a:lstStyle/>
                    <a:p>
                      <a:pPr marL="342900" indent="-342900">
                        <a:buFont typeface="Arial" panose="020B0604020202020204" pitchFamily="34" charset="0"/>
                        <a:buChar char="•"/>
                      </a:pPr>
                      <a:r>
                        <a:rPr lang="en-US" sz="2400" b="1" dirty="0">
                          <a:latin typeface="Calibri" panose="020F0502020204030204" pitchFamily="34" charset="0"/>
                          <a:cs typeface="Calibri" panose="020F0502020204030204" pitchFamily="34" charset="0"/>
                        </a:rPr>
                        <a:t>Employment</a:t>
                      </a:r>
                    </a:p>
                  </a:txBody>
                  <a:tcPr/>
                </a:tc>
                <a:extLst>
                  <a:ext uri="{0D108BD9-81ED-4DB2-BD59-A6C34878D82A}">
                    <a16:rowId xmlns:a16="http://schemas.microsoft.com/office/drawing/2014/main" val="1429361376"/>
                  </a:ext>
                </a:extLst>
              </a:tr>
              <a:tr h="538393">
                <a:tc>
                  <a:txBody>
                    <a:bodyPr/>
                    <a:lstStyle/>
                    <a:p>
                      <a:pPr marL="342900" indent="-342900">
                        <a:buFont typeface="Arial" panose="020B0604020202020204" pitchFamily="34" charset="0"/>
                        <a:buChar char="•"/>
                      </a:pPr>
                      <a:r>
                        <a:rPr lang="en-US" sz="2400" b="1" dirty="0">
                          <a:latin typeface="Calibri" panose="020F0502020204030204" pitchFamily="34" charset="0"/>
                          <a:cs typeface="Calibri" panose="020F0502020204030204" pitchFamily="34" charset="0"/>
                        </a:rPr>
                        <a:t>Informal and formal services and supports</a:t>
                      </a:r>
                    </a:p>
                  </a:txBody>
                  <a:tcPr/>
                </a:tc>
                <a:extLst>
                  <a:ext uri="{0D108BD9-81ED-4DB2-BD59-A6C34878D82A}">
                    <a16:rowId xmlns:a16="http://schemas.microsoft.com/office/drawing/2014/main" val="812261759"/>
                  </a:ext>
                </a:extLst>
              </a:tr>
              <a:tr h="538393">
                <a:tc>
                  <a:txBody>
                    <a:bodyPr/>
                    <a:lstStyle/>
                    <a:p>
                      <a:pPr marL="342900" indent="-342900">
                        <a:buFont typeface="Arial" panose="020B0604020202020204" pitchFamily="34" charset="0"/>
                        <a:buChar char="•"/>
                      </a:pPr>
                      <a:r>
                        <a:rPr lang="en-US" sz="2400" b="1" u="none" dirty="0">
                          <a:latin typeface="Calibri" panose="020F0502020204030204" pitchFamily="34" charset="0"/>
                          <a:cs typeface="Calibri" panose="020F0502020204030204" pitchFamily="34" charset="0"/>
                        </a:rPr>
                        <a:t>Interagency</a:t>
                      </a:r>
                      <a:r>
                        <a:rPr lang="en-US" sz="2400" b="1" u="none" baseline="0" dirty="0">
                          <a:latin typeface="Calibri" panose="020F0502020204030204" pitchFamily="34" charset="0"/>
                          <a:cs typeface="Calibri" panose="020F0502020204030204" pitchFamily="34" charset="0"/>
                        </a:rPr>
                        <a:t> initiatives</a:t>
                      </a:r>
                      <a:endParaRPr lang="en-US" sz="2400" b="1" u="non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85935052"/>
                  </a:ext>
                </a:extLst>
              </a:tr>
            </a:tbl>
          </a:graphicData>
        </a:graphic>
      </p:graphicFrame>
    </p:spTree>
    <p:extLst>
      <p:ext uri="{BB962C8B-B14F-4D97-AF65-F5344CB8AC3E}">
        <p14:creationId xmlns:p14="http://schemas.microsoft.com/office/powerpoint/2010/main" val="3710530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Portrait of the State Services</a:t>
            </a:r>
          </a:p>
        </p:txBody>
      </p:sp>
      <p:graphicFrame>
        <p:nvGraphicFramePr>
          <p:cNvPr id="4" name="Content Placeholder 3" descr="QA&#10;Education&#10;Housing&#10;Transportation&#10;child care&#10;recreation" title="Portrait of the State services"/>
          <p:cNvGraphicFramePr>
            <a:graphicFrameLocks noGrp="1"/>
          </p:cNvGraphicFramePr>
          <p:nvPr>
            <p:ph idx="1"/>
            <p:extLst>
              <p:ext uri="{D42A27DB-BD31-4B8C-83A1-F6EECF244321}">
                <p14:modId xmlns:p14="http://schemas.microsoft.com/office/powerpoint/2010/main" val="3217796319"/>
              </p:ext>
            </p:extLst>
          </p:nvPr>
        </p:nvGraphicFramePr>
        <p:xfrm>
          <a:off x="4910958" y="1316818"/>
          <a:ext cx="6436967" cy="4522655"/>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430714">
                <a:tc>
                  <a:txBody>
                    <a:bodyPr/>
                    <a:lstStyle/>
                    <a:p>
                      <a:endParaRPr lang="en-US" dirty="0"/>
                    </a:p>
                  </a:txBody>
                  <a:tcPr/>
                </a:tc>
                <a:extLst>
                  <a:ext uri="{0D108BD9-81ED-4DB2-BD59-A6C34878D82A}">
                    <a16:rowId xmlns:a16="http://schemas.microsoft.com/office/drawing/2014/main" val="189256575"/>
                  </a:ext>
                </a:extLst>
              </a:tr>
              <a:tr h="86158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400" b="1" dirty="0">
                          <a:latin typeface="Calibri" panose="020F0502020204030204" pitchFamily="34" charset="0"/>
                          <a:cs typeface="Calibri" panose="020F0502020204030204" pitchFamily="34" charset="0"/>
                        </a:rPr>
                        <a:t>Other</a:t>
                      </a:r>
                      <a:r>
                        <a:rPr lang="en-US" sz="2400" b="1" baseline="0" dirty="0">
                          <a:latin typeface="Calibri" panose="020F0502020204030204" pitchFamily="34" charset="0"/>
                          <a:cs typeface="Calibri" panose="020F0502020204030204" pitchFamily="34" charset="0"/>
                        </a:rPr>
                        <a:t> areas that can be included, but are </a:t>
                      </a:r>
                      <a:r>
                        <a:rPr lang="en-US" sz="2400" b="1" u="sng" baseline="0" dirty="0">
                          <a:latin typeface="Calibri" panose="020F0502020204030204" pitchFamily="34" charset="0"/>
                          <a:cs typeface="Calibri" panose="020F0502020204030204" pitchFamily="34" charset="0"/>
                        </a:rPr>
                        <a:t>NOT REQUIRED</a:t>
                      </a:r>
                      <a:r>
                        <a:rPr lang="en-US" sz="2400" b="1" baseline="0" dirty="0">
                          <a:latin typeface="Calibri" panose="020F0502020204030204" pitchFamily="34" charset="0"/>
                          <a:cs typeface="Calibri" panose="020F0502020204030204" pitchFamily="34" charset="0"/>
                        </a:rPr>
                        <a:t>.</a:t>
                      </a:r>
                      <a:endParaRPr lang="en-US" sz="2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48485538"/>
                  </a:ext>
                </a:extLst>
              </a:tr>
              <a:tr h="538393">
                <a:tc>
                  <a:txBody>
                    <a:bodyPr/>
                    <a:lstStyle/>
                    <a:p>
                      <a:pPr marL="342900" indent="-342900">
                        <a:buFont typeface="Arial" panose="020B0604020202020204" pitchFamily="34" charset="0"/>
                        <a:buChar char="•"/>
                      </a:pPr>
                      <a:r>
                        <a:rPr lang="en-US" sz="2400" b="1" dirty="0">
                          <a:latin typeface="Calibri" panose="020F0502020204030204" pitchFamily="34" charset="0"/>
                          <a:cs typeface="Calibri" panose="020F0502020204030204" pitchFamily="34" charset="0"/>
                        </a:rPr>
                        <a:t>Quality</a:t>
                      </a:r>
                      <a:r>
                        <a:rPr lang="en-US" sz="2400" b="1" baseline="0" dirty="0">
                          <a:latin typeface="Calibri" panose="020F0502020204030204" pitchFamily="34" charset="0"/>
                          <a:cs typeface="Calibri" panose="020F0502020204030204" pitchFamily="34" charset="0"/>
                        </a:rPr>
                        <a:t> assurance</a:t>
                      </a:r>
                      <a:endParaRPr lang="en-US" sz="2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3406993"/>
                  </a:ext>
                </a:extLst>
              </a:tr>
              <a:tr h="538393">
                <a:tc>
                  <a:txBody>
                    <a:bodyPr/>
                    <a:lstStyle/>
                    <a:p>
                      <a:pPr marL="342900" indent="-342900">
                        <a:buFont typeface="Arial" panose="020B0604020202020204" pitchFamily="34" charset="0"/>
                        <a:buChar char="•"/>
                      </a:pPr>
                      <a:r>
                        <a:rPr lang="en-US" sz="2400" b="1" u="none" baseline="0" dirty="0">
                          <a:latin typeface="Calibri" panose="020F0502020204030204" pitchFamily="34" charset="0"/>
                          <a:cs typeface="Calibri" panose="020F0502020204030204" pitchFamily="34" charset="0"/>
                        </a:rPr>
                        <a:t>Education/Early intervention</a:t>
                      </a:r>
                      <a:endParaRPr lang="en-US" sz="2400" b="1" u="non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37681442"/>
                  </a:ext>
                </a:extLst>
              </a:tr>
              <a:tr h="538393">
                <a:tc>
                  <a:txBody>
                    <a:bodyPr/>
                    <a:lstStyle/>
                    <a:p>
                      <a:pPr marL="342900" indent="-342900">
                        <a:buFont typeface="Arial" panose="020B0604020202020204" pitchFamily="34" charset="0"/>
                        <a:buChar char="•"/>
                      </a:pPr>
                      <a:r>
                        <a:rPr lang="en-US" sz="2400" b="1" dirty="0">
                          <a:latin typeface="Calibri" panose="020F0502020204030204" pitchFamily="34" charset="0"/>
                          <a:cs typeface="Calibri" panose="020F0502020204030204" pitchFamily="34" charset="0"/>
                        </a:rPr>
                        <a:t>Housing</a:t>
                      </a:r>
                    </a:p>
                  </a:txBody>
                  <a:tcPr/>
                </a:tc>
                <a:extLst>
                  <a:ext uri="{0D108BD9-81ED-4DB2-BD59-A6C34878D82A}">
                    <a16:rowId xmlns:a16="http://schemas.microsoft.com/office/drawing/2014/main" val="1429361376"/>
                  </a:ext>
                </a:extLst>
              </a:tr>
              <a:tr h="538393">
                <a:tc>
                  <a:txBody>
                    <a:bodyPr/>
                    <a:lstStyle/>
                    <a:p>
                      <a:pPr marL="342900" indent="-342900">
                        <a:buFont typeface="Arial" panose="020B0604020202020204" pitchFamily="34" charset="0"/>
                        <a:buChar char="•"/>
                      </a:pPr>
                      <a:r>
                        <a:rPr lang="en-US" sz="2400" b="1" dirty="0">
                          <a:latin typeface="Calibri" panose="020F0502020204030204" pitchFamily="34" charset="0"/>
                          <a:cs typeface="Calibri" panose="020F0502020204030204" pitchFamily="34" charset="0"/>
                        </a:rPr>
                        <a:t>Transportation</a:t>
                      </a:r>
                    </a:p>
                  </a:txBody>
                  <a:tcPr/>
                </a:tc>
                <a:extLst>
                  <a:ext uri="{0D108BD9-81ED-4DB2-BD59-A6C34878D82A}">
                    <a16:rowId xmlns:a16="http://schemas.microsoft.com/office/drawing/2014/main" val="812261759"/>
                  </a:ext>
                </a:extLst>
              </a:tr>
              <a:tr h="538393">
                <a:tc>
                  <a:txBody>
                    <a:bodyPr/>
                    <a:lstStyle/>
                    <a:p>
                      <a:pPr marL="342900" indent="-342900">
                        <a:buFont typeface="Arial" panose="020B0604020202020204" pitchFamily="34" charset="0"/>
                        <a:buChar char="•"/>
                      </a:pPr>
                      <a:r>
                        <a:rPr lang="en-US" sz="2400" b="1" u="none" dirty="0">
                          <a:latin typeface="Calibri" panose="020F0502020204030204" pitchFamily="34" charset="0"/>
                          <a:cs typeface="Calibri" panose="020F0502020204030204" pitchFamily="34" charset="0"/>
                        </a:rPr>
                        <a:t>Child care</a:t>
                      </a:r>
                    </a:p>
                  </a:txBody>
                  <a:tcPr/>
                </a:tc>
                <a:extLst>
                  <a:ext uri="{0D108BD9-81ED-4DB2-BD59-A6C34878D82A}">
                    <a16:rowId xmlns:a16="http://schemas.microsoft.com/office/drawing/2014/main" val="2985935052"/>
                  </a:ext>
                </a:extLst>
              </a:tr>
              <a:tr h="538393">
                <a:tc>
                  <a:txBody>
                    <a:bodyPr/>
                    <a:lstStyle/>
                    <a:p>
                      <a:pPr marL="342900" indent="-342900">
                        <a:buFont typeface="Arial" panose="020B0604020202020204" pitchFamily="34" charset="0"/>
                        <a:buChar char="•"/>
                      </a:pPr>
                      <a:r>
                        <a:rPr lang="en-US" sz="2400" b="1" u="none" dirty="0">
                          <a:latin typeface="Calibri" panose="020F0502020204030204" pitchFamily="34" charset="0"/>
                          <a:cs typeface="Calibri" panose="020F0502020204030204" pitchFamily="34" charset="0"/>
                        </a:rPr>
                        <a:t>Recreation</a:t>
                      </a:r>
                    </a:p>
                  </a:txBody>
                  <a:tcPr/>
                </a:tc>
                <a:extLst>
                  <a:ext uri="{0D108BD9-81ED-4DB2-BD59-A6C34878D82A}">
                    <a16:rowId xmlns:a16="http://schemas.microsoft.com/office/drawing/2014/main" val="1732721186"/>
                  </a:ext>
                </a:extLst>
              </a:tr>
            </a:tbl>
          </a:graphicData>
        </a:graphic>
      </p:graphicFrame>
    </p:spTree>
    <p:extLst>
      <p:ext uri="{BB962C8B-B14F-4D97-AF65-F5344CB8AC3E}">
        <p14:creationId xmlns:p14="http://schemas.microsoft.com/office/powerpoint/2010/main" val="3867757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REQUIRED ITEMS</a:t>
            </a:r>
          </a:p>
        </p:txBody>
      </p:sp>
      <p:sp>
        <p:nvSpPr>
          <p:cNvPr id="3" name="Text Placeholder 2"/>
          <p:cNvSpPr>
            <a:spLocks noGrp="1"/>
          </p:cNvSpPr>
          <p:nvPr>
            <p:ph type="body" idx="1"/>
          </p:nvPr>
        </p:nvSpPr>
        <p:spPr/>
        <p:txBody>
          <a:bodyPr/>
          <a:lstStyle/>
          <a:p>
            <a:r>
              <a:rPr lang="en-US" dirty="0">
                <a:solidFill>
                  <a:schemeClr val="tx1"/>
                </a:solidFill>
                <a:latin typeface="Calibri" panose="020F0502020204030204" pitchFamily="34" charset="0"/>
                <a:cs typeface="Calibri" panose="020F0502020204030204" pitchFamily="34" charset="0"/>
              </a:rPr>
              <a:t>COMPREHENSIVE REVIEW AND ANALYSIS</a:t>
            </a:r>
          </a:p>
        </p:txBody>
      </p:sp>
    </p:spTree>
    <p:extLst>
      <p:ext uri="{BB962C8B-B14F-4D97-AF65-F5344CB8AC3E}">
        <p14:creationId xmlns:p14="http://schemas.microsoft.com/office/powerpoint/2010/main" val="4183843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Health and Healthcare</a:t>
            </a:r>
          </a:p>
        </p:txBody>
      </p:sp>
      <p:graphicFrame>
        <p:nvGraphicFramePr>
          <p:cNvPr id="4" name="Content Placeholder 3" descr="Public private&#10;Prevention&#10;Long term services&#10;Number of children/ adults receiving each type of health service" title="Health"/>
          <p:cNvGraphicFramePr>
            <a:graphicFrameLocks noGrp="1"/>
          </p:cNvGraphicFramePr>
          <p:nvPr>
            <p:ph idx="1"/>
            <p:extLst>
              <p:ext uri="{D42A27DB-BD31-4B8C-83A1-F6EECF244321}">
                <p14:modId xmlns:p14="http://schemas.microsoft.com/office/powerpoint/2010/main" val="723194757"/>
              </p:ext>
            </p:extLst>
          </p:nvPr>
        </p:nvGraphicFramePr>
        <p:xfrm>
          <a:off x="4871546" y="342236"/>
          <a:ext cx="6610388" cy="6165379"/>
        </p:xfrm>
        <a:graphic>
          <a:graphicData uri="http://schemas.openxmlformats.org/drawingml/2006/table">
            <a:tbl>
              <a:tblPr firstRow="1" bandRow="1">
                <a:tableStyleId>{46F890A9-2807-4EBB-B81D-B2AA78EC7F39}</a:tableStyleId>
              </a:tblPr>
              <a:tblGrid>
                <a:gridCol w="6610388">
                  <a:extLst>
                    <a:ext uri="{9D8B030D-6E8A-4147-A177-3AD203B41FA5}">
                      <a16:colId xmlns:a16="http://schemas.microsoft.com/office/drawing/2014/main" val="884213081"/>
                    </a:ext>
                  </a:extLst>
                </a:gridCol>
              </a:tblGrid>
              <a:tr h="454810">
                <a:tc>
                  <a:txBody>
                    <a:bodyPr/>
                    <a:lstStyle/>
                    <a:p>
                      <a:endParaRPr lang="en-US" dirty="0"/>
                    </a:p>
                  </a:txBody>
                  <a:tcPr/>
                </a:tc>
                <a:extLst>
                  <a:ext uri="{0D108BD9-81ED-4DB2-BD59-A6C34878D82A}">
                    <a16:rowId xmlns:a16="http://schemas.microsoft.com/office/drawing/2014/main" val="189256575"/>
                  </a:ext>
                </a:extLst>
              </a:tr>
              <a:tr h="1914744">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0" dirty="0">
                          <a:latin typeface="Calibri" panose="020F0502020204030204" pitchFamily="34" charset="0"/>
                          <a:cs typeface="Calibri" panose="020F0502020204030204" pitchFamily="34" charset="0"/>
                        </a:rPr>
                        <a:t>Describe medical assistance, maternal/child health care, services for children with special health care needs, mental health services, institutional care options, and other health/mental health services. </a:t>
                      </a:r>
                      <a:r>
                        <a:rPr lang="en-US" sz="1600" b="0" dirty="0">
                          <a:latin typeface="Calibri" panose="020F0502020204030204" pitchFamily="34" charset="0"/>
                          <a:cs typeface="Calibri" panose="020F0502020204030204" pitchFamily="34" charset="0"/>
                        </a:rPr>
                        <a:t>[Section 124(c)(3)(A)(i)]</a:t>
                      </a:r>
                    </a:p>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br>
                        <a:rPr lang="en-US" sz="2200" b="1" i="1" dirty="0">
                          <a:latin typeface="Calibri" panose="020F0502020204030204" pitchFamily="34" charset="0"/>
                          <a:cs typeface="Calibri" panose="020F0502020204030204" pitchFamily="34" charset="0"/>
                        </a:rPr>
                      </a:br>
                      <a:r>
                        <a:rPr lang="en-US" sz="2200" b="1" i="1" dirty="0">
                          <a:latin typeface="Calibri" panose="020F0502020204030204" pitchFamily="34" charset="0"/>
                          <a:cs typeface="Calibri" panose="020F0502020204030204" pitchFamily="34" charset="0"/>
                        </a:rPr>
                        <a:t>To the extent available</a:t>
                      </a:r>
                      <a:endParaRPr lang="en-US" sz="2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48485538"/>
                  </a:ext>
                </a:extLst>
              </a:tr>
              <a:tr h="568513">
                <a:tc>
                  <a:txBody>
                    <a:bodyPr/>
                    <a:lstStyle/>
                    <a:p>
                      <a:pPr marL="342900" indent="-342900">
                        <a:buFont typeface="Arial" panose="020B0604020202020204" pitchFamily="34" charset="0"/>
                        <a:buChar char="•"/>
                      </a:pPr>
                      <a:r>
                        <a:rPr lang="en-US" sz="2200" b="0" dirty="0">
                          <a:latin typeface="Calibri" panose="020F0502020204030204" pitchFamily="34" charset="0"/>
                          <a:cs typeface="Calibri" panose="020F0502020204030204" pitchFamily="34" charset="0"/>
                        </a:rPr>
                        <a:t>Public/private insurance access</a:t>
                      </a:r>
                      <a:endParaRPr lang="en-US" sz="2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3406993"/>
                  </a:ext>
                </a:extLst>
              </a:tr>
              <a:tr h="568513">
                <a:tc>
                  <a:txBody>
                    <a:bodyPr/>
                    <a:lstStyle/>
                    <a:p>
                      <a:pPr marL="342900" indent="-342900">
                        <a:buFont typeface="Arial" panose="020B0604020202020204" pitchFamily="34" charset="0"/>
                        <a:buChar char="•"/>
                      </a:pPr>
                      <a:r>
                        <a:rPr lang="en-US" sz="2200" b="0" dirty="0">
                          <a:latin typeface="Calibri" panose="020F0502020204030204" pitchFamily="34" charset="0"/>
                          <a:cs typeface="Calibri" panose="020F0502020204030204" pitchFamily="34" charset="0"/>
                        </a:rPr>
                        <a:t>Prevention and wellness initiatives</a:t>
                      </a:r>
                      <a:endParaRPr lang="en-US" sz="2200" b="1" u="non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37681442"/>
                  </a:ext>
                </a:extLst>
              </a:tr>
              <a:tr h="568513">
                <a:tc>
                  <a:txBody>
                    <a:bodyPr/>
                    <a:lstStyle/>
                    <a:p>
                      <a:pPr marL="342900" indent="-342900">
                        <a:buFont typeface="Arial" panose="020B0604020202020204" pitchFamily="34" charset="0"/>
                        <a:buChar char="•"/>
                      </a:pPr>
                      <a:r>
                        <a:rPr lang="en-US" sz="2200" b="0" dirty="0">
                          <a:latin typeface="Calibri" panose="020F0502020204030204" pitchFamily="34" charset="0"/>
                          <a:cs typeface="Calibri" panose="020F0502020204030204" pitchFamily="34" charset="0"/>
                        </a:rPr>
                        <a:t>Long term services and supports</a:t>
                      </a:r>
                      <a:endParaRPr lang="en-US" sz="2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29361376"/>
                  </a:ext>
                </a:extLst>
              </a:tr>
              <a:tr h="804630">
                <a:tc>
                  <a:txBody>
                    <a:bodyPr/>
                    <a:lstStyle/>
                    <a:p>
                      <a:pPr marL="342900" indent="-342900">
                        <a:buFont typeface="Arial" panose="020B0604020202020204" pitchFamily="34" charset="0"/>
                        <a:buChar char="•"/>
                      </a:pPr>
                      <a:r>
                        <a:rPr lang="en-US" sz="2200" b="0" baseline="0" dirty="0">
                          <a:latin typeface="Calibri" panose="020F0502020204030204" pitchFamily="34" charset="0"/>
                          <a:cs typeface="Calibri" panose="020F0502020204030204" pitchFamily="34" charset="0"/>
                        </a:rPr>
                        <a:t>Number of children/adults, if applicable, families receiving each type of health service</a:t>
                      </a:r>
                      <a:endParaRPr lang="en-US" sz="2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2261759"/>
                  </a:ext>
                </a:extLst>
              </a:tr>
              <a:tr h="804630">
                <a:tc>
                  <a:txBody>
                    <a:bodyPr/>
                    <a:lstStyle/>
                    <a:p>
                      <a:pPr marL="342900" indent="-342900">
                        <a:buFont typeface="Arial" panose="020B0604020202020204" pitchFamily="34" charset="0"/>
                        <a:buChar char="•"/>
                      </a:pPr>
                      <a:r>
                        <a:rPr lang="en-US" sz="2200" b="0" u="none" dirty="0">
                          <a:latin typeface="Calibri" panose="020F0502020204030204" pitchFamily="34" charset="0"/>
                          <a:cs typeface="Calibri" panose="020F0502020204030204" pitchFamily="34" charset="0"/>
                        </a:rPr>
                        <a:t>Status of health/healthcare for individuals with DD from culturally</a:t>
                      </a:r>
                      <a:r>
                        <a:rPr lang="en-US" sz="2200" b="0" u="none" baseline="0" dirty="0">
                          <a:latin typeface="Calibri" panose="020F0502020204030204" pitchFamily="34" charset="0"/>
                          <a:cs typeface="Calibri" panose="020F0502020204030204" pitchFamily="34" charset="0"/>
                        </a:rPr>
                        <a:t> and </a:t>
                      </a:r>
                      <a:r>
                        <a:rPr lang="en-US" sz="2200" b="0" u="none" dirty="0">
                          <a:latin typeface="Calibri" panose="020F0502020204030204" pitchFamily="34" charset="0"/>
                          <a:cs typeface="Calibri" panose="020F0502020204030204" pitchFamily="34" charset="0"/>
                        </a:rPr>
                        <a:t>linguistically diverse backgrounds and health disparities</a:t>
                      </a:r>
                    </a:p>
                  </a:txBody>
                  <a:tcPr/>
                </a:tc>
                <a:extLst>
                  <a:ext uri="{0D108BD9-81ED-4DB2-BD59-A6C34878D82A}">
                    <a16:rowId xmlns:a16="http://schemas.microsoft.com/office/drawing/2014/main" val="2985935052"/>
                  </a:ext>
                </a:extLst>
              </a:tr>
            </a:tbl>
          </a:graphicData>
        </a:graphic>
      </p:graphicFrame>
    </p:spTree>
    <p:extLst>
      <p:ext uri="{BB962C8B-B14F-4D97-AF65-F5344CB8AC3E}">
        <p14:creationId xmlns:p14="http://schemas.microsoft.com/office/powerpoint/2010/main" val="2663128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Employment</a:t>
            </a:r>
          </a:p>
        </p:txBody>
      </p:sp>
      <p:graphicFrame>
        <p:nvGraphicFramePr>
          <p:cNvPr id="4" name="Content Placeholder 3" descr="Competitive/ integrated&#10;sheltered workshops&#10;employment first&#10;Number of youth/adults received each type of employment services" title="Employment"/>
          <p:cNvGraphicFramePr>
            <a:graphicFrameLocks noGrp="1"/>
          </p:cNvGraphicFramePr>
          <p:nvPr>
            <p:ph idx="1"/>
            <p:extLst>
              <p:ext uri="{D42A27DB-BD31-4B8C-83A1-F6EECF244321}">
                <p14:modId xmlns:p14="http://schemas.microsoft.com/office/powerpoint/2010/main" val="3698889"/>
              </p:ext>
            </p:extLst>
          </p:nvPr>
        </p:nvGraphicFramePr>
        <p:xfrm>
          <a:off x="4721773" y="194567"/>
          <a:ext cx="6610388" cy="6310056"/>
        </p:xfrm>
        <a:graphic>
          <a:graphicData uri="http://schemas.openxmlformats.org/drawingml/2006/table">
            <a:tbl>
              <a:tblPr firstRow="1" bandRow="1">
                <a:tableStyleId>{46F890A9-2807-4EBB-B81D-B2AA78EC7F39}</a:tableStyleId>
              </a:tblPr>
              <a:tblGrid>
                <a:gridCol w="6610388">
                  <a:extLst>
                    <a:ext uri="{9D8B030D-6E8A-4147-A177-3AD203B41FA5}">
                      <a16:colId xmlns:a16="http://schemas.microsoft.com/office/drawing/2014/main" val="884213081"/>
                    </a:ext>
                  </a:extLst>
                </a:gridCol>
              </a:tblGrid>
              <a:tr h="454810">
                <a:tc>
                  <a:txBody>
                    <a:bodyPr/>
                    <a:lstStyle/>
                    <a:p>
                      <a:endParaRPr lang="en-US" dirty="0"/>
                    </a:p>
                  </a:txBody>
                  <a:tcPr/>
                </a:tc>
                <a:extLst>
                  <a:ext uri="{0D108BD9-81ED-4DB2-BD59-A6C34878D82A}">
                    <a16:rowId xmlns:a16="http://schemas.microsoft.com/office/drawing/2014/main" val="189256575"/>
                  </a:ext>
                </a:extLst>
              </a:tr>
              <a:tr h="1410248">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0" dirty="0">
                          <a:latin typeface="Calibri" panose="020F0502020204030204" pitchFamily="34" charset="0"/>
                          <a:cs typeface="Calibri" panose="020F0502020204030204" pitchFamily="34" charset="0"/>
                        </a:rPr>
                        <a:t>Describe, job training/placement, worksite accommodation, vocational rehabilitation, and other work assistance incentives and benefits programs that are available. (Can</a:t>
                      </a:r>
                      <a:r>
                        <a:rPr lang="en-US" sz="2200" b="0" baseline="0" dirty="0">
                          <a:latin typeface="Calibri" panose="020F0502020204030204" pitchFamily="34" charset="0"/>
                          <a:cs typeface="Calibri" panose="020F0502020204030204" pitchFamily="34" charset="0"/>
                        </a:rPr>
                        <a:t> include </a:t>
                      </a:r>
                      <a:r>
                        <a:rPr lang="en-US" sz="2200" b="0" dirty="0">
                          <a:latin typeface="Calibri" panose="020F0502020204030204" pitchFamily="34" charset="0"/>
                          <a:cs typeface="Calibri" panose="020F0502020204030204" pitchFamily="34" charset="0"/>
                        </a:rPr>
                        <a:t>“school to work” transition) </a:t>
                      </a:r>
                      <a:r>
                        <a:rPr lang="en-US" sz="1600" b="0" dirty="0">
                          <a:latin typeface="Calibri" panose="020F0502020204030204" pitchFamily="34" charset="0"/>
                          <a:cs typeface="Calibri" panose="020F0502020204030204" pitchFamily="34" charset="0"/>
                        </a:rPr>
                        <a:t>[Section 124(c)(3)(A)(ii)]</a:t>
                      </a:r>
                      <a:endParaRPr lang="en-US" sz="2200" b="1" i="1"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i="1" dirty="0">
                          <a:latin typeface="Calibri" panose="020F0502020204030204" pitchFamily="34" charset="0"/>
                          <a:cs typeface="Calibri" panose="020F0502020204030204" pitchFamily="34" charset="0"/>
                        </a:rPr>
                        <a:t>To the extent available</a:t>
                      </a:r>
                    </a:p>
                  </a:txBody>
                  <a:tcPr/>
                </a:tc>
                <a:extLst>
                  <a:ext uri="{0D108BD9-81ED-4DB2-BD59-A6C34878D82A}">
                    <a16:rowId xmlns:a16="http://schemas.microsoft.com/office/drawing/2014/main" val="848485538"/>
                  </a:ext>
                </a:extLst>
              </a:tr>
              <a:tr h="568513">
                <a:tc>
                  <a:txBody>
                    <a:bodyPr/>
                    <a:lstStyle/>
                    <a:p>
                      <a:pPr marL="342900" indent="-342900">
                        <a:buFont typeface="Arial" panose="020B0604020202020204" pitchFamily="34" charset="0"/>
                        <a:buChar char="•"/>
                      </a:pPr>
                      <a:r>
                        <a:rPr lang="en-US" sz="2200" b="0" dirty="0">
                          <a:latin typeface="Calibri" panose="020F0502020204030204" pitchFamily="34" charset="0"/>
                          <a:cs typeface="Calibri" panose="020F0502020204030204" pitchFamily="34" charset="0"/>
                        </a:rPr>
                        <a:t>Competitive/integrated</a:t>
                      </a:r>
                      <a:r>
                        <a:rPr lang="en-US" sz="2200" b="0" baseline="0" dirty="0">
                          <a:latin typeface="Calibri" panose="020F0502020204030204" pitchFamily="34" charset="0"/>
                          <a:cs typeface="Calibri" panose="020F0502020204030204" pitchFamily="34" charset="0"/>
                        </a:rPr>
                        <a:t> employment</a:t>
                      </a:r>
                      <a:endParaRPr lang="en-US" sz="2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3406993"/>
                  </a:ext>
                </a:extLst>
              </a:tr>
              <a:tr h="568513">
                <a:tc>
                  <a:txBody>
                    <a:bodyPr/>
                    <a:lstStyle/>
                    <a:p>
                      <a:pPr marL="342900" indent="-342900">
                        <a:buFont typeface="Arial" panose="020B0604020202020204" pitchFamily="34" charset="0"/>
                        <a:buChar char="•"/>
                      </a:pPr>
                      <a:r>
                        <a:rPr lang="en-US" sz="2200" b="0" dirty="0">
                          <a:latin typeface="Calibri" panose="020F0502020204030204" pitchFamily="34" charset="0"/>
                          <a:cs typeface="Calibri" panose="020F0502020204030204" pitchFamily="34" charset="0"/>
                        </a:rPr>
                        <a:t>Sheltered</a:t>
                      </a:r>
                      <a:r>
                        <a:rPr lang="en-US" sz="2200" b="0" baseline="0" dirty="0">
                          <a:latin typeface="Calibri" panose="020F0502020204030204" pitchFamily="34" charset="0"/>
                          <a:cs typeface="Calibri" panose="020F0502020204030204" pitchFamily="34" charset="0"/>
                        </a:rPr>
                        <a:t> workshops</a:t>
                      </a:r>
                      <a:endParaRPr lang="en-US" sz="2200" b="1" u="non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37681442"/>
                  </a:ext>
                </a:extLst>
              </a:tr>
              <a:tr h="804630">
                <a:tc>
                  <a:txBody>
                    <a:bodyPr/>
                    <a:lstStyle/>
                    <a:p>
                      <a:pPr marL="342900" indent="-342900">
                        <a:buFont typeface="Arial" panose="020B0604020202020204" pitchFamily="34" charset="0"/>
                        <a:buChar char="•"/>
                      </a:pPr>
                      <a:r>
                        <a:rPr lang="en-US" sz="2200" b="0" dirty="0">
                          <a:latin typeface="Calibri" panose="020F0502020204030204" pitchFamily="34" charset="0"/>
                          <a:cs typeface="Calibri" panose="020F0502020204030204" pitchFamily="34" charset="0"/>
                        </a:rPr>
                        <a:t>Employment 1st policies/efforts; and sub-minimum wage</a:t>
                      </a:r>
                    </a:p>
                  </a:txBody>
                  <a:tcPr/>
                </a:tc>
                <a:extLst>
                  <a:ext uri="{0D108BD9-81ED-4DB2-BD59-A6C34878D82A}">
                    <a16:rowId xmlns:a16="http://schemas.microsoft.com/office/drawing/2014/main" val="142143409"/>
                  </a:ext>
                </a:extLst>
              </a:tr>
              <a:tr h="804630">
                <a:tc>
                  <a:txBody>
                    <a:bodyPr/>
                    <a:lstStyle/>
                    <a:p>
                      <a:pPr marL="342900" indent="-342900">
                        <a:buFont typeface="Arial" panose="020B0604020202020204" pitchFamily="34" charset="0"/>
                        <a:buChar char="•"/>
                      </a:pPr>
                      <a:r>
                        <a:rPr lang="en-US" sz="2200" b="0" baseline="0" dirty="0">
                          <a:latin typeface="Calibri" panose="020F0502020204030204" pitchFamily="34" charset="0"/>
                          <a:cs typeface="Calibri" panose="020F0502020204030204" pitchFamily="34" charset="0"/>
                        </a:rPr>
                        <a:t>Number of youth/adults with DD receiving each type of employment service</a:t>
                      </a:r>
                      <a:endParaRPr lang="en-US" sz="2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2261759"/>
                  </a:ext>
                </a:extLst>
              </a:tr>
              <a:tr h="804630">
                <a:tc>
                  <a:txBody>
                    <a:bodyPr/>
                    <a:lstStyle/>
                    <a:p>
                      <a:pPr marL="342900" indent="-342900">
                        <a:buFont typeface="Arial" panose="020B0604020202020204" pitchFamily="34" charset="0"/>
                        <a:buChar char="•"/>
                      </a:pPr>
                      <a:r>
                        <a:rPr lang="en-US" sz="2200" b="0" u="none" dirty="0">
                          <a:latin typeface="Calibri" panose="020F0502020204030204" pitchFamily="34" charset="0"/>
                          <a:cs typeface="Calibri" panose="020F0502020204030204" pitchFamily="34" charset="0"/>
                        </a:rPr>
                        <a:t>Status of employment</a:t>
                      </a:r>
                      <a:r>
                        <a:rPr lang="en-US" sz="2200" b="0" u="none" baseline="0" dirty="0">
                          <a:latin typeface="Calibri" panose="020F0502020204030204" pitchFamily="34" charset="0"/>
                          <a:cs typeface="Calibri" panose="020F0502020204030204" pitchFamily="34" charset="0"/>
                        </a:rPr>
                        <a:t> for individuals with DD from </a:t>
                      </a:r>
                      <a:r>
                        <a:rPr lang="en-US" sz="2200" b="0" i="0" baseline="0" dirty="0">
                          <a:latin typeface="Calibri" panose="020F0502020204030204" pitchFamily="34" charset="0"/>
                          <a:cs typeface="Calibri" panose="020F0502020204030204" pitchFamily="34" charset="0"/>
                        </a:rPr>
                        <a:t>culturally and linguistically </a:t>
                      </a:r>
                      <a:r>
                        <a:rPr lang="en-US" sz="2200" b="0" u="none" baseline="0" dirty="0">
                          <a:latin typeface="Calibri" panose="020F0502020204030204" pitchFamily="34" charset="0"/>
                          <a:cs typeface="Calibri" panose="020F0502020204030204" pitchFamily="34" charset="0"/>
                        </a:rPr>
                        <a:t>diverse backgrounds and employment disparities</a:t>
                      </a:r>
                      <a:endParaRPr lang="en-US" sz="2200" b="0" u="non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85935052"/>
                  </a:ext>
                </a:extLst>
              </a:tr>
            </a:tbl>
          </a:graphicData>
        </a:graphic>
      </p:graphicFrame>
    </p:spTree>
    <p:extLst>
      <p:ext uri="{BB962C8B-B14F-4D97-AF65-F5344CB8AC3E}">
        <p14:creationId xmlns:p14="http://schemas.microsoft.com/office/powerpoint/2010/main" val="3779605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Informal/</a:t>
            </a:r>
            <a:br>
              <a:rPr lang="en-US" b="1" dirty="0">
                <a:solidFill>
                  <a:schemeClr val="tx1"/>
                </a:solidFill>
                <a:latin typeface="Calibri" panose="020F0502020204030204" pitchFamily="34" charset="0"/>
                <a:cs typeface="Calibri" panose="020F0502020204030204" pitchFamily="34" charset="0"/>
              </a:rPr>
            </a:br>
            <a:r>
              <a:rPr lang="en-US" b="1" dirty="0">
                <a:solidFill>
                  <a:schemeClr val="tx1"/>
                </a:solidFill>
                <a:latin typeface="Calibri" panose="020F0502020204030204" pitchFamily="34" charset="0"/>
                <a:cs typeface="Calibri" panose="020F0502020204030204" pitchFamily="34" charset="0"/>
              </a:rPr>
              <a:t>Formal Services &amp; Supports</a:t>
            </a:r>
          </a:p>
        </p:txBody>
      </p:sp>
      <p:graphicFrame>
        <p:nvGraphicFramePr>
          <p:cNvPr id="4" name="Content Placeholder 3" descr="Family support&#10;Faith based volunteer&#10;HCBS&#10;Number of children/adults receiving each type of service" title="Informal/formal services"/>
          <p:cNvGraphicFramePr>
            <a:graphicFrameLocks noGrp="1"/>
          </p:cNvGraphicFramePr>
          <p:nvPr>
            <p:ph idx="1"/>
            <p:extLst>
              <p:ext uri="{D42A27DB-BD31-4B8C-83A1-F6EECF244321}">
                <p14:modId xmlns:p14="http://schemas.microsoft.com/office/powerpoint/2010/main" val="2924990460"/>
              </p:ext>
            </p:extLst>
          </p:nvPr>
        </p:nvGraphicFramePr>
        <p:xfrm>
          <a:off x="4808483" y="338030"/>
          <a:ext cx="6610388" cy="6020502"/>
        </p:xfrm>
        <a:graphic>
          <a:graphicData uri="http://schemas.openxmlformats.org/drawingml/2006/table">
            <a:tbl>
              <a:tblPr firstRow="1" bandRow="1">
                <a:tableStyleId>{46F890A9-2807-4EBB-B81D-B2AA78EC7F39}</a:tableStyleId>
              </a:tblPr>
              <a:tblGrid>
                <a:gridCol w="6610388">
                  <a:extLst>
                    <a:ext uri="{9D8B030D-6E8A-4147-A177-3AD203B41FA5}">
                      <a16:colId xmlns:a16="http://schemas.microsoft.com/office/drawing/2014/main" val="884213081"/>
                    </a:ext>
                  </a:extLst>
                </a:gridCol>
              </a:tblGrid>
              <a:tr h="454810">
                <a:tc>
                  <a:txBody>
                    <a:bodyPr/>
                    <a:lstStyle/>
                    <a:p>
                      <a:endParaRPr lang="en-US" dirty="0"/>
                    </a:p>
                  </a:txBody>
                  <a:tcPr/>
                </a:tc>
                <a:extLst>
                  <a:ext uri="{0D108BD9-81ED-4DB2-BD59-A6C34878D82A}">
                    <a16:rowId xmlns:a16="http://schemas.microsoft.com/office/drawing/2014/main" val="189256575"/>
                  </a:ext>
                </a:extLst>
              </a:tr>
              <a:tr h="195824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0" dirty="0">
                          <a:latin typeface="Calibri" panose="020F0502020204030204" pitchFamily="34" charset="0"/>
                          <a:cs typeface="Calibri" panose="020F0502020204030204" pitchFamily="34" charset="0"/>
                        </a:rPr>
                        <a:t>Describe available social, child welfare, aging, independent living, and other services </a:t>
                      </a:r>
                      <a:r>
                        <a:rPr lang="en-US" sz="2200" b="0" u="sng" dirty="0">
                          <a:latin typeface="Calibri" panose="020F0502020204030204" pitchFamily="34" charset="0"/>
                          <a:cs typeface="Calibri" panose="020F0502020204030204" pitchFamily="34" charset="0"/>
                        </a:rPr>
                        <a:t>not described elsewhere</a:t>
                      </a:r>
                      <a:r>
                        <a:rPr lang="en-US" sz="2200" b="0" dirty="0">
                          <a:latin typeface="Calibri" panose="020F0502020204030204" pitchFamily="34" charset="0"/>
                          <a:cs typeface="Calibri" panose="020F0502020204030204" pitchFamily="34" charset="0"/>
                        </a:rPr>
                        <a:t> that are available to people with DD and their families. </a:t>
                      </a:r>
                      <a:r>
                        <a:rPr lang="en-US" sz="1600" b="0" dirty="0">
                          <a:latin typeface="Calibri" panose="020F0502020204030204" pitchFamily="34" charset="0"/>
                          <a:cs typeface="Calibri" panose="020F0502020204030204" pitchFamily="34" charset="0"/>
                        </a:rPr>
                        <a:t>[Section 124(c)(3)(A)(iii)]</a:t>
                      </a:r>
                    </a:p>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i="1" dirty="0">
                          <a:latin typeface="Calibri" panose="020F0502020204030204" pitchFamily="34" charset="0"/>
                          <a:cs typeface="Calibri" panose="020F0502020204030204" pitchFamily="34" charset="0"/>
                        </a:rPr>
                        <a:t>To the extent available</a:t>
                      </a:r>
                    </a:p>
                  </a:txBody>
                  <a:tcPr/>
                </a:tc>
                <a:extLst>
                  <a:ext uri="{0D108BD9-81ED-4DB2-BD59-A6C34878D82A}">
                    <a16:rowId xmlns:a16="http://schemas.microsoft.com/office/drawing/2014/main" val="848485538"/>
                  </a:ext>
                </a:extLst>
              </a:tr>
              <a:tr h="568513">
                <a:tc>
                  <a:txBody>
                    <a:bodyPr/>
                    <a:lstStyle/>
                    <a:p>
                      <a:pPr marL="342900" indent="-342900">
                        <a:buFont typeface="Arial" panose="020B0604020202020204" pitchFamily="34" charset="0"/>
                        <a:buChar char="•"/>
                      </a:pPr>
                      <a:r>
                        <a:rPr lang="en-US" sz="2200" b="0" dirty="0">
                          <a:latin typeface="Calibri" panose="020F0502020204030204" pitchFamily="34" charset="0"/>
                          <a:cs typeface="Calibri" panose="020F0502020204030204" pitchFamily="34" charset="0"/>
                        </a:rPr>
                        <a:t>Family support efforts/policies;</a:t>
                      </a:r>
                      <a:r>
                        <a:rPr lang="en-US" sz="2200" b="0" baseline="0" dirty="0">
                          <a:latin typeface="Calibri" panose="020F0502020204030204" pitchFamily="34" charset="0"/>
                          <a:cs typeface="Calibri" panose="020F0502020204030204" pitchFamily="34" charset="0"/>
                        </a:rPr>
                        <a:t> peer support</a:t>
                      </a:r>
                      <a:endParaRPr lang="en-US" sz="2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3406993"/>
                  </a:ext>
                </a:extLst>
              </a:tr>
              <a:tr h="568513">
                <a:tc>
                  <a:txBody>
                    <a:bodyPr/>
                    <a:lstStyle/>
                    <a:p>
                      <a:pPr marL="342900" indent="-342900">
                        <a:buFont typeface="Arial" panose="020B0604020202020204" pitchFamily="34" charset="0"/>
                        <a:buChar char="•"/>
                      </a:pPr>
                      <a:r>
                        <a:rPr lang="en-US" sz="2200" b="0" dirty="0">
                          <a:latin typeface="Calibri" panose="020F0502020204030204" pitchFamily="34" charset="0"/>
                          <a:cs typeface="Calibri" panose="020F0502020204030204" pitchFamily="34" charset="0"/>
                        </a:rPr>
                        <a:t>Faith</a:t>
                      </a:r>
                      <a:r>
                        <a:rPr lang="en-US" sz="2200" b="0" baseline="0" dirty="0">
                          <a:latin typeface="Calibri" panose="020F0502020204030204" pitchFamily="34" charset="0"/>
                          <a:cs typeface="Calibri" panose="020F0502020204030204" pitchFamily="34" charset="0"/>
                        </a:rPr>
                        <a:t>-based and volunteer efforts/activities</a:t>
                      </a:r>
                      <a:endParaRPr lang="en-US" sz="2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29361376"/>
                  </a:ext>
                </a:extLst>
              </a:tr>
              <a:tr h="568513">
                <a:tc>
                  <a:txBody>
                    <a:bodyPr/>
                    <a:lstStyle/>
                    <a:p>
                      <a:pPr marL="342900" indent="-342900">
                        <a:buFont typeface="Arial" panose="020B0604020202020204" pitchFamily="34" charset="0"/>
                        <a:buChar char="•"/>
                      </a:pPr>
                      <a:r>
                        <a:rPr lang="en-US" sz="2200" b="0" dirty="0">
                          <a:latin typeface="Calibri" panose="020F0502020204030204" pitchFamily="34" charset="0"/>
                          <a:cs typeface="Calibri" panose="020F0502020204030204" pitchFamily="34" charset="0"/>
                        </a:rPr>
                        <a:t>Home and</a:t>
                      </a:r>
                      <a:r>
                        <a:rPr lang="en-US" sz="2200" b="0" baseline="0" dirty="0">
                          <a:latin typeface="Calibri" panose="020F0502020204030204" pitchFamily="34" charset="0"/>
                          <a:cs typeface="Calibri" panose="020F0502020204030204" pitchFamily="34" charset="0"/>
                        </a:rPr>
                        <a:t> community based and long term services</a:t>
                      </a:r>
                      <a:endParaRPr lang="en-US" sz="2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8630804"/>
                  </a:ext>
                </a:extLst>
              </a:tr>
              <a:tr h="804630">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0" dirty="0">
                          <a:latin typeface="Calibri" panose="020F0502020204030204" pitchFamily="34" charset="0"/>
                          <a:cs typeface="Calibri" panose="020F0502020204030204" pitchFamily="34" charset="0"/>
                        </a:rPr>
                        <a:t>Number of children/adults and, as applicable, their families receiving each type of service</a:t>
                      </a:r>
                      <a:r>
                        <a:rPr lang="en-US" sz="2200" b="0" baseline="0" dirty="0">
                          <a:latin typeface="Calibri" panose="020F0502020204030204" pitchFamily="34" charset="0"/>
                          <a:cs typeface="Calibri" panose="020F0502020204030204" pitchFamily="34" charset="0"/>
                        </a:rPr>
                        <a:t> and </a:t>
                      </a:r>
                      <a:r>
                        <a:rPr lang="en-US" sz="2200" b="0" dirty="0">
                          <a:latin typeface="Calibri" panose="020F0502020204030204" pitchFamily="34" charset="0"/>
                          <a:cs typeface="Calibri" panose="020F0502020204030204" pitchFamily="34" charset="0"/>
                        </a:rPr>
                        <a:t>support</a:t>
                      </a:r>
                      <a:endParaRPr lang="en-US" sz="2200" b="1" u="non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2261759"/>
                  </a:ext>
                </a:extLst>
              </a:tr>
              <a:tr h="804630">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0" u="none" dirty="0">
                          <a:latin typeface="Calibri" panose="020F0502020204030204" pitchFamily="34" charset="0"/>
                          <a:cs typeface="Calibri" panose="020F0502020204030204" pitchFamily="34" charset="0"/>
                        </a:rPr>
                        <a:t>Status of informal/formal services and supports</a:t>
                      </a:r>
                      <a:r>
                        <a:rPr lang="en-US" sz="2200" b="0" u="none" baseline="0" dirty="0">
                          <a:latin typeface="Calibri" panose="020F0502020204030204" pitchFamily="34" charset="0"/>
                          <a:cs typeface="Calibri" panose="020F0502020204030204" pitchFamily="34" charset="0"/>
                        </a:rPr>
                        <a:t> for individuals with DD from </a:t>
                      </a:r>
                      <a:r>
                        <a:rPr lang="en-US" sz="2200" b="0" i="0" baseline="0" dirty="0">
                          <a:latin typeface="Calibri" panose="020F0502020204030204" pitchFamily="34" charset="0"/>
                          <a:cs typeface="Calibri" panose="020F0502020204030204" pitchFamily="34" charset="0"/>
                        </a:rPr>
                        <a:t>culturally and linguistically </a:t>
                      </a:r>
                      <a:r>
                        <a:rPr lang="en-US" sz="2200" b="0" u="none" baseline="0" dirty="0">
                          <a:latin typeface="Calibri" panose="020F0502020204030204" pitchFamily="34" charset="0"/>
                          <a:cs typeface="Calibri" panose="020F0502020204030204" pitchFamily="34" charset="0"/>
                        </a:rPr>
                        <a:t>diverse backgrounds and disparities to access</a:t>
                      </a:r>
                      <a:endParaRPr lang="en-US" sz="2200" b="0" u="non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85935052"/>
                  </a:ext>
                </a:extLst>
              </a:tr>
            </a:tbl>
          </a:graphicData>
        </a:graphic>
      </p:graphicFrame>
    </p:spTree>
    <p:extLst>
      <p:ext uri="{BB962C8B-B14F-4D97-AF65-F5344CB8AC3E}">
        <p14:creationId xmlns:p14="http://schemas.microsoft.com/office/powerpoint/2010/main" val="337375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chemeClr val="tx1"/>
                </a:solidFill>
                <a:latin typeface="Calibri" panose="020F0502020204030204" pitchFamily="34" charset="0"/>
                <a:cs typeface="Calibri" panose="020F0502020204030204" pitchFamily="34" charset="0"/>
              </a:rPr>
              <a:t>Abbreviations</a:t>
            </a:r>
          </a:p>
        </p:txBody>
      </p:sp>
      <p:graphicFrame>
        <p:nvGraphicFramePr>
          <p:cNvPr id="5" name="Content Placeholder 4" descr="Developmental Disabilities DD&#10;Developmental Disabilities Council  Council &#10;Comprehensive Review and Analysis CRA&#10;Individuals with Disabilities Education Act &#10;IDEA&#10;" title="Abbreviations"/>
          <p:cNvGraphicFramePr>
            <a:graphicFrameLocks noGrp="1"/>
          </p:cNvGraphicFramePr>
          <p:nvPr>
            <p:ph idx="1"/>
            <p:extLst>
              <p:ext uri="{D42A27DB-BD31-4B8C-83A1-F6EECF244321}">
                <p14:modId xmlns:p14="http://schemas.microsoft.com/office/powerpoint/2010/main" val="847917907"/>
              </p:ext>
            </p:extLst>
          </p:nvPr>
        </p:nvGraphicFramePr>
        <p:xfrm>
          <a:off x="4857914" y="1757089"/>
          <a:ext cx="6275388" cy="3048000"/>
        </p:xfrm>
        <a:graphic>
          <a:graphicData uri="http://schemas.openxmlformats.org/drawingml/2006/table">
            <a:tbl>
              <a:tblPr firstRow="1" bandRow="1">
                <a:tableStyleId>{46F890A9-2807-4EBB-B81D-B2AA78EC7F39}</a:tableStyleId>
              </a:tblPr>
              <a:tblGrid>
                <a:gridCol w="3137694">
                  <a:extLst>
                    <a:ext uri="{9D8B030D-6E8A-4147-A177-3AD203B41FA5}">
                      <a16:colId xmlns:a16="http://schemas.microsoft.com/office/drawing/2014/main" val="311470042"/>
                    </a:ext>
                  </a:extLst>
                </a:gridCol>
                <a:gridCol w="3137694">
                  <a:extLst>
                    <a:ext uri="{9D8B030D-6E8A-4147-A177-3AD203B41FA5}">
                      <a16:colId xmlns:a16="http://schemas.microsoft.com/office/drawing/2014/main" val="3987637836"/>
                    </a:ext>
                  </a:extLst>
                </a:gridCol>
              </a:tblGrid>
              <a:tr h="370840">
                <a:tc>
                  <a:txBody>
                    <a:bodyPr/>
                    <a:lstStyle/>
                    <a:p>
                      <a:r>
                        <a:rPr lang="en-US" sz="2200" dirty="0">
                          <a:solidFill>
                            <a:schemeClr val="tx1"/>
                          </a:solidFill>
                          <a:latin typeface="Calibri" panose="020F0502020204030204" pitchFamily="34" charset="0"/>
                          <a:cs typeface="Calibri" panose="020F0502020204030204" pitchFamily="34" charset="0"/>
                        </a:rPr>
                        <a:t>Developmental Disabilities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solidFill>
                            <a:schemeClr val="tx1"/>
                          </a:solidFill>
                          <a:latin typeface="Calibri" panose="020F0502020204030204" pitchFamily="34" charset="0"/>
                          <a:cs typeface="Calibri" panose="020F0502020204030204" pitchFamily="34" charset="0"/>
                        </a:rPr>
                        <a:t>DD</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8794500"/>
                  </a:ext>
                </a:extLst>
              </a:tr>
              <a:tr h="370840">
                <a:tc>
                  <a:txBody>
                    <a:bodyPr/>
                    <a:lstStyle/>
                    <a:p>
                      <a:r>
                        <a:rPr lang="en-US" sz="2200" dirty="0">
                          <a:latin typeface="Calibri" panose="020F0502020204030204" pitchFamily="34" charset="0"/>
                          <a:cs typeface="Calibri" panose="020F0502020204030204" pitchFamily="34" charset="0"/>
                        </a:rPr>
                        <a:t>Developmental Disabilities Council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latin typeface="Calibri" panose="020F0502020204030204" pitchFamily="34" charset="0"/>
                          <a:cs typeface="Calibri" panose="020F0502020204030204" pitchFamily="34" charset="0"/>
                        </a:rPr>
                        <a:t>Council</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3905182"/>
                  </a:ext>
                </a:extLst>
              </a:tr>
              <a:tr h="370840">
                <a:tc>
                  <a:txBody>
                    <a:bodyPr/>
                    <a:lstStyle/>
                    <a:p>
                      <a:r>
                        <a:rPr lang="en-US" sz="2200" dirty="0">
                          <a:latin typeface="Calibri" panose="020F0502020204030204" pitchFamily="34" charset="0"/>
                          <a:cs typeface="Calibri" panose="020F0502020204030204" pitchFamily="34" charset="0"/>
                        </a:rPr>
                        <a:t>Comprehensive</a:t>
                      </a:r>
                      <a:r>
                        <a:rPr lang="en-US" sz="2200" baseline="0" dirty="0">
                          <a:latin typeface="Calibri" panose="020F0502020204030204" pitchFamily="34" charset="0"/>
                          <a:cs typeface="Calibri" panose="020F0502020204030204" pitchFamily="34" charset="0"/>
                        </a:rPr>
                        <a:t> Review and Analysis</a:t>
                      </a:r>
                      <a:endParaRPr lang="en-US" sz="2200" dirty="0">
                        <a:latin typeface="Calibri" panose="020F0502020204030204" pitchFamily="34" charset="0"/>
                        <a:cs typeface="Calibri" panose="020F050202020403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latin typeface="Calibri" panose="020F0502020204030204" pitchFamily="34" charset="0"/>
                          <a:cs typeface="Calibri" panose="020F0502020204030204" pitchFamily="34" charset="0"/>
                        </a:rPr>
                        <a:t>CRA</a:t>
                      </a: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3494192"/>
                  </a:ext>
                </a:extLst>
              </a:tr>
              <a:tr h="370840">
                <a:tc>
                  <a:txBody>
                    <a:bodyPr/>
                    <a:lstStyle/>
                    <a:p>
                      <a:r>
                        <a:rPr lang="en-US" sz="2200" dirty="0">
                          <a:latin typeface="Calibri" panose="020F0502020204030204" pitchFamily="34" charset="0"/>
                          <a:cs typeface="Calibri" panose="020F0502020204030204" pitchFamily="34" charset="0"/>
                        </a:rPr>
                        <a:t>Individuals with Disabilities Education Act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200" dirty="0">
                          <a:latin typeface="Calibri" panose="020F0502020204030204" pitchFamily="34" charset="0"/>
                          <a:cs typeface="Calibri" panose="020F0502020204030204" pitchFamily="34" charset="0"/>
                        </a:rPr>
                        <a:t>IDEA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98062305"/>
                  </a:ext>
                </a:extLst>
              </a:tr>
            </a:tbl>
          </a:graphicData>
        </a:graphic>
      </p:graphicFrame>
      <p:sp>
        <p:nvSpPr>
          <p:cNvPr id="4" name="Text Placeholder 3"/>
          <p:cNvSpPr>
            <a:spLocks noGrp="1"/>
          </p:cNvSpPr>
          <p:nvPr>
            <p:ph type="body" sz="half" idx="2"/>
          </p:nvPr>
        </p:nvSpPr>
        <p:spPr/>
        <p:txBody>
          <a:bodyPr>
            <a:normAutofit/>
          </a:bodyPr>
          <a:lstStyle/>
          <a:p>
            <a:r>
              <a:rPr lang="en-US" sz="2000" dirty="0">
                <a:solidFill>
                  <a:schemeClr val="tx1"/>
                </a:solidFill>
                <a:latin typeface="Calibri" panose="020F0502020204030204" pitchFamily="34" charset="0"/>
                <a:cs typeface="Calibri" panose="020F0502020204030204" pitchFamily="34" charset="0"/>
              </a:rPr>
              <a:t>Used throughout the webinar</a:t>
            </a:r>
          </a:p>
        </p:txBody>
      </p:sp>
    </p:spTree>
    <p:extLst>
      <p:ext uri="{BB962C8B-B14F-4D97-AF65-F5344CB8AC3E}">
        <p14:creationId xmlns:p14="http://schemas.microsoft.com/office/powerpoint/2010/main" val="867645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Interagency Initiatives  </a:t>
            </a:r>
          </a:p>
        </p:txBody>
      </p:sp>
      <p:graphicFrame>
        <p:nvGraphicFramePr>
          <p:cNvPr id="4" name="Content Placeholder 3" descr="Describe the extent to which agencies operating other federally assisted State programs (including activities authorized under section 101 or 102 of the Assistive Technology Act of 1998 (29 U.S.C. 3011, 3012)) pursue interagency initiatives to improve community services, individualized supports, and other forms of assistance for individuals with DD. &#10;To the extent available…&#10;• State Early Learning Councils required under the Head Start program&#10;• State Interagency Coordinating Councils required under Part C of IDEA&#10;" title="Interagency initiatives"/>
          <p:cNvGraphicFramePr>
            <a:graphicFrameLocks noGrp="1"/>
          </p:cNvGraphicFramePr>
          <p:nvPr>
            <p:ph idx="1"/>
            <p:extLst>
              <p:ext uri="{D42A27DB-BD31-4B8C-83A1-F6EECF244321}">
                <p14:modId xmlns:p14="http://schemas.microsoft.com/office/powerpoint/2010/main" val="975558361"/>
              </p:ext>
            </p:extLst>
          </p:nvPr>
        </p:nvGraphicFramePr>
        <p:xfrm>
          <a:off x="4753305" y="926145"/>
          <a:ext cx="6610388" cy="4968722"/>
        </p:xfrm>
        <a:graphic>
          <a:graphicData uri="http://schemas.openxmlformats.org/drawingml/2006/table">
            <a:tbl>
              <a:tblPr firstRow="1" bandRow="1">
                <a:tableStyleId>{46F890A9-2807-4EBB-B81D-B2AA78EC7F39}</a:tableStyleId>
              </a:tblPr>
              <a:tblGrid>
                <a:gridCol w="6610388">
                  <a:extLst>
                    <a:ext uri="{9D8B030D-6E8A-4147-A177-3AD203B41FA5}">
                      <a16:colId xmlns:a16="http://schemas.microsoft.com/office/drawing/2014/main" val="884213081"/>
                    </a:ext>
                  </a:extLst>
                </a:gridCol>
              </a:tblGrid>
              <a:tr h="454810">
                <a:tc>
                  <a:txBody>
                    <a:bodyPr/>
                    <a:lstStyle/>
                    <a:p>
                      <a:endParaRPr lang="en-US" dirty="0"/>
                    </a:p>
                  </a:txBody>
                  <a:tcPr/>
                </a:tc>
                <a:extLst>
                  <a:ext uri="{0D108BD9-81ED-4DB2-BD59-A6C34878D82A}">
                    <a16:rowId xmlns:a16="http://schemas.microsoft.com/office/drawing/2014/main" val="189256575"/>
                  </a:ext>
                </a:extLst>
              </a:tr>
              <a:tr h="1187307">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0" i="0" dirty="0">
                          <a:latin typeface="Calibri" panose="020F0502020204030204" pitchFamily="34" charset="0"/>
                          <a:cs typeface="Calibri" panose="020F0502020204030204" pitchFamily="34" charset="0"/>
                        </a:rPr>
                        <a:t>Describe the extent to which agencies operating other federally assisted State programs (including activities authorized under section 101 or 102 of the Assistive Technology Act of 1998 (29 U.S.C. 3011, 3012)) pursue interagency initiatives to improve community services, individualized supports, and other forms of assistance for individuals with DD. </a:t>
                      </a:r>
                    </a:p>
                  </a:txBody>
                  <a:tcPr/>
                </a:tc>
                <a:extLst>
                  <a:ext uri="{0D108BD9-81ED-4DB2-BD59-A6C34878D82A}">
                    <a16:rowId xmlns:a16="http://schemas.microsoft.com/office/drawing/2014/main" val="848485538"/>
                  </a:ext>
                </a:extLst>
              </a:tr>
              <a:tr h="451664">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i="1" dirty="0">
                          <a:latin typeface="Calibri" panose="020F0502020204030204" pitchFamily="34" charset="0"/>
                          <a:cs typeface="Calibri" panose="020F0502020204030204" pitchFamily="34" charset="0"/>
                        </a:rPr>
                        <a:t>To the extent</a:t>
                      </a:r>
                      <a:r>
                        <a:rPr lang="en-US" sz="2200" b="1" i="1" baseline="0" dirty="0">
                          <a:latin typeface="Calibri" panose="020F0502020204030204" pitchFamily="34" charset="0"/>
                          <a:cs typeface="Calibri" panose="020F0502020204030204" pitchFamily="34" charset="0"/>
                        </a:rPr>
                        <a:t> available…</a:t>
                      </a:r>
                      <a:endParaRPr lang="en-US" sz="2200" b="0" i="0" baseline="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8551918"/>
                  </a:ext>
                </a:extLst>
              </a:tr>
              <a:tr h="796159">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i="0" baseline="0" dirty="0">
                          <a:latin typeface="Calibri" panose="020F0502020204030204" pitchFamily="34" charset="0"/>
                          <a:cs typeface="Calibri" panose="020F0502020204030204" pitchFamily="34" charset="0"/>
                        </a:rPr>
                        <a:t>State Early Learning Councils required under the Head Start program</a:t>
                      </a:r>
                    </a:p>
                  </a:txBody>
                  <a:tcPr/>
                </a:tc>
                <a:extLst>
                  <a:ext uri="{0D108BD9-81ED-4DB2-BD59-A6C34878D82A}">
                    <a16:rowId xmlns:a16="http://schemas.microsoft.com/office/drawing/2014/main" val="1805735746"/>
                  </a:ext>
                </a:extLst>
              </a:tr>
              <a:tr h="827689">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i="0" baseline="0" dirty="0">
                          <a:latin typeface="Calibri" panose="020F0502020204030204" pitchFamily="34" charset="0"/>
                          <a:cs typeface="Calibri" panose="020F0502020204030204" pitchFamily="34" charset="0"/>
                        </a:rPr>
                        <a:t>State Interagency Coordinating Councils required under Part C of IDEA</a:t>
                      </a:r>
                    </a:p>
                  </a:txBody>
                  <a:tcPr/>
                </a:tc>
                <a:extLst>
                  <a:ext uri="{0D108BD9-81ED-4DB2-BD59-A6C34878D82A}">
                    <a16:rowId xmlns:a16="http://schemas.microsoft.com/office/drawing/2014/main" val="2397095323"/>
                  </a:ext>
                </a:extLst>
              </a:tr>
            </a:tbl>
          </a:graphicData>
        </a:graphic>
      </p:graphicFrame>
    </p:spTree>
    <p:extLst>
      <p:ext uri="{BB962C8B-B14F-4D97-AF65-F5344CB8AC3E}">
        <p14:creationId xmlns:p14="http://schemas.microsoft.com/office/powerpoint/2010/main" val="3246080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Interagency Initiatives </a:t>
            </a:r>
            <a:br>
              <a:rPr lang="en-US" b="1" dirty="0">
                <a:solidFill>
                  <a:schemeClr val="tx1"/>
                </a:solidFill>
                <a:latin typeface="Calibri" panose="020F0502020204030204" pitchFamily="34" charset="0"/>
                <a:cs typeface="Calibri" panose="020F0502020204030204" pitchFamily="34" charset="0"/>
              </a:rPr>
            </a:br>
            <a:r>
              <a:rPr lang="en-US" b="1" dirty="0">
                <a:solidFill>
                  <a:schemeClr val="tx1"/>
                </a:solidFill>
                <a:latin typeface="Calibri" panose="020F0502020204030204" pitchFamily="34" charset="0"/>
                <a:cs typeface="Calibri" panose="020F0502020204030204" pitchFamily="34" charset="0"/>
              </a:rPr>
              <a:t>continued </a:t>
            </a:r>
          </a:p>
        </p:txBody>
      </p:sp>
      <p:graphicFrame>
        <p:nvGraphicFramePr>
          <p:cNvPr id="4" name="Content Placeholder 3" descr="Work investment boards&#10;state established councils&#10;participation of individuals with DD family members, organizations representing people with disabilities on councils and committeees. " title="Interagency initiatives continued"/>
          <p:cNvGraphicFramePr>
            <a:graphicFrameLocks noGrp="1"/>
          </p:cNvGraphicFramePr>
          <p:nvPr>
            <p:ph idx="1"/>
            <p:extLst>
              <p:ext uri="{D42A27DB-BD31-4B8C-83A1-F6EECF244321}">
                <p14:modId xmlns:p14="http://schemas.microsoft.com/office/powerpoint/2010/main" val="871834277"/>
              </p:ext>
            </p:extLst>
          </p:nvPr>
        </p:nvGraphicFramePr>
        <p:xfrm>
          <a:off x="4879427" y="1087912"/>
          <a:ext cx="6610388" cy="4645188"/>
        </p:xfrm>
        <a:graphic>
          <a:graphicData uri="http://schemas.openxmlformats.org/drawingml/2006/table">
            <a:tbl>
              <a:tblPr firstRow="1" bandRow="1">
                <a:tableStyleId>{46F890A9-2807-4EBB-B81D-B2AA78EC7F39}</a:tableStyleId>
              </a:tblPr>
              <a:tblGrid>
                <a:gridCol w="6610388">
                  <a:extLst>
                    <a:ext uri="{9D8B030D-6E8A-4147-A177-3AD203B41FA5}">
                      <a16:colId xmlns:a16="http://schemas.microsoft.com/office/drawing/2014/main" val="884213081"/>
                    </a:ext>
                  </a:extLst>
                </a:gridCol>
              </a:tblGrid>
              <a:tr h="404420">
                <a:tc>
                  <a:txBody>
                    <a:bodyPr/>
                    <a:lstStyle/>
                    <a:p>
                      <a:endParaRPr lang="en-US" dirty="0"/>
                    </a:p>
                  </a:txBody>
                  <a:tcPr/>
                </a:tc>
                <a:extLst>
                  <a:ext uri="{0D108BD9-81ED-4DB2-BD59-A6C34878D82A}">
                    <a16:rowId xmlns:a16="http://schemas.microsoft.com/office/drawing/2014/main" val="189256575"/>
                  </a:ext>
                </a:extLst>
              </a:tr>
              <a:tr h="477354">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i="1" dirty="0">
                          <a:latin typeface="Calibri" panose="020F0502020204030204" pitchFamily="34" charset="0"/>
                          <a:cs typeface="Calibri" panose="020F0502020204030204" pitchFamily="34" charset="0"/>
                        </a:rPr>
                        <a:t>To the extent</a:t>
                      </a:r>
                      <a:r>
                        <a:rPr lang="en-US" sz="2200" b="1" i="1" baseline="0" dirty="0">
                          <a:latin typeface="Calibri" panose="020F0502020204030204" pitchFamily="34" charset="0"/>
                          <a:cs typeface="Calibri" panose="020F0502020204030204" pitchFamily="34" charset="0"/>
                        </a:rPr>
                        <a:t> available…</a:t>
                      </a:r>
                      <a:endParaRPr lang="en-US" sz="2200" b="0" i="0" baseline="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48485538"/>
                  </a:ext>
                </a:extLst>
              </a:tr>
              <a:tr h="1055761">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i="0" baseline="0" dirty="0">
                          <a:latin typeface="Calibri" panose="020F0502020204030204" pitchFamily="34" charset="0"/>
                          <a:cs typeface="Calibri" panose="020F0502020204030204" pitchFamily="34" charset="0"/>
                        </a:rPr>
                        <a:t>Work Investment Boards, Centers for Independent Living, State Rehabilitation Council, Aging and Disability Resource Centers </a:t>
                      </a:r>
                    </a:p>
                  </a:txBody>
                  <a:tcPr/>
                </a:tc>
                <a:extLst>
                  <a:ext uri="{0D108BD9-81ED-4DB2-BD59-A6C34878D82A}">
                    <a16:rowId xmlns:a16="http://schemas.microsoft.com/office/drawing/2014/main" val="4159615798"/>
                  </a:ext>
                </a:extLst>
              </a:tr>
              <a:tr h="471574">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i="0" baseline="0" dirty="0">
                          <a:latin typeface="Calibri" panose="020F0502020204030204" pitchFamily="34" charset="0"/>
                          <a:cs typeface="Calibri" panose="020F0502020204030204" pitchFamily="34" charset="0"/>
                        </a:rPr>
                        <a:t>State-established Councils/Committees/Cabinets</a:t>
                      </a:r>
                    </a:p>
                  </a:txBody>
                  <a:tcPr/>
                </a:tc>
                <a:extLst>
                  <a:ext uri="{0D108BD9-81ED-4DB2-BD59-A6C34878D82A}">
                    <a16:rowId xmlns:a16="http://schemas.microsoft.com/office/drawing/2014/main" val="4074954593"/>
                  </a:ext>
                </a:extLst>
              </a:tr>
              <a:tr h="471574">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i="0" baseline="0" dirty="0">
                          <a:latin typeface="Calibri" panose="020F0502020204030204" pitchFamily="34" charset="0"/>
                          <a:cs typeface="Calibri" panose="020F0502020204030204" pitchFamily="34" charset="0"/>
                        </a:rPr>
                        <a:t>Participation of individuals with DD, family members, and organizations representing people with disabilities on these Councils, Committees and/or Cabinets</a:t>
                      </a:r>
                    </a:p>
                  </a:txBody>
                  <a:tcPr/>
                </a:tc>
                <a:extLst>
                  <a:ext uri="{0D108BD9-81ED-4DB2-BD59-A6C34878D82A}">
                    <a16:rowId xmlns:a16="http://schemas.microsoft.com/office/drawing/2014/main" val="3045065306"/>
                  </a:ext>
                </a:extLst>
              </a:tr>
              <a:tr h="471574">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i="0" baseline="0" dirty="0">
                          <a:latin typeface="Calibri" panose="020F0502020204030204" pitchFamily="34" charset="0"/>
                          <a:cs typeface="Calibri" panose="020F0502020204030204" pitchFamily="34" charset="0"/>
                        </a:rPr>
                        <a:t>Participation of individuals with DD from culturally and linguistically diverse backgrounds</a:t>
                      </a:r>
                    </a:p>
                  </a:txBody>
                  <a:tcPr/>
                </a:tc>
                <a:extLst>
                  <a:ext uri="{0D108BD9-81ED-4DB2-BD59-A6C34878D82A}">
                    <a16:rowId xmlns:a16="http://schemas.microsoft.com/office/drawing/2014/main" val="1268091245"/>
                  </a:ext>
                </a:extLst>
              </a:tr>
            </a:tbl>
          </a:graphicData>
        </a:graphic>
      </p:graphicFrame>
    </p:spTree>
    <p:extLst>
      <p:ext uri="{BB962C8B-B14F-4D97-AF65-F5344CB8AC3E}">
        <p14:creationId xmlns:p14="http://schemas.microsoft.com/office/powerpoint/2010/main" val="1602706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latin typeface="Calibri" panose="020F0502020204030204" pitchFamily="34" charset="0"/>
                <a:cs typeface="Calibri" panose="020F0502020204030204" pitchFamily="34" charset="0"/>
              </a:rPr>
              <a:t>OPTIONAL  ITEMS</a:t>
            </a:r>
          </a:p>
        </p:txBody>
      </p:sp>
      <p:sp>
        <p:nvSpPr>
          <p:cNvPr id="3" name="Text Placeholder 2"/>
          <p:cNvSpPr>
            <a:spLocks noGrp="1"/>
          </p:cNvSpPr>
          <p:nvPr>
            <p:ph type="body" idx="1"/>
          </p:nvPr>
        </p:nvSpPr>
        <p:spPr/>
        <p:txBody>
          <a:bodyPr/>
          <a:lstStyle/>
          <a:p>
            <a:r>
              <a:rPr lang="en-US" dirty="0">
                <a:solidFill>
                  <a:schemeClr val="tx1"/>
                </a:solidFill>
                <a:latin typeface="Calibri" panose="020F0502020204030204" pitchFamily="34" charset="0"/>
                <a:cs typeface="Calibri" panose="020F0502020204030204" pitchFamily="34" charset="0"/>
              </a:rPr>
              <a:t>COMPREHENSIVE REVIEW AND ANALYSIS</a:t>
            </a:r>
          </a:p>
        </p:txBody>
      </p:sp>
    </p:spTree>
    <p:extLst>
      <p:ext uri="{BB962C8B-B14F-4D97-AF65-F5344CB8AC3E}">
        <p14:creationId xmlns:p14="http://schemas.microsoft.com/office/powerpoint/2010/main" val="1336463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Quality Assurance</a:t>
            </a:r>
          </a:p>
        </p:txBody>
      </p:sp>
      <p:graphicFrame>
        <p:nvGraphicFramePr>
          <p:cNvPr id="4" name="Content Placeholder 3" descr="Provide information on monitoring of services, supports, and assistance to prevent…&#10;• Abuse, neglect and sexual or financial exploitation &#10;• Violation of legal or human rights&#10;• Inappropriate use of restraints or seclusion&#10;Also include interagency coordination and systems integration efforts that result in improved services, supports, other assistance; access to person-centered planning services; and training in leadership, self-advocacy, and self-determination. &#10;In your description, include information specific to individuals with DD from culturally and linguistically diverse backgrounds.&#10;" title="QA"/>
          <p:cNvGraphicFramePr>
            <a:graphicFrameLocks noGrp="1"/>
          </p:cNvGraphicFramePr>
          <p:nvPr>
            <p:ph idx="1"/>
            <p:extLst>
              <p:ext uri="{D42A27DB-BD31-4B8C-83A1-F6EECF244321}">
                <p14:modId xmlns:p14="http://schemas.microsoft.com/office/powerpoint/2010/main" val="1970642388"/>
              </p:ext>
            </p:extLst>
          </p:nvPr>
        </p:nvGraphicFramePr>
        <p:xfrm>
          <a:off x="4816365" y="667541"/>
          <a:ext cx="6610388" cy="5526693"/>
        </p:xfrm>
        <a:graphic>
          <a:graphicData uri="http://schemas.openxmlformats.org/drawingml/2006/table">
            <a:tbl>
              <a:tblPr firstRow="1" bandRow="1">
                <a:tableStyleId>{46F890A9-2807-4EBB-B81D-B2AA78EC7F39}</a:tableStyleId>
              </a:tblPr>
              <a:tblGrid>
                <a:gridCol w="6610388">
                  <a:extLst>
                    <a:ext uri="{9D8B030D-6E8A-4147-A177-3AD203B41FA5}">
                      <a16:colId xmlns:a16="http://schemas.microsoft.com/office/drawing/2014/main" val="884213081"/>
                    </a:ext>
                  </a:extLst>
                </a:gridCol>
              </a:tblGrid>
              <a:tr h="404420">
                <a:tc>
                  <a:txBody>
                    <a:bodyPr/>
                    <a:lstStyle/>
                    <a:p>
                      <a:endParaRPr lang="en-US" b="1" dirty="0"/>
                    </a:p>
                  </a:txBody>
                  <a:tcPr/>
                </a:tc>
                <a:extLst>
                  <a:ext uri="{0D108BD9-81ED-4DB2-BD59-A6C34878D82A}">
                    <a16:rowId xmlns:a16="http://schemas.microsoft.com/office/drawing/2014/main" val="189256575"/>
                  </a:ext>
                </a:extLst>
              </a:tr>
              <a:tr h="477354">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i="0" baseline="0" dirty="0">
                          <a:latin typeface="Calibri" panose="020F0502020204030204" pitchFamily="34" charset="0"/>
                          <a:cs typeface="Calibri" panose="020F0502020204030204" pitchFamily="34" charset="0"/>
                        </a:rPr>
                        <a:t>Provide information on monitoring of services, supports, and assistance to prevent…</a:t>
                      </a:r>
                    </a:p>
                  </a:txBody>
                  <a:tcPr/>
                </a:tc>
                <a:extLst>
                  <a:ext uri="{0D108BD9-81ED-4DB2-BD59-A6C34878D82A}">
                    <a16:rowId xmlns:a16="http://schemas.microsoft.com/office/drawing/2014/main" val="848485538"/>
                  </a:ext>
                </a:extLst>
              </a:tr>
              <a:tr h="477354">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i="0" baseline="0" dirty="0">
                          <a:latin typeface="Calibri" panose="020F0502020204030204" pitchFamily="34" charset="0"/>
                          <a:cs typeface="Calibri" panose="020F0502020204030204" pitchFamily="34" charset="0"/>
                        </a:rPr>
                        <a:t>Abuse, neglect and sexual or financial exploitation </a:t>
                      </a:r>
                    </a:p>
                  </a:txBody>
                  <a:tcPr/>
                </a:tc>
                <a:extLst>
                  <a:ext uri="{0D108BD9-81ED-4DB2-BD59-A6C34878D82A}">
                    <a16:rowId xmlns:a16="http://schemas.microsoft.com/office/drawing/2014/main" val="1028426121"/>
                  </a:ext>
                </a:extLst>
              </a:tr>
              <a:tr h="471342">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i="0" baseline="0" dirty="0">
                          <a:latin typeface="Calibri" panose="020F0502020204030204" pitchFamily="34" charset="0"/>
                          <a:cs typeface="Calibri" panose="020F0502020204030204" pitchFamily="34" charset="0"/>
                        </a:rPr>
                        <a:t>Violation of legal or human rights</a:t>
                      </a:r>
                    </a:p>
                  </a:txBody>
                  <a:tcPr/>
                </a:tc>
                <a:extLst>
                  <a:ext uri="{0D108BD9-81ED-4DB2-BD59-A6C34878D82A}">
                    <a16:rowId xmlns:a16="http://schemas.microsoft.com/office/drawing/2014/main" val="216875610"/>
                  </a:ext>
                </a:extLst>
              </a:tr>
              <a:tr h="477354">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i="0" baseline="0" dirty="0">
                          <a:latin typeface="Calibri" panose="020F0502020204030204" pitchFamily="34" charset="0"/>
                          <a:cs typeface="Calibri" panose="020F0502020204030204" pitchFamily="34" charset="0"/>
                        </a:rPr>
                        <a:t>Inappropriate use of restraints or seclusion</a:t>
                      </a:r>
                    </a:p>
                  </a:txBody>
                  <a:tcPr/>
                </a:tc>
                <a:extLst>
                  <a:ext uri="{0D108BD9-81ED-4DB2-BD59-A6C34878D82A}">
                    <a16:rowId xmlns:a16="http://schemas.microsoft.com/office/drawing/2014/main" val="545355969"/>
                  </a:ext>
                </a:extLst>
              </a:tr>
              <a:tr h="180860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0" i="0" baseline="0" dirty="0">
                          <a:latin typeface="Calibri" panose="020F0502020204030204" pitchFamily="34" charset="0"/>
                          <a:cs typeface="Calibri" panose="020F0502020204030204" pitchFamily="34" charset="0"/>
                        </a:rPr>
                        <a:t>Also include interagency coordination and systems integration efforts that result in improved services, supports, other assistance; access to person-centered planning services; and training in leadership, self-advocacy, and self-determination. </a:t>
                      </a:r>
                    </a:p>
                  </a:txBody>
                  <a:tcPr/>
                </a:tc>
                <a:extLst>
                  <a:ext uri="{0D108BD9-81ED-4DB2-BD59-A6C34878D82A}">
                    <a16:rowId xmlns:a16="http://schemas.microsoft.com/office/drawing/2014/main" val="1418941816"/>
                  </a:ext>
                </a:extLst>
              </a:tr>
              <a:tr h="1125620">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0" i="0" baseline="0" dirty="0">
                          <a:latin typeface="Calibri" panose="020F0502020204030204" pitchFamily="34" charset="0"/>
                          <a:cs typeface="Calibri" panose="020F0502020204030204" pitchFamily="34" charset="0"/>
                        </a:rPr>
                        <a:t>In your description, include information specific to individuals with DD from culturally and linguistically diverse backgrounds.</a:t>
                      </a:r>
                    </a:p>
                  </a:txBody>
                  <a:tcPr/>
                </a:tc>
                <a:extLst>
                  <a:ext uri="{0D108BD9-81ED-4DB2-BD59-A6C34878D82A}">
                    <a16:rowId xmlns:a16="http://schemas.microsoft.com/office/drawing/2014/main" val="1037739320"/>
                  </a:ext>
                </a:extLst>
              </a:tr>
            </a:tbl>
          </a:graphicData>
        </a:graphic>
      </p:graphicFrame>
    </p:spTree>
    <p:extLst>
      <p:ext uri="{BB962C8B-B14F-4D97-AF65-F5344CB8AC3E}">
        <p14:creationId xmlns:p14="http://schemas.microsoft.com/office/powerpoint/2010/main" val="2803774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Education &amp; Early Intervention</a:t>
            </a:r>
          </a:p>
        </p:txBody>
      </p:sp>
      <p:graphicFrame>
        <p:nvGraphicFramePr>
          <p:cNvPr id="4" name="Content Placeholder 3" descr="Provide information on general and special education services; early intervention services; early childhood services; private school services; education supports; and teacher training.&#10;• In your description, include information specific to individuals with DD from culturally and linguistically diverse backgrounds.&#10;" title="Education"/>
          <p:cNvGraphicFramePr>
            <a:graphicFrameLocks noGrp="1"/>
          </p:cNvGraphicFramePr>
          <p:nvPr>
            <p:ph idx="1"/>
            <p:extLst>
              <p:ext uri="{D42A27DB-BD31-4B8C-83A1-F6EECF244321}">
                <p14:modId xmlns:p14="http://schemas.microsoft.com/office/powerpoint/2010/main" val="1982739999"/>
              </p:ext>
            </p:extLst>
          </p:nvPr>
        </p:nvGraphicFramePr>
        <p:xfrm>
          <a:off x="4745420" y="1708065"/>
          <a:ext cx="6610388" cy="3604820"/>
        </p:xfrm>
        <a:graphic>
          <a:graphicData uri="http://schemas.openxmlformats.org/drawingml/2006/table">
            <a:tbl>
              <a:tblPr firstRow="1" bandRow="1">
                <a:tableStyleId>{46F890A9-2807-4EBB-B81D-B2AA78EC7F39}</a:tableStyleId>
              </a:tblPr>
              <a:tblGrid>
                <a:gridCol w="6610388">
                  <a:extLst>
                    <a:ext uri="{9D8B030D-6E8A-4147-A177-3AD203B41FA5}">
                      <a16:colId xmlns:a16="http://schemas.microsoft.com/office/drawing/2014/main" val="884213081"/>
                    </a:ext>
                  </a:extLst>
                </a:gridCol>
              </a:tblGrid>
              <a:tr h="404420">
                <a:tc>
                  <a:txBody>
                    <a:bodyPr/>
                    <a:lstStyle/>
                    <a:p>
                      <a:endParaRPr lang="en-US" dirty="0"/>
                    </a:p>
                  </a:txBody>
                  <a:tcPr/>
                </a:tc>
                <a:extLst>
                  <a:ext uri="{0D108BD9-81ED-4DB2-BD59-A6C34878D82A}">
                    <a16:rowId xmlns:a16="http://schemas.microsoft.com/office/drawing/2014/main" val="189256575"/>
                  </a:ext>
                </a:extLst>
              </a:tr>
              <a:tr h="477354">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i="0" baseline="0" dirty="0">
                          <a:latin typeface="Calibri" panose="020F0502020204030204" pitchFamily="34" charset="0"/>
                          <a:cs typeface="Calibri" panose="020F0502020204030204" pitchFamily="34" charset="0"/>
                        </a:rPr>
                        <a:t>Provide information on general and special education services; early intervention services; early childhood services; private school services; education supports; and teacher training.</a:t>
                      </a:r>
                    </a:p>
                  </a:txBody>
                  <a:tcPr/>
                </a:tc>
                <a:extLst>
                  <a:ext uri="{0D108BD9-81ED-4DB2-BD59-A6C34878D82A}">
                    <a16:rowId xmlns:a16="http://schemas.microsoft.com/office/drawing/2014/main" val="848485538"/>
                  </a:ext>
                </a:extLst>
              </a:tr>
              <a:tr h="477354">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endParaRPr lang="en-US" sz="2200" b="0" i="0" baseline="0" dirty="0">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i="0" baseline="0" dirty="0">
                          <a:latin typeface="Calibri" panose="020F0502020204030204" pitchFamily="34" charset="0"/>
                          <a:cs typeface="Calibri" panose="020F0502020204030204" pitchFamily="34" charset="0"/>
                        </a:rPr>
                        <a:t>In your description, include information specific to individuals with DD from culturally and linguistically diverse backgrounds.</a:t>
                      </a:r>
                    </a:p>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endParaRPr lang="en-US" sz="2200" b="0" i="0" baseline="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19380987"/>
                  </a:ext>
                </a:extLst>
              </a:tr>
            </a:tbl>
          </a:graphicData>
        </a:graphic>
      </p:graphicFrame>
    </p:spTree>
    <p:extLst>
      <p:ext uri="{BB962C8B-B14F-4D97-AF65-F5344CB8AC3E}">
        <p14:creationId xmlns:p14="http://schemas.microsoft.com/office/powerpoint/2010/main" val="3338404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Housing &amp; Transportation</a:t>
            </a:r>
            <a:endParaRPr lang="en-US" dirty="0">
              <a:solidFill>
                <a:schemeClr val="tx1"/>
              </a:solidFill>
            </a:endParaRPr>
          </a:p>
        </p:txBody>
      </p:sp>
      <p:sp>
        <p:nvSpPr>
          <p:cNvPr id="3" name="Text Placeholder 2"/>
          <p:cNvSpPr>
            <a:spLocks noGrp="1"/>
          </p:cNvSpPr>
          <p:nvPr>
            <p:ph type="body" idx="1"/>
          </p:nvPr>
        </p:nvSpPr>
        <p:spPr>
          <a:xfrm>
            <a:off x="5124067" y="645530"/>
            <a:ext cx="6265088" cy="685800"/>
          </a:xfrm>
          <a:solidFill>
            <a:schemeClr val="accent6">
              <a:lumMod val="60000"/>
              <a:lumOff val="40000"/>
            </a:schemeClr>
          </a:solidFill>
        </p:spPr>
        <p:txBody>
          <a:bodyPr/>
          <a:lstStyle/>
          <a:p>
            <a:r>
              <a:rPr lang="en-US" b="1" dirty="0">
                <a:solidFill>
                  <a:schemeClr val="tx1"/>
                </a:solidFill>
                <a:latin typeface="Calibri" panose="020F0502020204030204" pitchFamily="34" charset="0"/>
                <a:cs typeface="Calibri" panose="020F0502020204030204" pitchFamily="34" charset="0"/>
              </a:rPr>
              <a:t>Housing</a:t>
            </a:r>
          </a:p>
        </p:txBody>
      </p:sp>
      <p:sp>
        <p:nvSpPr>
          <p:cNvPr id="4" name="Content Placeholder 3"/>
          <p:cNvSpPr>
            <a:spLocks noGrp="1"/>
          </p:cNvSpPr>
          <p:nvPr>
            <p:ph sz="half" idx="2"/>
          </p:nvPr>
        </p:nvSpPr>
        <p:spPr>
          <a:xfrm>
            <a:off x="5124067" y="1331330"/>
            <a:ext cx="6264350" cy="1696853"/>
          </a:xfrm>
        </p:spPr>
        <p:txBody>
          <a:bodyPr>
            <a:noAutofit/>
          </a:bodyPr>
          <a:lstStyle/>
          <a:p>
            <a:r>
              <a:rPr lang="en-US" sz="2200" dirty="0">
                <a:latin typeface="Calibri" panose="020F0502020204030204" pitchFamily="34" charset="0"/>
                <a:cs typeface="Calibri" panose="020F0502020204030204" pitchFamily="34" charset="0"/>
              </a:rPr>
              <a:t>Provide information on the availability of affordable, accessible, integrated housing; housing supports and services; and services related to renting, owning, or modifying a residence.</a:t>
            </a:r>
          </a:p>
        </p:txBody>
      </p:sp>
      <p:sp>
        <p:nvSpPr>
          <p:cNvPr id="5" name="Text Placeholder 4"/>
          <p:cNvSpPr>
            <a:spLocks noGrp="1"/>
          </p:cNvSpPr>
          <p:nvPr>
            <p:ph type="body" sz="quarter" idx="3"/>
          </p:nvPr>
        </p:nvSpPr>
        <p:spPr>
          <a:xfrm>
            <a:off x="5124067" y="3300980"/>
            <a:ext cx="6264414" cy="685800"/>
          </a:xfrm>
          <a:solidFill>
            <a:schemeClr val="accent4">
              <a:lumMod val="60000"/>
              <a:lumOff val="40000"/>
            </a:schemeClr>
          </a:solidFill>
        </p:spPr>
        <p:txBody>
          <a:bodyPr/>
          <a:lstStyle/>
          <a:p>
            <a:r>
              <a:rPr lang="en-US" b="1" dirty="0">
                <a:solidFill>
                  <a:schemeClr val="tx1"/>
                </a:solidFill>
                <a:latin typeface="Calibri" panose="020F0502020204030204" pitchFamily="34" charset="0"/>
                <a:cs typeface="Calibri" panose="020F0502020204030204" pitchFamily="34" charset="0"/>
              </a:rPr>
              <a:t>TRANSPORTATION</a:t>
            </a:r>
          </a:p>
        </p:txBody>
      </p:sp>
      <p:sp>
        <p:nvSpPr>
          <p:cNvPr id="6" name="Content Placeholder 5"/>
          <p:cNvSpPr>
            <a:spLocks noGrp="1"/>
          </p:cNvSpPr>
          <p:nvPr>
            <p:ph sz="quarter" idx="4"/>
          </p:nvPr>
        </p:nvSpPr>
        <p:spPr>
          <a:xfrm>
            <a:off x="5124067" y="3986780"/>
            <a:ext cx="6265588" cy="1011053"/>
          </a:xfrm>
        </p:spPr>
        <p:txBody>
          <a:bodyPr>
            <a:noAutofit/>
          </a:bodyPr>
          <a:lstStyle/>
          <a:p>
            <a:r>
              <a:rPr lang="en-US" sz="2200" dirty="0">
                <a:latin typeface="Calibri" panose="020F0502020204030204" pitchFamily="34" charset="0"/>
                <a:cs typeface="Calibri" panose="020F0502020204030204" pitchFamily="34" charset="0"/>
              </a:rPr>
              <a:t>Provide information on accessible public transportation services, paratransit services, and/or programs that promote community accessibility.</a:t>
            </a:r>
          </a:p>
          <a:p>
            <a:pPr marL="0" indent="0">
              <a:buNone/>
            </a:pPr>
            <a:r>
              <a:rPr lang="en-US" sz="2200" i="1" dirty="0">
                <a:latin typeface="Calibri" panose="020F0502020204030204" pitchFamily="34" charset="0"/>
                <a:cs typeface="Calibri" panose="020F0502020204030204" pitchFamily="34" charset="0"/>
              </a:rPr>
              <a:t>In your descriptions, include information specific to individuals with DD from culturally and linguistically diverse backgrounds.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5520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Child care &amp; Recreation</a:t>
            </a:r>
            <a:endParaRPr lang="en-US" dirty="0">
              <a:solidFill>
                <a:schemeClr val="tx1"/>
              </a:solidFill>
            </a:endParaRPr>
          </a:p>
        </p:txBody>
      </p:sp>
      <p:sp>
        <p:nvSpPr>
          <p:cNvPr id="3" name="Text Placeholder 2"/>
          <p:cNvSpPr>
            <a:spLocks noGrp="1"/>
          </p:cNvSpPr>
          <p:nvPr>
            <p:ph type="body" idx="1"/>
          </p:nvPr>
        </p:nvSpPr>
        <p:spPr>
          <a:xfrm>
            <a:off x="5125137" y="842600"/>
            <a:ext cx="6265088" cy="685800"/>
          </a:xfrm>
          <a:solidFill>
            <a:schemeClr val="accent6">
              <a:lumMod val="60000"/>
              <a:lumOff val="40000"/>
            </a:schemeClr>
          </a:solidFill>
        </p:spPr>
        <p:txBody>
          <a:bodyPr/>
          <a:lstStyle/>
          <a:p>
            <a:r>
              <a:rPr lang="en-US" b="1" dirty="0">
                <a:solidFill>
                  <a:schemeClr val="tx1"/>
                </a:solidFill>
                <a:latin typeface="Calibri" panose="020F0502020204030204" pitchFamily="34" charset="0"/>
                <a:cs typeface="Calibri" panose="020F0502020204030204" pitchFamily="34" charset="0"/>
              </a:rPr>
              <a:t>Child care</a:t>
            </a:r>
          </a:p>
        </p:txBody>
      </p:sp>
      <p:sp>
        <p:nvSpPr>
          <p:cNvPr id="4" name="Content Placeholder 3"/>
          <p:cNvSpPr>
            <a:spLocks noGrp="1"/>
          </p:cNvSpPr>
          <p:nvPr>
            <p:ph sz="half" idx="2"/>
          </p:nvPr>
        </p:nvSpPr>
        <p:spPr>
          <a:xfrm>
            <a:off x="5122893" y="1554410"/>
            <a:ext cx="6264350" cy="946787"/>
          </a:xfrm>
        </p:spPr>
        <p:txBody>
          <a:bodyPr>
            <a:noAutofit/>
          </a:bodyPr>
          <a:lstStyle/>
          <a:p>
            <a:r>
              <a:rPr lang="en-US" sz="2200" dirty="0">
                <a:latin typeface="Calibri" panose="020F0502020204030204" pitchFamily="34" charset="0"/>
                <a:cs typeface="Calibri" panose="020F0502020204030204" pitchFamily="34" charset="0"/>
              </a:rPr>
              <a:t>Provide information on before-school, after-school, and early care services in communities.</a:t>
            </a:r>
          </a:p>
        </p:txBody>
      </p:sp>
      <p:sp>
        <p:nvSpPr>
          <p:cNvPr id="5" name="Text Placeholder 4"/>
          <p:cNvSpPr>
            <a:spLocks noGrp="1"/>
          </p:cNvSpPr>
          <p:nvPr>
            <p:ph type="body" sz="quarter" idx="3"/>
          </p:nvPr>
        </p:nvSpPr>
        <p:spPr>
          <a:xfrm>
            <a:off x="5124067" y="2842938"/>
            <a:ext cx="6264414" cy="685800"/>
          </a:xfrm>
          <a:solidFill>
            <a:schemeClr val="accent4">
              <a:lumMod val="60000"/>
              <a:lumOff val="40000"/>
            </a:schemeClr>
          </a:solidFill>
        </p:spPr>
        <p:txBody>
          <a:bodyPr/>
          <a:lstStyle/>
          <a:p>
            <a:r>
              <a:rPr lang="en-US" b="1" dirty="0">
                <a:solidFill>
                  <a:schemeClr val="tx1"/>
                </a:solidFill>
                <a:latin typeface="Calibri" panose="020F0502020204030204" pitchFamily="34" charset="0"/>
                <a:cs typeface="Calibri" panose="020F0502020204030204" pitchFamily="34" charset="0"/>
              </a:rPr>
              <a:t>recreation</a:t>
            </a:r>
          </a:p>
        </p:txBody>
      </p:sp>
      <p:sp>
        <p:nvSpPr>
          <p:cNvPr id="6" name="Content Placeholder 5"/>
          <p:cNvSpPr>
            <a:spLocks noGrp="1"/>
          </p:cNvSpPr>
          <p:nvPr>
            <p:ph sz="quarter" idx="4"/>
          </p:nvPr>
        </p:nvSpPr>
        <p:spPr>
          <a:xfrm>
            <a:off x="5122893" y="3594163"/>
            <a:ext cx="6265588" cy="1011053"/>
          </a:xfrm>
        </p:spPr>
        <p:txBody>
          <a:bodyPr>
            <a:noAutofit/>
          </a:bodyPr>
          <a:lstStyle/>
          <a:p>
            <a:r>
              <a:rPr lang="en-US" sz="2200" dirty="0">
                <a:latin typeface="Calibri" panose="020F0502020204030204" pitchFamily="34" charset="0"/>
                <a:cs typeface="Calibri" panose="020F0502020204030204" pitchFamily="34" charset="0"/>
              </a:rPr>
              <a:t>Provide information on recreational, leisure, and social activities in communities that are available to individuals with DD.</a:t>
            </a:r>
          </a:p>
          <a:p>
            <a:pPr marL="0" indent="0">
              <a:buNone/>
            </a:pPr>
            <a:r>
              <a:rPr lang="en-US" sz="2200" i="1" dirty="0">
                <a:latin typeface="Calibri" panose="020F0502020204030204" pitchFamily="34" charset="0"/>
                <a:cs typeface="Calibri" panose="020F0502020204030204" pitchFamily="34" charset="0"/>
              </a:rPr>
              <a:t>In your descriptions, include information specific to individuals with DD from culturally and linguistically diverse backgrounds.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632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Analysis of State Issues &amp; Challenges</a:t>
            </a:r>
          </a:p>
        </p:txBody>
      </p:sp>
      <p:graphicFrame>
        <p:nvGraphicFramePr>
          <p:cNvPr id="4" name="Content Placeholder 3" descr="These sub-sections will summarize the DD Council’s CRA to the extent to which people with DD directly benefit from the available services, supports and other assistance in the State.&#10;When completing the sub-sections, consider information about:&#10;• The ability of people with DD to access and use services provided in their communities.&#10;• The participation of people with DD in opportunities, activities, and events offered in their communities.&#10;• Contributions to community life by people with DD.&#10;" title="Analysis of State Issues and Challenges"/>
          <p:cNvGraphicFramePr>
            <a:graphicFrameLocks noGrp="1"/>
          </p:cNvGraphicFramePr>
          <p:nvPr>
            <p:ph idx="1"/>
            <p:extLst>
              <p:ext uri="{D42A27DB-BD31-4B8C-83A1-F6EECF244321}">
                <p14:modId xmlns:p14="http://schemas.microsoft.com/office/powerpoint/2010/main" val="1665762561"/>
              </p:ext>
            </p:extLst>
          </p:nvPr>
        </p:nvGraphicFramePr>
        <p:xfrm>
          <a:off x="4816367" y="695789"/>
          <a:ext cx="6436967" cy="5307514"/>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430714">
                <a:tc>
                  <a:txBody>
                    <a:bodyPr/>
                    <a:lstStyle/>
                    <a:p>
                      <a:endParaRPr lang="en-US" dirty="0"/>
                    </a:p>
                  </a:txBody>
                  <a:tcPr/>
                </a:tc>
                <a:extLst>
                  <a:ext uri="{0D108BD9-81ED-4DB2-BD59-A6C34878D82A}">
                    <a16:rowId xmlns:a16="http://schemas.microsoft.com/office/drawing/2014/main" val="189256575"/>
                  </a:ext>
                </a:extLst>
              </a:tr>
              <a:tr h="86158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dirty="0">
                          <a:latin typeface="Calibri" panose="020F0502020204030204" pitchFamily="34" charset="0"/>
                          <a:cs typeface="Calibri" panose="020F0502020204030204" pitchFamily="34" charset="0"/>
                        </a:rPr>
                        <a:t>These sub-sections will summarize the DD Council’s CRA to </a:t>
                      </a:r>
                      <a:r>
                        <a:rPr lang="en-US" sz="2200" u="sng" dirty="0">
                          <a:latin typeface="Calibri" panose="020F0502020204030204" pitchFamily="34" charset="0"/>
                          <a:cs typeface="Calibri" panose="020F0502020204030204" pitchFamily="34" charset="0"/>
                        </a:rPr>
                        <a:t>the extent to which people with DD directly benefit</a:t>
                      </a:r>
                      <a:r>
                        <a:rPr lang="en-US" sz="2200" dirty="0">
                          <a:latin typeface="Calibri" panose="020F0502020204030204" pitchFamily="34" charset="0"/>
                          <a:cs typeface="Calibri" panose="020F0502020204030204" pitchFamily="34" charset="0"/>
                        </a:rPr>
                        <a:t> from the available services, supports and other assistance in the State.</a:t>
                      </a:r>
                    </a:p>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endParaRPr lang="en-US" sz="2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48485538"/>
                  </a:ext>
                </a:extLst>
              </a:tr>
              <a:tr h="86158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dirty="0">
                          <a:latin typeface="Calibri" panose="020F0502020204030204" pitchFamily="34" charset="0"/>
                          <a:cs typeface="Calibri" panose="020F0502020204030204" pitchFamily="34" charset="0"/>
                        </a:rPr>
                        <a:t>When completing the sub-sections, consider information about: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The ability of people with DD to access and use services provided in their communities.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The participation of people with DD in opportunities, activities, and events offered in their communities.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Contributions to community life by people with DD.</a:t>
                      </a:r>
                    </a:p>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endParaRPr lang="en-US" sz="2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28934088"/>
                  </a:ext>
                </a:extLst>
              </a:tr>
            </a:tbl>
          </a:graphicData>
        </a:graphic>
      </p:graphicFrame>
    </p:spTree>
    <p:extLst>
      <p:ext uri="{BB962C8B-B14F-4D97-AF65-F5344CB8AC3E}">
        <p14:creationId xmlns:p14="http://schemas.microsoft.com/office/powerpoint/2010/main" val="947485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Analysis of State Issues &amp; Challenges</a:t>
            </a:r>
          </a:p>
        </p:txBody>
      </p:sp>
      <p:graphicFrame>
        <p:nvGraphicFramePr>
          <p:cNvPr id="4" name="Content Placeholder 3" descr="• Provide a description about how people experience the services and supports they receive or don’t receive and how they view their lives rather than the service system. &#10;• Summarize the Council’s analysis of obstacles that impact the ability of people with DD and their families in the State to fully participate in and contribute to their community through integration and inclusion in economic, political, social, cultural, and education activities.&#10;" title="Analysis"/>
          <p:cNvGraphicFramePr>
            <a:graphicFrameLocks noGrp="1"/>
          </p:cNvGraphicFramePr>
          <p:nvPr>
            <p:ph idx="1"/>
            <p:extLst>
              <p:ext uri="{D42A27DB-BD31-4B8C-83A1-F6EECF244321}">
                <p14:modId xmlns:p14="http://schemas.microsoft.com/office/powerpoint/2010/main" val="1194123160"/>
              </p:ext>
            </p:extLst>
          </p:nvPr>
        </p:nvGraphicFramePr>
        <p:xfrm>
          <a:off x="4753305" y="1259669"/>
          <a:ext cx="6436967" cy="3966394"/>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430714">
                <a:tc>
                  <a:txBody>
                    <a:bodyPr/>
                    <a:lstStyle/>
                    <a:p>
                      <a:endParaRPr lang="en-US" dirty="0"/>
                    </a:p>
                  </a:txBody>
                  <a:tcPr/>
                </a:tc>
                <a:extLst>
                  <a:ext uri="{0D108BD9-81ED-4DB2-BD59-A6C34878D82A}">
                    <a16:rowId xmlns:a16="http://schemas.microsoft.com/office/drawing/2014/main" val="189256575"/>
                  </a:ext>
                </a:extLst>
              </a:tr>
              <a:tr h="861583">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Provide a description about</a:t>
                      </a:r>
                      <a:r>
                        <a:rPr lang="en-US" sz="2200" b="0" baseline="0" dirty="0">
                          <a:latin typeface="Calibri" panose="020F0502020204030204" pitchFamily="34" charset="0"/>
                          <a:cs typeface="Calibri" panose="020F0502020204030204" pitchFamily="34" charset="0"/>
                        </a:rPr>
                        <a:t> h</a:t>
                      </a:r>
                      <a:r>
                        <a:rPr lang="en-US" sz="2200" b="0" dirty="0">
                          <a:latin typeface="Calibri" panose="020F0502020204030204" pitchFamily="34" charset="0"/>
                          <a:cs typeface="Calibri" panose="020F0502020204030204" pitchFamily="34" charset="0"/>
                        </a:rPr>
                        <a:t>ow people experience the services and supports they receive or </a:t>
                      </a:r>
                      <a:r>
                        <a:rPr lang="en-US" sz="2200" b="0" u="sng" dirty="0">
                          <a:latin typeface="Calibri" panose="020F0502020204030204" pitchFamily="34" charset="0"/>
                          <a:cs typeface="Calibri" panose="020F0502020204030204" pitchFamily="34" charset="0"/>
                        </a:rPr>
                        <a:t>don’t receive </a:t>
                      </a:r>
                      <a:r>
                        <a:rPr lang="en-US" sz="2200" b="0" dirty="0">
                          <a:latin typeface="Calibri" panose="020F0502020204030204" pitchFamily="34" charset="0"/>
                          <a:cs typeface="Calibri" panose="020F0502020204030204" pitchFamily="34" charset="0"/>
                        </a:rPr>
                        <a:t>and how they view their lives rather than the service system.</a:t>
                      </a:r>
                      <a:r>
                        <a:rPr lang="en-US" sz="2200" b="0" baseline="0" dirty="0">
                          <a:latin typeface="Calibri" panose="020F0502020204030204" pitchFamily="34" charset="0"/>
                          <a:cs typeface="Calibri" panose="020F0502020204030204" pitchFamily="34" charset="0"/>
                        </a:rPr>
                        <a:t> </a:t>
                      </a:r>
                      <a:endParaRPr lang="en-US" sz="2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48485538"/>
                  </a:ext>
                </a:extLst>
              </a:tr>
              <a:tr h="861583">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Summarize the Council’s analysis of obstacles that impact the ability of people with DD and their families in the State to fully participate in and contribute to their community through integration and inclusion in economic, political, social, cultural, and education activities.</a:t>
                      </a:r>
                    </a:p>
                  </a:txBody>
                  <a:tcPr/>
                </a:tc>
                <a:extLst>
                  <a:ext uri="{0D108BD9-81ED-4DB2-BD59-A6C34878D82A}">
                    <a16:rowId xmlns:a16="http://schemas.microsoft.com/office/drawing/2014/main" val="1128934088"/>
                  </a:ext>
                </a:extLst>
              </a:tr>
            </a:tbl>
          </a:graphicData>
        </a:graphic>
      </p:graphicFrame>
    </p:spTree>
    <p:extLst>
      <p:ext uri="{BB962C8B-B14F-4D97-AF65-F5344CB8AC3E}">
        <p14:creationId xmlns:p14="http://schemas.microsoft.com/office/powerpoint/2010/main" val="376055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Required </a:t>
            </a:r>
            <a:br>
              <a:rPr lang="en-US" b="1" dirty="0">
                <a:solidFill>
                  <a:schemeClr val="tx1"/>
                </a:solidFill>
                <a:latin typeface="Calibri" panose="020F0502020204030204" pitchFamily="34" charset="0"/>
                <a:cs typeface="Calibri" panose="020F0502020204030204" pitchFamily="34" charset="0"/>
              </a:rPr>
            </a:br>
            <a:r>
              <a:rPr lang="en-US" b="1" dirty="0">
                <a:solidFill>
                  <a:schemeClr val="tx1"/>
                </a:solidFill>
                <a:latin typeface="Calibri" panose="020F0502020204030204" pitchFamily="34" charset="0"/>
                <a:cs typeface="Calibri" panose="020F0502020204030204" pitchFamily="34" charset="0"/>
              </a:rPr>
              <a:t>Elements</a:t>
            </a:r>
          </a:p>
        </p:txBody>
      </p:sp>
      <p:graphicFrame>
        <p:nvGraphicFramePr>
          <p:cNvPr id="4" name="Content Placeholder 3" descr="(i) Criteria for Eligibility of Services&#10;(ii) Analysis of the barriers to full participation of unserved and underserved groups of individuals with developmental disabilities and their families&#10;(iii) The Availability of Assistive Technology&#10;(iv) Waiting Lists&#10;" title="Required elements"/>
          <p:cNvGraphicFramePr>
            <a:graphicFrameLocks noGrp="1"/>
          </p:cNvGraphicFramePr>
          <p:nvPr>
            <p:ph idx="1"/>
            <p:extLst>
              <p:ext uri="{D42A27DB-BD31-4B8C-83A1-F6EECF244321}">
                <p14:modId xmlns:p14="http://schemas.microsoft.com/office/powerpoint/2010/main" val="3710439398"/>
              </p:ext>
            </p:extLst>
          </p:nvPr>
        </p:nvGraphicFramePr>
        <p:xfrm>
          <a:off x="4853666" y="1721258"/>
          <a:ext cx="6436967" cy="3252185"/>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388364">
                <a:tc>
                  <a:txBody>
                    <a:bodyPr/>
                    <a:lstStyle/>
                    <a:p>
                      <a:endParaRPr lang="en-US" dirty="0"/>
                    </a:p>
                  </a:txBody>
                  <a:tcPr/>
                </a:tc>
                <a:extLst>
                  <a:ext uri="{0D108BD9-81ED-4DB2-BD59-A6C34878D82A}">
                    <a16:rowId xmlns:a16="http://schemas.microsoft.com/office/drawing/2014/main" val="189256575"/>
                  </a:ext>
                </a:extLst>
              </a:tr>
              <a:tr h="567217">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dirty="0">
                          <a:latin typeface="Calibri" panose="020F0502020204030204" pitchFamily="34" charset="0"/>
                          <a:cs typeface="Calibri" panose="020F0502020204030204" pitchFamily="34" charset="0"/>
                        </a:rPr>
                        <a:t>(i)</a:t>
                      </a:r>
                      <a:r>
                        <a:rPr lang="en-US" sz="2200" b="1" baseline="0" dirty="0">
                          <a:latin typeface="Calibri" panose="020F0502020204030204" pitchFamily="34" charset="0"/>
                          <a:cs typeface="Calibri" panose="020F0502020204030204" pitchFamily="34" charset="0"/>
                        </a:rPr>
                        <a:t> Criteria for Eligibility of Services</a:t>
                      </a:r>
                      <a:endParaRPr lang="en-US" sz="2200" b="1"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848485538"/>
                  </a:ext>
                </a:extLst>
              </a:tr>
              <a:tr h="116635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dirty="0">
                          <a:latin typeface="Calibri" panose="020F0502020204030204" pitchFamily="34" charset="0"/>
                          <a:cs typeface="Calibri" panose="020F0502020204030204" pitchFamily="34" charset="0"/>
                        </a:rPr>
                        <a:t>(ii) Analysis of the barriers to full participation of unserved and underserved groups of individuals with developmental disabilities and their families</a:t>
                      </a:r>
                    </a:p>
                  </a:txBody>
                  <a:tcPr anchor="ctr"/>
                </a:tc>
                <a:extLst>
                  <a:ext uri="{0D108BD9-81ED-4DB2-BD59-A6C34878D82A}">
                    <a16:rowId xmlns:a16="http://schemas.microsoft.com/office/drawing/2014/main" val="1128934088"/>
                  </a:ext>
                </a:extLst>
              </a:tr>
              <a:tr h="502739">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dirty="0">
                          <a:latin typeface="Calibri" panose="020F0502020204030204" pitchFamily="34" charset="0"/>
                          <a:cs typeface="Calibri" panose="020F0502020204030204" pitchFamily="34" charset="0"/>
                        </a:rPr>
                        <a:t>(iii) The Availability</a:t>
                      </a:r>
                      <a:r>
                        <a:rPr lang="en-US" sz="2200" b="1" baseline="0" dirty="0">
                          <a:latin typeface="Calibri" panose="020F0502020204030204" pitchFamily="34" charset="0"/>
                          <a:cs typeface="Calibri" panose="020F0502020204030204" pitchFamily="34" charset="0"/>
                        </a:rPr>
                        <a:t> of Assistive Technology</a:t>
                      </a:r>
                      <a:endParaRPr lang="en-US" sz="2200" b="1"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738542812"/>
                  </a:ext>
                </a:extLst>
              </a:tr>
              <a:tr h="627512">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dirty="0">
                          <a:latin typeface="Calibri" panose="020F0502020204030204" pitchFamily="34" charset="0"/>
                          <a:cs typeface="Calibri" panose="020F0502020204030204" pitchFamily="34" charset="0"/>
                        </a:rPr>
                        <a:t>(iv) Waiting</a:t>
                      </a:r>
                      <a:r>
                        <a:rPr lang="en-US" sz="2200" b="1" baseline="0" dirty="0">
                          <a:latin typeface="Calibri" panose="020F0502020204030204" pitchFamily="34" charset="0"/>
                          <a:cs typeface="Calibri" panose="020F0502020204030204" pitchFamily="34" charset="0"/>
                        </a:rPr>
                        <a:t> Lists </a:t>
                      </a:r>
                      <a:endParaRPr lang="en-US" sz="2200" b="1"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74564908"/>
                  </a:ext>
                </a:extLst>
              </a:tr>
            </a:tbl>
          </a:graphicData>
        </a:graphic>
      </p:graphicFrame>
    </p:spTree>
    <p:extLst>
      <p:ext uri="{BB962C8B-B14F-4D97-AF65-F5344CB8AC3E}">
        <p14:creationId xmlns:p14="http://schemas.microsoft.com/office/powerpoint/2010/main" val="391454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09D34-1C3E-402E-AA83-3D6248B7AE51}"/>
              </a:ext>
            </a:extLst>
          </p:cNvPr>
          <p:cNvSpPr>
            <a:spLocks noGrp="1"/>
          </p:cNvSpPr>
          <p:nvPr>
            <p:ph type="title"/>
          </p:nvPr>
        </p:nvSpPr>
        <p:spPr>
          <a:xfrm>
            <a:off x="999359" y="2446711"/>
            <a:ext cx="3280979" cy="2255979"/>
          </a:xfrm>
          <a:solidFill>
            <a:schemeClr val="accent4">
              <a:lumMod val="20000"/>
              <a:lumOff val="80000"/>
            </a:schemeClr>
          </a:solidFill>
          <a:ln w="38100"/>
        </p:spPr>
        <p:style>
          <a:lnRef idx="2">
            <a:schemeClr val="accent6"/>
          </a:lnRef>
          <a:fillRef idx="1">
            <a:schemeClr val="lt1"/>
          </a:fillRef>
          <a:effectRef idx="0">
            <a:schemeClr val="accent6"/>
          </a:effectRef>
          <a:fontRef idx="minor">
            <a:schemeClr val="dk1"/>
          </a:fontRef>
        </p:style>
        <p:txBody>
          <a:bodyPr>
            <a:normAutofit/>
          </a:bodyPr>
          <a:lstStyle/>
          <a:p>
            <a:r>
              <a:rPr lang="en-US" b="1" dirty="0">
                <a:solidFill>
                  <a:schemeClr val="tx1"/>
                </a:solidFill>
                <a:latin typeface="Calibri" panose="020F0502020204030204" pitchFamily="34" charset="0"/>
                <a:cs typeface="Calibri" panose="020F0502020204030204" pitchFamily="34" charset="0"/>
              </a:rPr>
              <a:t>Agenda</a:t>
            </a:r>
          </a:p>
        </p:txBody>
      </p:sp>
      <p:sp>
        <p:nvSpPr>
          <p:cNvPr id="3" name="Content Placeholder 2">
            <a:extLst>
              <a:ext uri="{FF2B5EF4-FFF2-40B4-BE49-F238E27FC236}">
                <a16:creationId xmlns:a16="http://schemas.microsoft.com/office/drawing/2014/main" id="{3BCABFDC-0AD9-4D43-87BB-ACB5E3233CAF}"/>
              </a:ext>
            </a:extLst>
          </p:cNvPr>
          <p:cNvSpPr>
            <a:spLocks noGrp="1"/>
          </p:cNvSpPr>
          <p:nvPr>
            <p:ph sz="half" idx="1"/>
          </p:nvPr>
        </p:nvSpPr>
        <p:spPr>
          <a:xfrm>
            <a:off x="4834791" y="1743026"/>
            <a:ext cx="6269591" cy="3821433"/>
          </a:xfrm>
        </p:spPr>
        <p:txBody>
          <a:bodyPr vert="horz" lIns="91440" tIns="45720" rIns="91440" bIns="45720" rtlCol="0" anchor="t">
            <a:noAutofit/>
          </a:bodyPr>
          <a:lstStyle/>
          <a:p>
            <a:r>
              <a:rPr lang="en-US" sz="2400" dirty="0">
                <a:latin typeface="Calibri" panose="020F0502020204030204" pitchFamily="34" charset="0"/>
                <a:cs typeface="Calibri" panose="020F0502020204030204" pitchFamily="34" charset="0"/>
              </a:rPr>
              <a:t>Intent, purpose and introduction</a:t>
            </a:r>
          </a:p>
          <a:p>
            <a:r>
              <a:rPr lang="en-US" sz="2400" dirty="0">
                <a:latin typeface="Calibri" panose="020F0502020204030204" pitchFamily="34" charset="0"/>
                <a:cs typeface="Calibri" panose="020F0502020204030204" pitchFamily="34" charset="0"/>
              </a:rPr>
              <a:t>Elements of the CRA and where to find useful information</a:t>
            </a:r>
          </a:p>
          <a:p>
            <a:r>
              <a:rPr lang="en-US" sz="2400" dirty="0">
                <a:latin typeface="Calibri" panose="020F0502020204030204" pitchFamily="34" charset="0"/>
                <a:cs typeface="Calibri" panose="020F0502020204030204" pitchFamily="34" charset="0"/>
              </a:rPr>
              <a:t>Required Items/optional items</a:t>
            </a:r>
          </a:p>
          <a:p>
            <a:r>
              <a:rPr lang="en-US" sz="2400" dirty="0">
                <a:latin typeface="Calibri" panose="020F0502020204030204" pitchFamily="34" charset="0"/>
                <a:cs typeface="Calibri" panose="020F0502020204030204" pitchFamily="34" charset="0"/>
              </a:rPr>
              <a:t>Rationale</a:t>
            </a:r>
          </a:p>
          <a:p>
            <a:r>
              <a:rPr lang="en-US" sz="2400" dirty="0">
                <a:latin typeface="Calibri" panose="020F0502020204030204" pitchFamily="34" charset="0"/>
                <a:cs typeface="Calibri" panose="020F0502020204030204" pitchFamily="34" charset="0"/>
              </a:rPr>
              <a:t>Network sharing/Q&amp;A</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7658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fontScale="90000"/>
          </a:bodyPr>
          <a:lstStyle/>
          <a:p>
            <a:br>
              <a:rPr lang="en-US" b="1" dirty="0">
                <a:latin typeface="Calibri" panose="020F0502020204030204" pitchFamily="34" charset="0"/>
                <a:cs typeface="Calibri" panose="020F0502020204030204" pitchFamily="34" charset="0"/>
              </a:rPr>
            </a:br>
            <a:r>
              <a:rPr lang="en-US" b="1" dirty="0">
                <a:solidFill>
                  <a:schemeClr val="tx1"/>
                </a:solidFill>
                <a:latin typeface="Calibri" panose="020F0502020204030204" pitchFamily="34" charset="0"/>
                <a:cs typeface="Calibri" panose="020F0502020204030204" pitchFamily="34" charset="0"/>
              </a:rPr>
              <a:t>Analysis of State Issues &amp; Challenges</a:t>
            </a:r>
            <a:br>
              <a:rPr lang="en-US" b="1" dirty="0">
                <a:latin typeface="Calibri" panose="020F0502020204030204" pitchFamily="34" charset="0"/>
                <a:cs typeface="Calibri" panose="020F0502020204030204" pitchFamily="34" charset="0"/>
              </a:rPr>
            </a:br>
            <a:endParaRPr lang="en-US" b="1" dirty="0">
              <a:latin typeface="Calibri" panose="020F0502020204030204" pitchFamily="34" charset="0"/>
              <a:cs typeface="Calibri" panose="020F0502020204030204" pitchFamily="34" charset="0"/>
            </a:endParaRPr>
          </a:p>
        </p:txBody>
      </p:sp>
      <p:graphicFrame>
        <p:nvGraphicFramePr>
          <p:cNvPr id="4" name="Content Placeholder 3" descr="(i) Criteria for eligibility of services is a required section. [Section 124(c)(3)(C)(ii)]&#10;• Summarize the Council’s analysis of the eligibility criteria used to determine access to specialized services provided by State agencies that may exclude individuals with DD from receiving services.&#10;• If available, this may include eligibility criteria for generic services, waiver services, early intervention services, special education services, employment services, and long-term services and supports.&#10;" title="Analysis"/>
          <p:cNvGraphicFramePr>
            <a:graphicFrameLocks noGrp="1"/>
          </p:cNvGraphicFramePr>
          <p:nvPr>
            <p:ph idx="1"/>
            <p:extLst>
              <p:ext uri="{D42A27DB-BD31-4B8C-83A1-F6EECF244321}">
                <p14:modId xmlns:p14="http://schemas.microsoft.com/office/powerpoint/2010/main" val="2631812934"/>
              </p:ext>
            </p:extLst>
          </p:nvPr>
        </p:nvGraphicFramePr>
        <p:xfrm>
          <a:off x="4895195" y="1427309"/>
          <a:ext cx="6436967" cy="4301674"/>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430714">
                <a:tc>
                  <a:txBody>
                    <a:bodyPr/>
                    <a:lstStyle/>
                    <a:p>
                      <a:endParaRPr lang="en-US" dirty="0"/>
                    </a:p>
                  </a:txBody>
                  <a:tcPr/>
                </a:tc>
                <a:extLst>
                  <a:ext uri="{0D108BD9-81ED-4DB2-BD59-A6C34878D82A}">
                    <a16:rowId xmlns:a16="http://schemas.microsoft.com/office/drawing/2014/main" val="189256575"/>
                  </a:ext>
                </a:extLst>
              </a:tr>
              <a:tr h="861583">
                <a:tc>
                  <a:txBody>
                    <a:bodyPr/>
                    <a:lstStyle/>
                    <a:p>
                      <a:r>
                        <a:rPr lang="en-US" sz="2200" b="1" kern="1200" dirty="0">
                          <a:solidFill>
                            <a:schemeClr val="dk1"/>
                          </a:solidFill>
                          <a:effectLst/>
                          <a:latin typeface="Calibri" panose="020F0502020204030204" pitchFamily="34" charset="0"/>
                          <a:ea typeface="+mn-ea"/>
                          <a:cs typeface="Calibri" panose="020F0502020204030204" pitchFamily="34" charset="0"/>
                        </a:rPr>
                        <a:t>(i)</a:t>
                      </a:r>
                      <a:r>
                        <a:rPr lang="en-US" sz="2200" b="1" kern="1200" baseline="0" dirty="0">
                          <a:solidFill>
                            <a:schemeClr val="dk1"/>
                          </a:solidFill>
                          <a:effectLst/>
                          <a:latin typeface="Calibri" panose="020F0502020204030204" pitchFamily="34" charset="0"/>
                          <a:ea typeface="+mn-ea"/>
                          <a:cs typeface="Calibri" panose="020F0502020204030204" pitchFamily="34" charset="0"/>
                        </a:rPr>
                        <a:t> </a:t>
                      </a:r>
                      <a:r>
                        <a:rPr lang="en-US" sz="2200" b="1" kern="1200" dirty="0">
                          <a:solidFill>
                            <a:schemeClr val="dk1"/>
                          </a:solidFill>
                          <a:effectLst/>
                          <a:latin typeface="Calibri" panose="020F0502020204030204" pitchFamily="34" charset="0"/>
                          <a:ea typeface="+mn-ea"/>
                          <a:cs typeface="Calibri" panose="020F0502020204030204" pitchFamily="34" charset="0"/>
                        </a:rPr>
                        <a:t>Criteria for eligibility of services is a required section. </a:t>
                      </a:r>
                      <a:r>
                        <a:rPr lang="en-US" sz="1600" i="0" kern="1200" dirty="0">
                          <a:solidFill>
                            <a:schemeClr val="dk1"/>
                          </a:solidFill>
                          <a:effectLst/>
                          <a:latin typeface="Calibri" panose="020F0502020204030204" pitchFamily="34" charset="0"/>
                          <a:ea typeface="+mn-ea"/>
                          <a:cs typeface="Calibri" panose="020F0502020204030204" pitchFamily="34" charset="0"/>
                        </a:rPr>
                        <a:t>[Section 124(c)(3)(C)(ii)]</a:t>
                      </a:r>
                    </a:p>
                    <a:p>
                      <a:endParaRPr lang="en-US" sz="2200" kern="1200" dirty="0">
                        <a:solidFill>
                          <a:schemeClr val="dk1"/>
                        </a:solidFill>
                        <a:effectLst/>
                        <a:latin typeface="Calibri" panose="020F0502020204030204" pitchFamily="34" charset="0"/>
                        <a:ea typeface="+mn-ea"/>
                        <a:cs typeface="Calibri" panose="020F0502020204030204" pitchFamily="34" charset="0"/>
                      </a:endParaRPr>
                    </a:p>
                    <a:p>
                      <a:pPr marL="342900" indent="-342900">
                        <a:buFont typeface="Arial" panose="020B0604020202020204" pitchFamily="34" charset="0"/>
                        <a:buChar char="•"/>
                      </a:pPr>
                      <a:r>
                        <a:rPr lang="en-US" sz="2200" kern="1200" dirty="0">
                          <a:solidFill>
                            <a:schemeClr val="dk1"/>
                          </a:solidFill>
                          <a:effectLst/>
                          <a:latin typeface="Calibri" panose="020F0502020204030204" pitchFamily="34" charset="0"/>
                          <a:ea typeface="+mn-ea"/>
                          <a:cs typeface="Calibri" panose="020F0502020204030204" pitchFamily="34" charset="0"/>
                        </a:rPr>
                        <a:t>Summarize the Council’s analysis of the eligibility criteria used to determine access to specialized services provided by State agencies that may exclude individuals with DD from receiving services.</a:t>
                      </a:r>
                    </a:p>
                  </a:txBody>
                  <a:tcPr/>
                </a:tc>
                <a:extLst>
                  <a:ext uri="{0D108BD9-81ED-4DB2-BD59-A6C34878D82A}">
                    <a16:rowId xmlns:a16="http://schemas.microsoft.com/office/drawing/2014/main" val="848485538"/>
                  </a:ext>
                </a:extLst>
              </a:tr>
              <a:tr h="861583">
                <a:tc>
                  <a:txBody>
                    <a:bodyPr/>
                    <a:lstStyle/>
                    <a:p>
                      <a:pPr marL="342900" indent="-342900">
                        <a:buFont typeface="Arial" panose="020B0604020202020204" pitchFamily="34" charset="0"/>
                        <a:buChar char="•"/>
                      </a:pPr>
                      <a:r>
                        <a:rPr lang="en-US" sz="2200" kern="1200" dirty="0">
                          <a:solidFill>
                            <a:schemeClr val="dk1"/>
                          </a:solidFill>
                          <a:effectLst/>
                          <a:latin typeface="Calibri" panose="020F0502020204030204" pitchFamily="34" charset="0"/>
                          <a:ea typeface="+mn-ea"/>
                          <a:cs typeface="Calibri" panose="020F0502020204030204" pitchFamily="34" charset="0"/>
                        </a:rPr>
                        <a:t>If available, this may include eligibility criteria for generic services, waiver services, early intervention services, special education services, employment services, and long-term services and supports.</a:t>
                      </a:r>
                    </a:p>
                  </a:txBody>
                  <a:tcPr/>
                </a:tc>
                <a:extLst>
                  <a:ext uri="{0D108BD9-81ED-4DB2-BD59-A6C34878D82A}">
                    <a16:rowId xmlns:a16="http://schemas.microsoft.com/office/drawing/2014/main" val="3034187548"/>
                  </a:ext>
                </a:extLst>
              </a:tr>
            </a:tbl>
          </a:graphicData>
        </a:graphic>
      </p:graphicFrame>
    </p:spTree>
    <p:extLst>
      <p:ext uri="{BB962C8B-B14F-4D97-AF65-F5344CB8AC3E}">
        <p14:creationId xmlns:p14="http://schemas.microsoft.com/office/powerpoint/2010/main" val="10791128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Analysis of State Issues &amp; Challenges</a:t>
            </a:r>
          </a:p>
        </p:txBody>
      </p:sp>
      <p:graphicFrame>
        <p:nvGraphicFramePr>
          <p:cNvPr id="4" name="Content Placeholder 3" descr="(ii) Analysis of the barriers to full participation of unserved and underserved groups of individuals with DD and their families is a required section. &#10;[Section 124(c)(3)(C)(iii)]&#10;&#10;This may include populations such as: gender, racial and ethnic minorities; lesbian, gay, bi-sexual, transgender or queer and questioning (LGBTQQ). &#10;&#10;Disadvantaged individuals, people who speak a primary language other than English, individuals from underserved geographic areas.&#10;&#10;Specific groups of individuals within the population of individuals with DD, including individuals who require assistive technology to participate in and contribute to community life; or some other group.&#10;" title="Analysis"/>
          <p:cNvGraphicFramePr>
            <a:graphicFrameLocks noGrp="1"/>
          </p:cNvGraphicFramePr>
          <p:nvPr>
            <p:ph idx="1"/>
            <p:extLst>
              <p:ext uri="{D42A27DB-BD31-4B8C-83A1-F6EECF244321}">
                <p14:modId xmlns:p14="http://schemas.microsoft.com/office/powerpoint/2010/main" val="1032540654"/>
              </p:ext>
            </p:extLst>
          </p:nvPr>
        </p:nvGraphicFramePr>
        <p:xfrm>
          <a:off x="4903077" y="297128"/>
          <a:ext cx="6436967" cy="6130474"/>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430714">
                <a:tc>
                  <a:txBody>
                    <a:bodyPr/>
                    <a:lstStyle/>
                    <a:p>
                      <a:endParaRPr lang="en-US" dirty="0"/>
                    </a:p>
                  </a:txBody>
                  <a:tcPr/>
                </a:tc>
                <a:extLst>
                  <a:ext uri="{0D108BD9-81ED-4DB2-BD59-A6C34878D82A}">
                    <a16:rowId xmlns:a16="http://schemas.microsoft.com/office/drawing/2014/main" val="189256575"/>
                  </a:ext>
                </a:extLst>
              </a:tr>
              <a:tr h="86158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dirty="0">
                          <a:latin typeface="Calibri" panose="020F0502020204030204" pitchFamily="34" charset="0"/>
                          <a:cs typeface="Calibri" panose="020F0502020204030204" pitchFamily="34" charset="0"/>
                        </a:rPr>
                        <a:t>(ii)</a:t>
                      </a:r>
                      <a:r>
                        <a:rPr lang="en-US" sz="2200" b="1" baseline="0" dirty="0">
                          <a:latin typeface="Calibri" panose="020F0502020204030204" pitchFamily="34" charset="0"/>
                          <a:cs typeface="Calibri" panose="020F0502020204030204" pitchFamily="34" charset="0"/>
                        </a:rPr>
                        <a:t> </a:t>
                      </a:r>
                      <a:r>
                        <a:rPr lang="en-US" sz="2200" b="1" dirty="0">
                          <a:latin typeface="Calibri" panose="020F0502020204030204" pitchFamily="34" charset="0"/>
                          <a:cs typeface="Calibri" panose="020F0502020204030204" pitchFamily="34" charset="0"/>
                        </a:rPr>
                        <a:t>Analysis of the barriers to full participation of unserved and underserved groups of individuals with DD and their families</a:t>
                      </a:r>
                      <a:r>
                        <a:rPr lang="en-US" sz="2200" b="1" baseline="0" dirty="0">
                          <a:latin typeface="Calibri" panose="020F0502020204030204" pitchFamily="34" charset="0"/>
                          <a:cs typeface="Calibri" panose="020F0502020204030204" pitchFamily="34" charset="0"/>
                        </a:rPr>
                        <a:t> is a required section. </a:t>
                      </a:r>
                      <a:br>
                        <a:rPr lang="en-US" sz="2200" b="0" baseline="0" dirty="0">
                          <a:latin typeface="Calibri" panose="020F0502020204030204" pitchFamily="34" charset="0"/>
                          <a:cs typeface="Calibri" panose="020F0502020204030204" pitchFamily="34" charset="0"/>
                        </a:rPr>
                      </a:br>
                      <a:r>
                        <a:rPr lang="en-US" sz="1600" b="0" i="0" baseline="0" dirty="0">
                          <a:latin typeface="Calibri" panose="020F0502020204030204" pitchFamily="34" charset="0"/>
                          <a:cs typeface="Calibri" panose="020F0502020204030204" pitchFamily="34" charset="0"/>
                        </a:rPr>
                        <a:t>[</a:t>
                      </a:r>
                      <a:r>
                        <a:rPr lang="en-US" sz="1600" i="0" kern="1200" dirty="0">
                          <a:solidFill>
                            <a:schemeClr val="dk1"/>
                          </a:solidFill>
                          <a:effectLst/>
                          <a:latin typeface="Calibri" panose="020F0502020204030204" pitchFamily="34" charset="0"/>
                          <a:ea typeface="+mn-ea"/>
                          <a:cs typeface="Calibri" panose="020F0502020204030204" pitchFamily="34" charset="0"/>
                        </a:rPr>
                        <a:t>Section 124(c)(3)(C)(iii)]</a:t>
                      </a:r>
                      <a:br>
                        <a:rPr lang="en-US" sz="2200" b="0" i="0" dirty="0">
                          <a:latin typeface="Calibri" panose="020F0502020204030204" pitchFamily="34" charset="0"/>
                          <a:cs typeface="Calibri" panose="020F0502020204030204" pitchFamily="34" charset="0"/>
                        </a:rPr>
                      </a:br>
                      <a:endParaRPr lang="en-US" sz="2200" b="0" i="0" dirty="0">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This may include populations such as: gender, racial and ethnic minorities; lesbian,</a:t>
                      </a:r>
                      <a:r>
                        <a:rPr lang="en-US" sz="2200" b="0" baseline="0" dirty="0">
                          <a:latin typeface="Calibri" panose="020F0502020204030204" pitchFamily="34" charset="0"/>
                          <a:cs typeface="Calibri" panose="020F0502020204030204" pitchFamily="34" charset="0"/>
                        </a:rPr>
                        <a:t> g</a:t>
                      </a:r>
                      <a:r>
                        <a:rPr lang="en-US" sz="2200" b="0" dirty="0">
                          <a:latin typeface="Calibri" panose="020F0502020204030204" pitchFamily="34" charset="0"/>
                          <a:cs typeface="Calibri" panose="020F0502020204030204" pitchFamily="34" charset="0"/>
                        </a:rPr>
                        <a:t>ay, bi-sexual, transgender</a:t>
                      </a:r>
                      <a:r>
                        <a:rPr lang="en-US" sz="2200" b="0" baseline="0" dirty="0">
                          <a:latin typeface="Calibri" panose="020F0502020204030204" pitchFamily="34" charset="0"/>
                          <a:cs typeface="Calibri" panose="020F0502020204030204" pitchFamily="34" charset="0"/>
                        </a:rPr>
                        <a:t> or</a:t>
                      </a:r>
                      <a:r>
                        <a:rPr lang="en-US" sz="2200" b="0" dirty="0">
                          <a:latin typeface="Calibri" panose="020F0502020204030204" pitchFamily="34" charset="0"/>
                          <a:cs typeface="Calibri" panose="020F0502020204030204" pitchFamily="34" charset="0"/>
                        </a:rPr>
                        <a:t> queer and questioning (LGBTQQ). </a:t>
                      </a:r>
                      <a:br>
                        <a:rPr lang="en-US" sz="2200" b="0" dirty="0">
                          <a:latin typeface="Calibri" panose="020F0502020204030204" pitchFamily="34" charset="0"/>
                          <a:cs typeface="Calibri" panose="020F0502020204030204" pitchFamily="34" charset="0"/>
                        </a:rPr>
                      </a:br>
                      <a:endParaRPr lang="en-US" sz="2200" b="0" dirty="0">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Disadvantaged individuals, people who speak a primary language other than English, individuals from underserved geographic areas.</a:t>
                      </a:r>
                      <a:br>
                        <a:rPr lang="en-US" sz="2200" b="0" dirty="0">
                          <a:latin typeface="Calibri" panose="020F0502020204030204" pitchFamily="34" charset="0"/>
                          <a:cs typeface="Calibri" panose="020F0502020204030204" pitchFamily="34" charset="0"/>
                        </a:rPr>
                      </a:br>
                      <a:endParaRPr lang="en-US" sz="2200" b="0" dirty="0">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Specific groups of individuals within the population of individuals with DD, including individuals who require assistive technology to participate in and contribute to community life; or some other group.</a:t>
                      </a:r>
                    </a:p>
                  </a:txBody>
                  <a:tcPr/>
                </a:tc>
                <a:extLst>
                  <a:ext uri="{0D108BD9-81ED-4DB2-BD59-A6C34878D82A}">
                    <a16:rowId xmlns:a16="http://schemas.microsoft.com/office/drawing/2014/main" val="848485538"/>
                  </a:ext>
                </a:extLst>
              </a:tr>
            </a:tbl>
          </a:graphicData>
        </a:graphic>
      </p:graphicFrame>
    </p:spTree>
    <p:extLst>
      <p:ext uri="{BB962C8B-B14F-4D97-AF65-F5344CB8AC3E}">
        <p14:creationId xmlns:p14="http://schemas.microsoft.com/office/powerpoint/2010/main" val="2495565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Analysis of State Issues &amp; Challenges</a:t>
            </a:r>
          </a:p>
        </p:txBody>
      </p:sp>
      <p:graphicFrame>
        <p:nvGraphicFramePr>
          <p:cNvPr id="4" name="Content Placeholder 3" descr="Unserved and underserved continued…&#10;&#10;Describe the process the Council used to identify the unserved and underserved population(s) in the State/Territory. Include a rationale for identifying these population(s) over others.&#10;&#10;Review and summarize the needs for the identified unserved and underserved population(s), including the needs of individuals with DD from culturally and linguistically diverse backgrounds.&#10;" title="Analysis"/>
          <p:cNvGraphicFramePr>
            <a:graphicFrameLocks noGrp="1"/>
          </p:cNvGraphicFramePr>
          <p:nvPr>
            <p:ph idx="1"/>
            <p:extLst>
              <p:ext uri="{D42A27DB-BD31-4B8C-83A1-F6EECF244321}">
                <p14:modId xmlns:p14="http://schemas.microsoft.com/office/powerpoint/2010/main" val="2113513170"/>
              </p:ext>
            </p:extLst>
          </p:nvPr>
        </p:nvGraphicFramePr>
        <p:xfrm>
          <a:off x="4873468" y="1305389"/>
          <a:ext cx="6436967" cy="4210234"/>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430714">
                <a:tc>
                  <a:txBody>
                    <a:bodyPr/>
                    <a:lstStyle/>
                    <a:p>
                      <a:endParaRPr lang="en-US" dirty="0"/>
                    </a:p>
                  </a:txBody>
                  <a:tcPr/>
                </a:tc>
                <a:extLst>
                  <a:ext uri="{0D108BD9-81ED-4DB2-BD59-A6C34878D82A}">
                    <a16:rowId xmlns:a16="http://schemas.microsoft.com/office/drawing/2014/main" val="189256575"/>
                  </a:ext>
                </a:extLst>
              </a:tr>
              <a:tr h="86158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r>
                        <a:rPr lang="en-US" sz="2200" b="1" dirty="0">
                          <a:latin typeface="Calibri" panose="020F0502020204030204" pitchFamily="34" charset="0"/>
                          <a:cs typeface="Calibri" panose="020F0502020204030204" pitchFamily="34" charset="0"/>
                        </a:rPr>
                        <a:t>Unserved and underserved continued…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endParaRPr lang="en-US" sz="2200" b="0" dirty="0">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Describe the process the Council used to identify the unserved and underserved population(s) in the State/Territory. Include a rationale for identifying these population(s) over others.</a:t>
                      </a:r>
                      <a:br>
                        <a:rPr lang="en-US" sz="2200" b="0" dirty="0">
                          <a:latin typeface="Calibri" panose="020F0502020204030204" pitchFamily="34" charset="0"/>
                          <a:cs typeface="Calibri" panose="020F0502020204030204" pitchFamily="34" charset="0"/>
                        </a:rPr>
                      </a:br>
                      <a:endParaRPr lang="en-US" sz="2200" b="0" dirty="0">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Review and summarize the needs for the identified unserved and underserved population(s), including the needs of individuals with DD from culturally and linguistically diverse backgrounds.</a:t>
                      </a:r>
                    </a:p>
                  </a:txBody>
                  <a:tcPr/>
                </a:tc>
                <a:extLst>
                  <a:ext uri="{0D108BD9-81ED-4DB2-BD59-A6C34878D82A}">
                    <a16:rowId xmlns:a16="http://schemas.microsoft.com/office/drawing/2014/main" val="848485538"/>
                  </a:ext>
                </a:extLst>
              </a:tr>
            </a:tbl>
          </a:graphicData>
        </a:graphic>
      </p:graphicFrame>
    </p:spTree>
    <p:extLst>
      <p:ext uri="{BB962C8B-B14F-4D97-AF65-F5344CB8AC3E}">
        <p14:creationId xmlns:p14="http://schemas.microsoft.com/office/powerpoint/2010/main" val="3755200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Analysis of State Issues &amp; Challenges</a:t>
            </a:r>
          </a:p>
        </p:txBody>
      </p:sp>
      <p:graphicFrame>
        <p:nvGraphicFramePr>
          <p:cNvPr id="4" name="Content Placeholder 3" descr="(iii) Assistive Technology (AT)&#10;Summarize the Council’s analysis of the availability of assistive technology, AT services, rehabilitation technology, and/or the availability of information about all three to individuals with DD.&#10;• If available, this may include information about access to generic technologies, such as universally designed technology, smart home-based technology, monitoring technology, etc.&#10;• Include information of the availability of assistive technology of individuals with DD from culturally and linguistically diverse backgrounds.&#10;" title="Analysis"/>
          <p:cNvGraphicFramePr>
            <a:graphicFrameLocks noGrp="1"/>
          </p:cNvGraphicFramePr>
          <p:nvPr>
            <p:ph idx="1"/>
            <p:extLst>
              <p:ext uri="{D42A27DB-BD31-4B8C-83A1-F6EECF244321}">
                <p14:modId xmlns:p14="http://schemas.microsoft.com/office/powerpoint/2010/main" val="3968344304"/>
              </p:ext>
            </p:extLst>
          </p:nvPr>
        </p:nvGraphicFramePr>
        <p:xfrm>
          <a:off x="4792719" y="924389"/>
          <a:ext cx="6436967" cy="5307514"/>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430714">
                <a:tc>
                  <a:txBody>
                    <a:bodyPr/>
                    <a:lstStyle/>
                    <a:p>
                      <a:endParaRPr lang="en-US" dirty="0"/>
                    </a:p>
                  </a:txBody>
                  <a:tcPr/>
                </a:tc>
                <a:extLst>
                  <a:ext uri="{0D108BD9-81ED-4DB2-BD59-A6C34878D82A}">
                    <a16:rowId xmlns:a16="http://schemas.microsoft.com/office/drawing/2014/main" val="189256575"/>
                  </a:ext>
                </a:extLst>
              </a:tr>
              <a:tr h="86158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dirty="0">
                          <a:latin typeface="Calibri" panose="020F0502020204030204" pitchFamily="34" charset="0"/>
                          <a:cs typeface="Calibri" panose="020F0502020204030204" pitchFamily="34" charset="0"/>
                        </a:rPr>
                        <a:t>(iii) Assistive</a:t>
                      </a:r>
                      <a:r>
                        <a:rPr lang="en-US" sz="2200" b="1" baseline="0" dirty="0">
                          <a:latin typeface="Calibri" panose="020F0502020204030204" pitchFamily="34" charset="0"/>
                          <a:cs typeface="Calibri" panose="020F0502020204030204" pitchFamily="34" charset="0"/>
                        </a:rPr>
                        <a:t> Technology (AT)</a:t>
                      </a:r>
                    </a:p>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0" dirty="0">
                          <a:latin typeface="Calibri" panose="020F0502020204030204" pitchFamily="34" charset="0"/>
                          <a:cs typeface="Calibri" panose="020F0502020204030204" pitchFamily="34" charset="0"/>
                        </a:rPr>
                        <a:t>Summarize the Council’s analysis of the availability of assistive</a:t>
                      </a:r>
                      <a:r>
                        <a:rPr lang="en-US" sz="2200" b="0" baseline="0" dirty="0">
                          <a:latin typeface="Calibri" panose="020F0502020204030204" pitchFamily="34" charset="0"/>
                          <a:cs typeface="Calibri" panose="020F0502020204030204" pitchFamily="34" charset="0"/>
                        </a:rPr>
                        <a:t> technology</a:t>
                      </a:r>
                      <a:r>
                        <a:rPr lang="en-US" sz="2200" b="0" dirty="0">
                          <a:latin typeface="Calibri" panose="020F0502020204030204" pitchFamily="34" charset="0"/>
                          <a:cs typeface="Calibri" panose="020F0502020204030204" pitchFamily="34" charset="0"/>
                        </a:rPr>
                        <a:t>, AT services, rehabilitation technology, and/or the availability of information about all</a:t>
                      </a:r>
                      <a:r>
                        <a:rPr lang="en-US" sz="2200" b="0" baseline="0" dirty="0">
                          <a:latin typeface="Calibri" panose="020F0502020204030204" pitchFamily="34" charset="0"/>
                          <a:cs typeface="Calibri" panose="020F0502020204030204" pitchFamily="34" charset="0"/>
                        </a:rPr>
                        <a:t> t</a:t>
                      </a:r>
                      <a:r>
                        <a:rPr lang="en-US" sz="2200" b="0" dirty="0">
                          <a:latin typeface="Calibri" panose="020F0502020204030204" pitchFamily="34" charset="0"/>
                          <a:cs typeface="Calibri" panose="020F0502020204030204" pitchFamily="34" charset="0"/>
                        </a:rPr>
                        <a:t>hree to individuals with DD.</a:t>
                      </a:r>
                      <a:br>
                        <a:rPr lang="en-US" sz="2200" b="0" dirty="0">
                          <a:latin typeface="Calibri" panose="020F0502020204030204" pitchFamily="34" charset="0"/>
                          <a:cs typeface="Calibri" panose="020F0502020204030204" pitchFamily="34" charset="0"/>
                        </a:rPr>
                      </a:br>
                      <a:endParaRPr lang="en-US" sz="2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48485538"/>
                  </a:ext>
                </a:extLst>
              </a:tr>
              <a:tr h="861583">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If available, this may include information about access to generic technologies, such as universally designed technology, smart home-based technology, monitoring technology, etc.</a:t>
                      </a:r>
                      <a:br>
                        <a:rPr lang="en-US" sz="2200" b="0" dirty="0">
                          <a:latin typeface="Calibri" panose="020F0502020204030204" pitchFamily="34" charset="0"/>
                          <a:cs typeface="Calibri" panose="020F0502020204030204" pitchFamily="34" charset="0"/>
                        </a:rPr>
                      </a:br>
                      <a:endParaRPr lang="en-US" sz="2200" b="0" dirty="0">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Include information of the availability of assistive technology of individuals with DD from culturally and linguistically diverse backgrounds.</a:t>
                      </a:r>
                    </a:p>
                  </a:txBody>
                  <a:tcPr/>
                </a:tc>
                <a:extLst>
                  <a:ext uri="{0D108BD9-81ED-4DB2-BD59-A6C34878D82A}">
                    <a16:rowId xmlns:a16="http://schemas.microsoft.com/office/drawing/2014/main" val="1128934088"/>
                  </a:ext>
                </a:extLst>
              </a:tr>
            </a:tbl>
          </a:graphicData>
        </a:graphic>
      </p:graphicFrame>
    </p:spTree>
    <p:extLst>
      <p:ext uri="{BB962C8B-B14F-4D97-AF65-F5344CB8AC3E}">
        <p14:creationId xmlns:p14="http://schemas.microsoft.com/office/powerpoint/2010/main" val="4215338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fontScale="90000"/>
          </a:bodyPr>
          <a:lstStyle/>
          <a:p>
            <a:r>
              <a:rPr lang="en-US" b="1" dirty="0">
                <a:solidFill>
                  <a:schemeClr val="tx1"/>
                </a:solidFill>
                <a:latin typeface="Calibri" panose="020F0502020204030204" pitchFamily="34" charset="0"/>
                <a:cs typeface="Calibri" panose="020F0502020204030204" pitchFamily="34" charset="0"/>
              </a:rPr>
              <a:t>Analysis of State Issues &amp; Challenges</a:t>
            </a:r>
            <a:br>
              <a:rPr lang="en-US" b="1" dirty="0">
                <a:solidFill>
                  <a:schemeClr val="tx1"/>
                </a:solidFill>
                <a:latin typeface="Calibri" panose="020F0502020204030204" pitchFamily="34" charset="0"/>
                <a:cs typeface="Calibri" panose="020F0502020204030204" pitchFamily="34" charset="0"/>
              </a:rPr>
            </a:br>
            <a:r>
              <a:rPr lang="en-US" b="1" dirty="0">
                <a:solidFill>
                  <a:schemeClr val="tx1"/>
                </a:solidFill>
                <a:latin typeface="Calibri" panose="020F0502020204030204" pitchFamily="34" charset="0"/>
                <a:cs typeface="Calibri" panose="020F0502020204030204" pitchFamily="34" charset="0"/>
              </a:rPr>
              <a:t>(Waiting Lists)</a:t>
            </a:r>
          </a:p>
        </p:txBody>
      </p:sp>
      <p:graphicFrame>
        <p:nvGraphicFramePr>
          <p:cNvPr id="4" name="Content Placeholder 3" descr="Waiting List requirements&#10;[Section 124(c)(3)(C)(v)]&#10;In general, the waiting list section includes…&#10;• Total persons waiting for residential services per 100,000.&#10;• To the extent possible, state data on all other types of waiting lists, per 100,000.&#10;• Description of state’s waiting list definition(s).&#10;• How the state prioritizes individuals to be on the waiting list and a summary of waiting list issues and challenges.&#10;" title="Analysis"/>
          <p:cNvGraphicFramePr>
            <a:graphicFrameLocks noGrp="1"/>
          </p:cNvGraphicFramePr>
          <p:nvPr>
            <p:ph idx="1"/>
            <p:extLst>
              <p:ext uri="{D42A27DB-BD31-4B8C-83A1-F6EECF244321}">
                <p14:modId xmlns:p14="http://schemas.microsoft.com/office/powerpoint/2010/main" val="2317894938"/>
              </p:ext>
            </p:extLst>
          </p:nvPr>
        </p:nvGraphicFramePr>
        <p:xfrm>
          <a:off x="4866932" y="1171520"/>
          <a:ext cx="6436967" cy="5023459"/>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430714">
                <a:tc>
                  <a:txBody>
                    <a:bodyPr/>
                    <a:lstStyle/>
                    <a:p>
                      <a:endParaRPr lang="en-US" dirty="0"/>
                    </a:p>
                  </a:txBody>
                  <a:tcPr/>
                </a:tc>
                <a:extLst>
                  <a:ext uri="{0D108BD9-81ED-4DB2-BD59-A6C34878D82A}">
                    <a16:rowId xmlns:a16="http://schemas.microsoft.com/office/drawing/2014/main" val="189256575"/>
                  </a:ext>
                </a:extLst>
              </a:tr>
              <a:tr h="86158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1" baseline="0" dirty="0">
                          <a:latin typeface="Calibri" panose="020F0502020204030204" pitchFamily="34" charset="0"/>
                          <a:cs typeface="Calibri" panose="020F0502020204030204" pitchFamily="34" charset="0"/>
                        </a:rPr>
                        <a:t>Waiting List requirements</a:t>
                      </a:r>
                      <a:br>
                        <a:rPr lang="en-US" sz="2200" b="1" baseline="0" dirty="0">
                          <a:latin typeface="Calibri" panose="020F0502020204030204" pitchFamily="34" charset="0"/>
                          <a:cs typeface="Calibri" panose="020F0502020204030204" pitchFamily="34" charset="0"/>
                        </a:rPr>
                      </a:br>
                      <a:r>
                        <a:rPr lang="en-US" sz="1600" b="0" baseline="0" dirty="0">
                          <a:latin typeface="Calibri" panose="020F0502020204030204" pitchFamily="34" charset="0"/>
                          <a:cs typeface="Calibri" panose="020F0502020204030204" pitchFamily="34" charset="0"/>
                        </a:rPr>
                        <a:t>[</a:t>
                      </a:r>
                      <a:r>
                        <a:rPr lang="en-US" sz="1800" b="0" kern="1200" dirty="0">
                          <a:solidFill>
                            <a:schemeClr val="dk1"/>
                          </a:solidFill>
                          <a:effectLst/>
                          <a:latin typeface="Calibri" panose="020F0502020204030204" pitchFamily="34" charset="0"/>
                          <a:ea typeface="+mn-ea"/>
                          <a:cs typeface="Calibri" panose="020F0502020204030204" pitchFamily="34" charset="0"/>
                        </a:rPr>
                        <a:t>Section</a:t>
                      </a:r>
                      <a:r>
                        <a:rPr lang="en-US" sz="1800" kern="1200" dirty="0">
                          <a:solidFill>
                            <a:schemeClr val="dk1"/>
                          </a:solidFill>
                          <a:effectLst/>
                          <a:latin typeface="+mn-lt"/>
                          <a:ea typeface="+mn-ea"/>
                          <a:cs typeface="+mn-cs"/>
                        </a:rPr>
                        <a:t> </a:t>
                      </a:r>
                      <a:r>
                        <a:rPr lang="en-US" sz="1600" kern="1200" dirty="0">
                          <a:solidFill>
                            <a:schemeClr val="dk1"/>
                          </a:solidFill>
                          <a:effectLst/>
                          <a:latin typeface="Calibri" panose="020F0502020204030204" pitchFamily="34" charset="0"/>
                          <a:ea typeface="+mn-ea"/>
                          <a:cs typeface="Calibri" panose="020F0502020204030204" pitchFamily="34" charset="0"/>
                        </a:rPr>
                        <a:t>124(c)(3)(C)(v)]</a:t>
                      </a:r>
                      <a:endParaRPr lang="en-US" sz="16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48485538"/>
                  </a:ext>
                </a:extLst>
              </a:tr>
              <a:tr h="44510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200" b="0" dirty="0">
                          <a:latin typeface="Calibri" panose="020F0502020204030204" pitchFamily="34" charset="0"/>
                          <a:cs typeface="Calibri" panose="020F0502020204030204" pitchFamily="34" charset="0"/>
                        </a:rPr>
                        <a:t>In general, the waiting list section includes…</a:t>
                      </a:r>
                    </a:p>
                  </a:txBody>
                  <a:tcPr/>
                </a:tc>
                <a:extLst>
                  <a:ext uri="{0D108BD9-81ED-4DB2-BD59-A6C34878D82A}">
                    <a16:rowId xmlns:a16="http://schemas.microsoft.com/office/drawing/2014/main" val="1128934088"/>
                  </a:ext>
                </a:extLst>
              </a:tr>
              <a:tr h="551793">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Total</a:t>
                      </a:r>
                      <a:r>
                        <a:rPr lang="en-US" sz="2200" b="0" baseline="0" dirty="0">
                          <a:latin typeface="Calibri" panose="020F0502020204030204" pitchFamily="34" charset="0"/>
                          <a:cs typeface="Calibri" panose="020F0502020204030204" pitchFamily="34" charset="0"/>
                        </a:rPr>
                        <a:t> persons </a:t>
                      </a:r>
                      <a:r>
                        <a:rPr lang="en-US" sz="2200" b="0" dirty="0">
                          <a:latin typeface="Calibri" panose="020F0502020204030204" pitchFamily="34" charset="0"/>
                          <a:cs typeface="Calibri" panose="020F0502020204030204" pitchFamily="34" charset="0"/>
                        </a:rPr>
                        <a:t>waiting for residential services per 100,000.</a:t>
                      </a:r>
                    </a:p>
                  </a:txBody>
                  <a:tcPr/>
                </a:tc>
                <a:extLst>
                  <a:ext uri="{0D108BD9-81ED-4DB2-BD59-A6C34878D82A}">
                    <a16:rowId xmlns:a16="http://schemas.microsoft.com/office/drawing/2014/main" val="4174680052"/>
                  </a:ext>
                </a:extLst>
              </a:tr>
              <a:tr h="861583">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To the extent possible, state data on all other types of waiting lists, per 100,000.</a:t>
                      </a:r>
                    </a:p>
                  </a:txBody>
                  <a:tcPr/>
                </a:tc>
                <a:extLst>
                  <a:ext uri="{0D108BD9-81ED-4DB2-BD59-A6C34878D82A}">
                    <a16:rowId xmlns:a16="http://schemas.microsoft.com/office/drawing/2014/main" val="1673661200"/>
                  </a:ext>
                </a:extLst>
              </a:tr>
              <a:tr h="565196">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Description of state’s waiting list definition(s).</a:t>
                      </a:r>
                    </a:p>
                  </a:txBody>
                  <a:tcPr/>
                </a:tc>
                <a:extLst>
                  <a:ext uri="{0D108BD9-81ED-4DB2-BD59-A6C34878D82A}">
                    <a16:rowId xmlns:a16="http://schemas.microsoft.com/office/drawing/2014/main" val="54585589"/>
                  </a:ext>
                </a:extLst>
              </a:tr>
              <a:tr h="861583">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998210" algn="r"/>
                        </a:tabLst>
                        <a:defRPr/>
                      </a:pPr>
                      <a:r>
                        <a:rPr lang="en-US" sz="2200" b="0" dirty="0">
                          <a:latin typeface="Calibri" panose="020F0502020204030204" pitchFamily="34" charset="0"/>
                          <a:cs typeface="Calibri" panose="020F0502020204030204" pitchFamily="34" charset="0"/>
                        </a:rPr>
                        <a:t>How the state prioritizes individuals to be on the waiting list and a summary of waiting list issues and challenges.</a:t>
                      </a:r>
                    </a:p>
                  </a:txBody>
                  <a:tcPr/>
                </a:tc>
                <a:extLst>
                  <a:ext uri="{0D108BD9-81ED-4DB2-BD59-A6C34878D82A}">
                    <a16:rowId xmlns:a16="http://schemas.microsoft.com/office/drawing/2014/main" val="1947160331"/>
                  </a:ext>
                </a:extLst>
              </a:tr>
            </a:tbl>
          </a:graphicData>
        </a:graphic>
      </p:graphicFrame>
    </p:spTree>
    <p:extLst>
      <p:ext uri="{BB962C8B-B14F-4D97-AF65-F5344CB8AC3E}">
        <p14:creationId xmlns:p14="http://schemas.microsoft.com/office/powerpoint/2010/main" val="23734891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Finding the Information</a:t>
            </a:r>
          </a:p>
        </p:txBody>
      </p:sp>
      <p:graphicFrame>
        <p:nvGraphicFramePr>
          <p:cNvPr id="7" name="Content Placeholder 3" descr="For Total persons waiting for residential services per 100,000 &#10;&#10;RISP report, table 2.1 - People with IDD Living with Family Members Waiting for Medicaid Waiver-Funded LTSS… (2017) &#10;&#10;https://ici-s.umn.edu/files/aCHyYaFjMi/risp_2017 &#10;&#10;If your State lists DNF – Did not furnish, use your own State wait list data and provide a note about how the data was obtained, site the source/s etc.&#10;" title="Finding the information continued"/>
          <p:cNvGraphicFramePr>
            <a:graphicFrameLocks noGrp="1"/>
          </p:cNvGraphicFramePr>
          <p:nvPr>
            <p:ph idx="1"/>
            <p:extLst>
              <p:ext uri="{D42A27DB-BD31-4B8C-83A1-F6EECF244321}">
                <p14:modId xmlns:p14="http://schemas.microsoft.com/office/powerpoint/2010/main" val="3996125389"/>
              </p:ext>
            </p:extLst>
          </p:nvPr>
        </p:nvGraphicFramePr>
        <p:xfrm>
          <a:off x="5106760" y="1134304"/>
          <a:ext cx="6436967" cy="4880794"/>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430714">
                <a:tc>
                  <a:txBody>
                    <a:bodyPr/>
                    <a:lstStyle/>
                    <a:p>
                      <a:endParaRPr lang="en-US" dirty="0"/>
                    </a:p>
                  </a:txBody>
                  <a:tcPr/>
                </a:tc>
                <a:extLst>
                  <a:ext uri="{0D108BD9-81ED-4DB2-BD59-A6C34878D82A}">
                    <a16:rowId xmlns:a16="http://schemas.microsoft.com/office/drawing/2014/main" val="189256575"/>
                  </a:ext>
                </a:extLst>
              </a:tr>
              <a:tr h="86158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r>
                        <a:rPr lang="en-US" sz="2200" b="1" dirty="0">
                          <a:solidFill>
                            <a:schemeClr val="tx1"/>
                          </a:solidFill>
                          <a:latin typeface="Calibri" panose="020F0502020204030204" pitchFamily="34" charset="0"/>
                          <a:cs typeface="Calibri" panose="020F0502020204030204" pitchFamily="34" charset="0"/>
                        </a:rPr>
                        <a:t>For Total persons waiting for residential services per 100,000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endParaRPr lang="en-US" sz="2200" b="0"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r>
                        <a:rPr lang="en-US" sz="2200" b="0" dirty="0">
                          <a:solidFill>
                            <a:schemeClr val="tx1"/>
                          </a:solidFill>
                          <a:latin typeface="Calibri" panose="020F0502020204030204" pitchFamily="34" charset="0"/>
                          <a:cs typeface="Calibri" panose="020F0502020204030204" pitchFamily="34" charset="0"/>
                        </a:rPr>
                        <a:t>RISP report, table 2.1 - </a:t>
                      </a:r>
                      <a:r>
                        <a:rPr lang="en-US" sz="2200" b="0" i="1" dirty="0">
                          <a:solidFill>
                            <a:schemeClr val="tx1"/>
                          </a:solidFill>
                          <a:latin typeface="Calibri" panose="020F0502020204030204" pitchFamily="34" charset="0"/>
                          <a:cs typeface="Calibri" panose="020F0502020204030204" pitchFamily="34" charset="0"/>
                        </a:rPr>
                        <a:t>People with IDD Living with Family Members Waiting for Medicaid Waiver-Funded LTSS… </a:t>
                      </a:r>
                      <a:r>
                        <a:rPr lang="en-US" sz="2200" b="0" dirty="0">
                          <a:solidFill>
                            <a:schemeClr val="tx1"/>
                          </a:solidFill>
                          <a:latin typeface="Calibri" panose="020F0502020204030204" pitchFamily="34" charset="0"/>
                          <a:cs typeface="Calibri" panose="020F0502020204030204" pitchFamily="34" charset="0"/>
                        </a:rPr>
                        <a:t>(2017) </a:t>
                      </a:r>
                      <a:br>
                        <a:rPr lang="en-US" sz="2200" b="0" dirty="0">
                          <a:solidFill>
                            <a:schemeClr val="tx1"/>
                          </a:solidFill>
                          <a:latin typeface="Calibri" panose="020F0502020204030204" pitchFamily="34" charset="0"/>
                          <a:cs typeface="Calibri" panose="020F0502020204030204" pitchFamily="34" charset="0"/>
                        </a:rPr>
                      </a:br>
                      <a:endParaRPr lang="en-US" sz="2200" b="0"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r>
                        <a:rPr lang="en-US" sz="2200" b="0" dirty="0">
                          <a:solidFill>
                            <a:schemeClr val="tx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https://ici-s.umn.edu/files/aCHyYaFjMi/risp_2017</a:t>
                      </a:r>
                      <a:r>
                        <a:rPr lang="en-US" sz="2200" b="0" dirty="0">
                          <a:solidFill>
                            <a:schemeClr val="tx1"/>
                          </a:solidFill>
                          <a:latin typeface="Calibri" panose="020F05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endParaRPr lang="en-US" sz="2200" b="0"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r>
                        <a:rPr lang="en-US" sz="2200" b="0" dirty="0">
                          <a:solidFill>
                            <a:schemeClr val="tx1"/>
                          </a:solidFill>
                          <a:latin typeface="Calibri" panose="020F0502020204030204" pitchFamily="34" charset="0"/>
                          <a:cs typeface="Calibri" panose="020F0502020204030204" pitchFamily="34" charset="0"/>
                        </a:rPr>
                        <a:t>If your State lists </a:t>
                      </a:r>
                      <a:r>
                        <a:rPr lang="en-US" sz="2200" b="1" dirty="0">
                          <a:solidFill>
                            <a:schemeClr val="tx1"/>
                          </a:solidFill>
                          <a:latin typeface="Calibri" panose="020F0502020204030204" pitchFamily="34" charset="0"/>
                          <a:cs typeface="Calibri" panose="020F0502020204030204" pitchFamily="34" charset="0"/>
                        </a:rPr>
                        <a:t>DNF</a:t>
                      </a:r>
                      <a:r>
                        <a:rPr lang="en-US" sz="2200" b="0" dirty="0">
                          <a:solidFill>
                            <a:schemeClr val="tx1"/>
                          </a:solidFill>
                          <a:latin typeface="Calibri" panose="020F0502020204030204" pitchFamily="34" charset="0"/>
                          <a:cs typeface="Calibri" panose="020F0502020204030204" pitchFamily="34" charset="0"/>
                        </a:rPr>
                        <a:t> – Did not furnish, use your own State wait list data and provide a note about how the data was obtained, site the source/s etc.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endParaRPr lang="en-US" sz="2200"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48485538"/>
                  </a:ext>
                </a:extLst>
              </a:tr>
            </a:tbl>
          </a:graphicData>
        </a:graphic>
      </p:graphicFrame>
    </p:spTree>
    <p:extLst>
      <p:ext uri="{BB962C8B-B14F-4D97-AF65-F5344CB8AC3E}">
        <p14:creationId xmlns:p14="http://schemas.microsoft.com/office/powerpoint/2010/main" val="830238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Finding the Information</a:t>
            </a:r>
          </a:p>
        </p:txBody>
      </p:sp>
      <p:graphicFrame>
        <p:nvGraphicFramePr>
          <p:cNvPr id="7" name="Content Placeholder 3" descr="Calculating rate per 100,000&#10;You need three pieces of information:&#10; &#10;Number in the total group (for example, the total population in a State/Territory)&#10;Number in the subgroup you are interested in (such as the number of people waiting for services)&#10;The &quot;per&quot; number or multiplier — per 100,000. &#10;&#10;Formula&#10;Number in subgroup ÷ Number in total group) × multiplier = rate (per 100,000)&#10;" title="Finding the information"/>
          <p:cNvGraphicFramePr>
            <a:graphicFrameLocks noGrp="1"/>
          </p:cNvGraphicFramePr>
          <p:nvPr>
            <p:ph idx="1"/>
            <p:extLst>
              <p:ext uri="{D42A27DB-BD31-4B8C-83A1-F6EECF244321}">
                <p14:modId xmlns:p14="http://schemas.microsoft.com/office/powerpoint/2010/main" val="4109572474"/>
              </p:ext>
            </p:extLst>
          </p:nvPr>
        </p:nvGraphicFramePr>
        <p:xfrm>
          <a:off x="5121275" y="803275"/>
          <a:ext cx="6436967" cy="5612314"/>
        </p:xfrm>
        <a:graphic>
          <a:graphicData uri="http://schemas.openxmlformats.org/drawingml/2006/table">
            <a:tbl>
              <a:tblPr firstRow="1" bandRow="1">
                <a:tableStyleId>{46F890A9-2807-4EBB-B81D-B2AA78EC7F39}</a:tableStyleId>
              </a:tblPr>
              <a:tblGrid>
                <a:gridCol w="6436967">
                  <a:extLst>
                    <a:ext uri="{9D8B030D-6E8A-4147-A177-3AD203B41FA5}">
                      <a16:colId xmlns:a16="http://schemas.microsoft.com/office/drawing/2014/main" val="884213081"/>
                    </a:ext>
                  </a:extLst>
                </a:gridCol>
              </a:tblGrid>
              <a:tr h="430714">
                <a:tc>
                  <a:txBody>
                    <a:bodyPr/>
                    <a:lstStyle/>
                    <a:p>
                      <a:endParaRPr lang="en-US" dirty="0"/>
                    </a:p>
                  </a:txBody>
                  <a:tcPr/>
                </a:tc>
                <a:extLst>
                  <a:ext uri="{0D108BD9-81ED-4DB2-BD59-A6C34878D82A}">
                    <a16:rowId xmlns:a16="http://schemas.microsoft.com/office/drawing/2014/main" val="189256575"/>
                  </a:ext>
                </a:extLst>
              </a:tr>
              <a:tr h="86158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r>
                        <a:rPr lang="en-US" sz="2200" b="1" dirty="0">
                          <a:latin typeface="Calibri" panose="020F0502020204030204" pitchFamily="34" charset="0"/>
                          <a:cs typeface="Calibri" panose="020F0502020204030204" pitchFamily="34" charset="0"/>
                        </a:rPr>
                        <a:t>Calculating</a:t>
                      </a:r>
                      <a:r>
                        <a:rPr lang="en-US" sz="2200" b="1" baseline="0" dirty="0">
                          <a:latin typeface="Calibri" panose="020F0502020204030204" pitchFamily="34" charset="0"/>
                          <a:cs typeface="Calibri" panose="020F0502020204030204" pitchFamily="34" charset="0"/>
                        </a:rPr>
                        <a:t> rate per 100,000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r>
                        <a:rPr lang="en-US" sz="2400" dirty="0">
                          <a:latin typeface="Calibri" panose="020F0502020204030204" pitchFamily="34" charset="0"/>
                          <a:cs typeface="Calibri" panose="020F0502020204030204" pitchFamily="34" charset="0"/>
                        </a:rPr>
                        <a:t>You need three pieces of information:</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AutoNum type="arabicParenR"/>
                        <a:tabLst>
                          <a:tab pos="5998210" algn="r"/>
                        </a:tabLst>
                        <a:defRPr/>
                      </a:pPr>
                      <a:r>
                        <a:rPr lang="en-US" sz="2400" dirty="0">
                          <a:latin typeface="Calibri" panose="020F0502020204030204" pitchFamily="34" charset="0"/>
                          <a:cs typeface="Calibri" panose="020F0502020204030204" pitchFamily="34" charset="0"/>
                        </a:rPr>
                        <a:t>Number in the total group </a:t>
                      </a:r>
                      <a:r>
                        <a:rPr lang="en-US" sz="2400" i="1" dirty="0">
                          <a:latin typeface="Calibri" panose="020F0502020204030204" pitchFamily="34" charset="0"/>
                          <a:cs typeface="Calibri" panose="020F0502020204030204" pitchFamily="34" charset="0"/>
                        </a:rPr>
                        <a:t>(for example, the total population in a State/Territory)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AutoNum type="arabicParenR"/>
                        <a:tabLst>
                          <a:tab pos="5998210" algn="r"/>
                        </a:tabLst>
                        <a:defRPr/>
                      </a:pPr>
                      <a:r>
                        <a:rPr lang="en-US" sz="2400" dirty="0">
                          <a:latin typeface="Calibri" panose="020F0502020204030204" pitchFamily="34" charset="0"/>
                          <a:cs typeface="Calibri" panose="020F0502020204030204" pitchFamily="34" charset="0"/>
                        </a:rPr>
                        <a:t>Number in the subgroup you are interested in </a:t>
                      </a:r>
                      <a:r>
                        <a:rPr lang="en-US" sz="2400" i="1" dirty="0">
                          <a:latin typeface="Calibri" panose="020F0502020204030204" pitchFamily="34" charset="0"/>
                          <a:cs typeface="Calibri" panose="020F0502020204030204" pitchFamily="34" charset="0"/>
                        </a:rPr>
                        <a:t>(such as the number of people waiting for services)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AutoNum type="arabicParenR"/>
                        <a:tabLst>
                          <a:tab pos="5998210" algn="r"/>
                        </a:tabLst>
                        <a:defRPr/>
                      </a:pPr>
                      <a:r>
                        <a:rPr lang="en-US" sz="2400" i="0" dirty="0">
                          <a:latin typeface="Calibri" panose="020F0502020204030204" pitchFamily="34" charset="0"/>
                          <a:cs typeface="Calibri" panose="020F0502020204030204" pitchFamily="34" charset="0"/>
                        </a:rPr>
                        <a:t>T</a:t>
                      </a:r>
                      <a:r>
                        <a:rPr lang="en-US" sz="2400" dirty="0">
                          <a:latin typeface="Calibri" panose="020F0502020204030204" pitchFamily="34" charset="0"/>
                          <a:cs typeface="Calibri" panose="020F0502020204030204" pitchFamily="34" charset="0"/>
                        </a:rPr>
                        <a:t>he "per" number or multiplier — per 100,000.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5998210" algn="r"/>
                        </a:tabLst>
                        <a:defRPr/>
                      </a:pP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Formula</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Number in subgroup ÷ Number in total group) × multiplier = rate (per 100,000)</a:t>
                      </a:r>
                      <a:endParaRPr lang="en-US" sz="2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48485538"/>
                  </a:ext>
                </a:extLst>
              </a:tr>
            </a:tbl>
          </a:graphicData>
        </a:graphic>
      </p:graphicFrame>
    </p:spTree>
    <p:extLst>
      <p:ext uri="{BB962C8B-B14F-4D97-AF65-F5344CB8AC3E}">
        <p14:creationId xmlns:p14="http://schemas.microsoft.com/office/powerpoint/2010/main" val="216655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tx1"/>
                </a:solidFill>
                <a:latin typeface="Calibri" panose="020F0502020204030204" pitchFamily="34" charset="0"/>
                <a:cs typeface="Calibri" panose="020F0502020204030204" pitchFamily="34" charset="0"/>
              </a:rPr>
              <a:t>Analysis of State Issues &amp; Challenges</a:t>
            </a:r>
            <a:br>
              <a:rPr lang="en-US" sz="3200" b="1" dirty="0">
                <a:solidFill>
                  <a:schemeClr val="tx1"/>
                </a:solidFill>
                <a:latin typeface="Calibri" panose="020F0502020204030204" pitchFamily="34" charset="0"/>
                <a:cs typeface="Calibri" panose="020F0502020204030204" pitchFamily="34" charset="0"/>
              </a:rPr>
            </a:br>
            <a:r>
              <a:rPr lang="en-US" sz="3200" b="1" dirty="0">
                <a:solidFill>
                  <a:schemeClr val="tx1"/>
                </a:solidFill>
                <a:latin typeface="Calibri" panose="020F0502020204030204" pitchFamily="34" charset="0"/>
                <a:cs typeface="Calibri" panose="020F0502020204030204" pitchFamily="34" charset="0"/>
              </a:rPr>
              <a:t>(ADEQUACY &amp; RESOURCES)</a:t>
            </a:r>
            <a:endParaRPr lang="en-US" sz="3200" b="1" dirty="0">
              <a:solidFill>
                <a:schemeClr val="tx1"/>
              </a:solidFill>
            </a:endParaRPr>
          </a:p>
        </p:txBody>
      </p:sp>
      <p:sp>
        <p:nvSpPr>
          <p:cNvPr id="3" name="Content Placeholder 2"/>
          <p:cNvSpPr>
            <a:spLocks noGrp="1"/>
          </p:cNvSpPr>
          <p:nvPr>
            <p:ph idx="1"/>
          </p:nvPr>
        </p:nvSpPr>
        <p:spPr>
          <a:xfrm>
            <a:off x="4834667" y="1190948"/>
            <a:ext cx="6281873" cy="5131228"/>
          </a:xfrm>
        </p:spPr>
        <p:txBody>
          <a:bodyPr>
            <a:noAutofit/>
          </a:bodyPr>
          <a:lstStyle/>
          <a:p>
            <a:pPr marL="0" indent="0">
              <a:buNone/>
            </a:pPr>
            <a:r>
              <a:rPr lang="en-US" sz="2200" b="1" dirty="0">
                <a:latin typeface="Calibri" panose="020F0502020204030204" pitchFamily="34" charset="0"/>
                <a:cs typeface="Calibri" panose="020F0502020204030204" pitchFamily="34" charset="0"/>
              </a:rPr>
              <a:t>Analysis: adequacy of current resources; projected availability of future funding for services</a:t>
            </a:r>
            <a:br>
              <a:rPr lang="en-US" sz="2200" b="1"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[Section 124(c)(3)(C)(vi)]</a:t>
            </a:r>
          </a:p>
          <a:p>
            <a:r>
              <a:rPr lang="en-US" sz="2200" dirty="0">
                <a:latin typeface="Calibri" panose="020F0502020204030204" pitchFamily="34" charset="0"/>
                <a:cs typeface="Calibri" panose="020F0502020204030204" pitchFamily="34" charset="0"/>
              </a:rPr>
              <a:t>Summary of State </a:t>
            </a:r>
            <a:r>
              <a:rPr lang="en-US" sz="2200" u="sng" dirty="0">
                <a:latin typeface="Calibri" panose="020F0502020204030204" pitchFamily="34" charset="0"/>
                <a:cs typeface="Calibri" panose="020F0502020204030204" pitchFamily="34" charset="0"/>
              </a:rPr>
              <a:t>current resources </a:t>
            </a:r>
            <a:r>
              <a:rPr lang="en-US" sz="2200" dirty="0">
                <a:latin typeface="Calibri" panose="020F0502020204030204" pitchFamily="34" charset="0"/>
                <a:cs typeface="Calibri" panose="020F0502020204030204" pitchFamily="34" charset="0"/>
              </a:rPr>
              <a:t>to fund services for people with DD and their families. </a:t>
            </a:r>
          </a:p>
          <a:p>
            <a:r>
              <a:rPr lang="en-US" sz="2200" dirty="0">
                <a:latin typeface="Calibri" panose="020F0502020204030204" pitchFamily="34" charset="0"/>
                <a:cs typeface="Calibri" panose="020F0502020204030204" pitchFamily="34" charset="0"/>
              </a:rPr>
              <a:t>Fiscal resources can include, home/community-based services, long-term services and supports, education, employment, transportation, and others. </a:t>
            </a:r>
          </a:p>
          <a:p>
            <a:r>
              <a:rPr lang="en-US" sz="2200" dirty="0">
                <a:latin typeface="Calibri" panose="020F0502020204030204" pitchFamily="34" charset="0"/>
                <a:cs typeface="Calibri" panose="020F0502020204030204" pitchFamily="34" charset="0"/>
              </a:rPr>
              <a:t>Estimate </a:t>
            </a:r>
            <a:r>
              <a:rPr lang="en-US" sz="2200" u="sng" dirty="0">
                <a:latin typeface="Calibri" panose="020F0502020204030204" pitchFamily="34" charset="0"/>
                <a:cs typeface="Calibri" panose="020F0502020204030204" pitchFamily="34" charset="0"/>
              </a:rPr>
              <a:t>future resources for services </a:t>
            </a:r>
            <a:r>
              <a:rPr lang="en-US" sz="2200" dirty="0">
                <a:latin typeface="Calibri" panose="020F0502020204030204" pitchFamily="34" charset="0"/>
                <a:cs typeface="Calibri" panose="020F0502020204030204" pitchFamily="34" charset="0"/>
              </a:rPr>
              <a:t>(State’s spending trends and proposed budgets. For example, the </a:t>
            </a:r>
            <a:r>
              <a:rPr lang="en-US" sz="2200" dirty="0">
                <a:latin typeface="Calibri" panose="020F0502020204030204" pitchFamily="34" charset="0"/>
                <a:cs typeface="Calibri" panose="020F0502020204030204" pitchFamily="34" charset="0"/>
                <a:hlinkClick r:id="rId3"/>
              </a:rPr>
              <a:t>Special Education Expenditure Project</a:t>
            </a:r>
            <a:r>
              <a:rPr lang="en-US" sz="2200" dirty="0">
                <a:latin typeface="Calibri" panose="020F0502020204030204" pitchFamily="34" charset="0"/>
                <a:cs typeface="Calibri" panose="020F0502020204030204" pitchFamily="34" charset="0"/>
              </a:rPr>
              <a:t>)</a:t>
            </a:r>
          </a:p>
          <a:p>
            <a:pPr marL="0" indent="0">
              <a:buNone/>
            </a:pPr>
            <a:r>
              <a:rPr lang="en-US" sz="2200" b="1" dirty="0">
                <a:latin typeface="Calibri" panose="020F0502020204030204" pitchFamily="34" charset="0"/>
                <a:cs typeface="Calibri" panose="020F0502020204030204" pitchFamily="34" charset="0"/>
              </a:rPr>
              <a:t>REMINDER:  </a:t>
            </a:r>
            <a:r>
              <a:rPr lang="en-US" sz="2200" i="1" dirty="0">
                <a:latin typeface="Calibri" panose="020F0502020204030204" pitchFamily="34" charset="0"/>
                <a:cs typeface="Calibri" panose="020F0502020204030204" pitchFamily="34" charset="0"/>
              </a:rPr>
              <a:t>Adequacy may be described in terms of quality and/or population served versus need</a:t>
            </a:r>
            <a:r>
              <a:rPr lang="en-US" sz="2400" i="1" dirty="0">
                <a:latin typeface="Calibri" panose="020F0502020204030204" pitchFamily="34" charset="0"/>
                <a:cs typeface="Calibri" panose="020F0502020204030204" pitchFamily="34" charset="0"/>
              </a:rPr>
              <a:t>.</a:t>
            </a:r>
          </a:p>
          <a:p>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28595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tx1"/>
                </a:solidFill>
                <a:latin typeface="Calibri" panose="020F0502020204030204" pitchFamily="34" charset="0"/>
                <a:cs typeface="Calibri" panose="020F0502020204030204" pitchFamily="34" charset="0"/>
              </a:rPr>
              <a:t>Analysis of State Issues &amp; Challenges</a:t>
            </a:r>
            <a:br>
              <a:rPr lang="en-US" sz="3200" b="1" dirty="0">
                <a:solidFill>
                  <a:schemeClr val="tx1"/>
                </a:solidFill>
                <a:latin typeface="Calibri" panose="020F0502020204030204" pitchFamily="34" charset="0"/>
                <a:cs typeface="Calibri" panose="020F0502020204030204" pitchFamily="34" charset="0"/>
              </a:rPr>
            </a:br>
            <a:r>
              <a:rPr lang="en-US" sz="3200" b="1" dirty="0">
                <a:solidFill>
                  <a:schemeClr val="tx1"/>
                </a:solidFill>
                <a:latin typeface="Calibri" panose="020F0502020204030204" pitchFamily="34" charset="0"/>
                <a:cs typeface="Calibri" panose="020F0502020204030204" pitchFamily="34" charset="0"/>
              </a:rPr>
              <a:t>(ADEQUACY &amp;  HEALTH CARE)</a:t>
            </a:r>
            <a:endParaRPr lang="en-US" sz="3200" b="1" dirty="0">
              <a:solidFill>
                <a:schemeClr val="tx1"/>
              </a:solidFill>
            </a:endParaRPr>
          </a:p>
        </p:txBody>
      </p:sp>
      <p:sp>
        <p:nvSpPr>
          <p:cNvPr id="3" name="Content Placeholder 2"/>
          <p:cNvSpPr>
            <a:spLocks noGrp="1"/>
          </p:cNvSpPr>
          <p:nvPr>
            <p:ph idx="1"/>
          </p:nvPr>
        </p:nvSpPr>
        <p:spPr>
          <a:xfrm>
            <a:off x="5055385" y="1495285"/>
            <a:ext cx="6281873" cy="4522553"/>
          </a:xfrm>
        </p:spPr>
        <p:txBody>
          <a:bodyPr>
            <a:noAutofit/>
          </a:bodyPr>
          <a:lstStyle/>
          <a:p>
            <a:pPr marL="0" indent="0">
              <a:buNone/>
            </a:pPr>
            <a:r>
              <a:rPr lang="en-US" sz="2200" b="1" dirty="0">
                <a:latin typeface="Calibri" panose="020F0502020204030204" pitchFamily="34" charset="0"/>
                <a:cs typeface="Calibri" panose="020F0502020204030204" pitchFamily="34" charset="0"/>
              </a:rPr>
              <a:t>Analysis of the adequacy of health care and other services, supports, and assistance that individuals with DD who are in facilities receive </a:t>
            </a:r>
            <a:br>
              <a:rPr lang="en-US" sz="2200" b="1"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[Section 124(c)(3)(C)(vii)]</a:t>
            </a:r>
          </a:p>
          <a:p>
            <a:r>
              <a:rPr lang="en-US" sz="2200" dirty="0">
                <a:latin typeface="Calibri" panose="020F0502020204030204" pitchFamily="34" charset="0"/>
                <a:cs typeface="Calibri" panose="020F0502020204030204" pitchFamily="34" charset="0"/>
              </a:rPr>
              <a:t>This description should be based in part on each independent review (pursuant to section 1902(a)(30)(C) of the Social Security Act (42 U.S.C. 1396a(a)(30)(C))) of an Intermediate Care Facility within the State, which the State shall provide to the Council no later than 30 days after the availability of the review. </a:t>
            </a:r>
          </a:p>
          <a:p>
            <a:r>
              <a:rPr lang="en-US" sz="2200" dirty="0">
                <a:latin typeface="Calibri" panose="020F0502020204030204" pitchFamily="34" charset="0"/>
                <a:cs typeface="Calibri" panose="020F0502020204030204" pitchFamily="34" charset="0"/>
              </a:rPr>
              <a:t>State or privately run institutions, intermediary care facilities, nursing homes or another type of facility identified by the Council. </a:t>
            </a:r>
          </a:p>
          <a:p>
            <a:pPr marL="0" indent="0">
              <a:buNone/>
            </a:pPr>
            <a:endParaRPr lang="en-US"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1252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tx1"/>
                </a:solidFill>
                <a:latin typeface="Calibri" panose="020F0502020204030204" pitchFamily="34" charset="0"/>
                <a:cs typeface="Calibri" panose="020F0502020204030204" pitchFamily="34" charset="0"/>
              </a:rPr>
              <a:t>Analysis of State Issues &amp; Challenges</a:t>
            </a:r>
            <a:br>
              <a:rPr lang="en-US" sz="3200" b="1" dirty="0">
                <a:solidFill>
                  <a:schemeClr val="tx1"/>
                </a:solidFill>
                <a:latin typeface="Calibri" panose="020F0502020204030204" pitchFamily="34" charset="0"/>
                <a:cs typeface="Calibri" panose="020F0502020204030204" pitchFamily="34" charset="0"/>
              </a:rPr>
            </a:br>
            <a:r>
              <a:rPr lang="en-US" sz="3200" b="1" dirty="0">
                <a:solidFill>
                  <a:schemeClr val="tx1"/>
                </a:solidFill>
                <a:latin typeface="Calibri" panose="020F0502020204030204" pitchFamily="34" charset="0"/>
                <a:cs typeface="Calibri" panose="020F0502020204030204" pitchFamily="34" charset="0"/>
              </a:rPr>
              <a:t>(ADEQUACY &amp; WAIVERS)</a:t>
            </a:r>
            <a:endParaRPr lang="en-US" sz="3200" b="1" dirty="0">
              <a:solidFill>
                <a:schemeClr val="tx1"/>
              </a:solidFill>
            </a:endParaRPr>
          </a:p>
        </p:txBody>
      </p:sp>
      <p:sp>
        <p:nvSpPr>
          <p:cNvPr id="3" name="Content Placeholder 2"/>
          <p:cNvSpPr>
            <a:spLocks noGrp="1"/>
          </p:cNvSpPr>
          <p:nvPr>
            <p:ph idx="1"/>
          </p:nvPr>
        </p:nvSpPr>
        <p:spPr>
          <a:xfrm>
            <a:off x="4981173" y="1450683"/>
            <a:ext cx="6281873" cy="4522553"/>
          </a:xfrm>
        </p:spPr>
        <p:txBody>
          <a:bodyPr>
            <a:noAutofit/>
          </a:bodyPr>
          <a:lstStyle/>
          <a:p>
            <a:pPr marL="0" indent="0">
              <a:buNone/>
            </a:pPr>
            <a:endParaRPr lang="en-US" sz="2200" b="1" dirty="0">
              <a:latin typeface="Calibri" panose="020F0502020204030204" pitchFamily="34" charset="0"/>
              <a:cs typeface="Calibri" panose="020F0502020204030204" pitchFamily="34" charset="0"/>
            </a:endParaRPr>
          </a:p>
          <a:p>
            <a:pPr marL="0" indent="0">
              <a:buNone/>
            </a:pPr>
            <a:endParaRPr lang="en-US" sz="2200" b="1" dirty="0">
              <a:latin typeface="Calibri" panose="020F0502020204030204" pitchFamily="34" charset="0"/>
              <a:cs typeface="Calibri" panose="020F0502020204030204" pitchFamily="34" charset="0"/>
            </a:endParaRPr>
          </a:p>
          <a:p>
            <a:pPr marL="0" indent="0">
              <a:buNone/>
            </a:pPr>
            <a:r>
              <a:rPr lang="en-US" sz="2200" b="1" dirty="0">
                <a:latin typeface="Calibri" panose="020F0502020204030204" pitchFamily="34" charset="0"/>
                <a:cs typeface="Calibri" panose="020F0502020204030204" pitchFamily="34" charset="0"/>
              </a:rPr>
              <a:t>Adequacy of home and community-based waivers services </a:t>
            </a:r>
            <a:r>
              <a:rPr lang="en-US" sz="1600" dirty="0">
                <a:latin typeface="Calibri" panose="020F0502020204030204" pitchFamily="34" charset="0"/>
                <a:cs typeface="Calibri" panose="020F0502020204030204" pitchFamily="34" charset="0"/>
              </a:rPr>
              <a:t>[Section124(c)(3)(C)(viii)]</a:t>
            </a:r>
          </a:p>
          <a:p>
            <a:pPr lvl="0"/>
            <a:r>
              <a:rPr lang="en-US" sz="2200" b="1" dirty="0">
                <a:latin typeface="Calibri" panose="020F0502020204030204" pitchFamily="34" charset="0"/>
                <a:cs typeface="Calibri" panose="020F0502020204030204" pitchFamily="34" charset="0"/>
              </a:rPr>
              <a:t>To the extent that information is available, s</a:t>
            </a:r>
            <a:r>
              <a:rPr lang="en-US" sz="2200" dirty="0">
                <a:latin typeface="Calibri" panose="020F0502020204030204" pitchFamily="34" charset="0"/>
                <a:cs typeface="Calibri" panose="020F0502020204030204" pitchFamily="34" charset="0"/>
              </a:rPr>
              <a:t>ummarize the DD Council’s analysis of the adequacy of services provided through </a:t>
            </a:r>
            <a:r>
              <a:rPr lang="en-US" sz="2200" u="sng" dirty="0">
                <a:latin typeface="Calibri" panose="020F0502020204030204" pitchFamily="34" charset="0"/>
                <a:cs typeface="Calibri" panose="020F0502020204030204" pitchFamily="34" charset="0"/>
              </a:rPr>
              <a:t>home and community-based waivers</a:t>
            </a:r>
            <a:r>
              <a:rPr lang="en-US" sz="2200" dirty="0">
                <a:latin typeface="Calibri" panose="020F0502020204030204" pitchFamily="34" charset="0"/>
                <a:cs typeface="Calibri" panose="020F0502020204030204" pitchFamily="34" charset="0"/>
              </a:rPr>
              <a:t> for people with DD authorized under Section 1915(c) of the Social Security Act (42 U.S.C. 1396n(c))).</a:t>
            </a:r>
          </a:p>
          <a:p>
            <a:pPr marL="0" lvl="0" indent="0">
              <a:buNone/>
            </a:pPr>
            <a:r>
              <a:rPr lang="en-US" sz="2200" b="1" dirty="0">
                <a:latin typeface="Calibri" panose="020F0502020204030204" pitchFamily="34" charset="0"/>
                <a:cs typeface="Calibri" panose="020F0502020204030204" pitchFamily="34" charset="0"/>
              </a:rPr>
              <a:t>REMINDER:</a:t>
            </a:r>
            <a:r>
              <a:rPr lang="en-US" sz="2200" i="1" dirty="0">
                <a:latin typeface="Calibri" panose="020F0502020204030204" pitchFamily="34" charset="0"/>
                <a:cs typeface="Calibri" panose="020F0502020204030204" pitchFamily="34" charset="0"/>
              </a:rPr>
              <a:t> Additional links with information for the CRA can be found in Appendix C of the 2022-2026 State Plan Development Resource.</a:t>
            </a:r>
          </a:p>
          <a:p>
            <a:pPr marL="114300" lvl="0" indent="0">
              <a:buNone/>
            </a:pPr>
            <a:r>
              <a:rPr lang="en-US" sz="2400" dirty="0">
                <a:latin typeface="Calibri" panose="020F0502020204030204" pitchFamily="34" charset="0"/>
                <a:cs typeface="Calibri" panose="020F0502020204030204" pitchFamily="34" charset="0"/>
              </a:rPr>
              <a:t> </a:t>
            </a:r>
          </a:p>
          <a:p>
            <a:pPr marL="0" indent="0">
              <a:buNone/>
            </a:pPr>
            <a:endParaRPr lang="en-US" sz="2200" b="1" dirty="0">
              <a:latin typeface="Calibri" panose="020F0502020204030204" pitchFamily="34" charset="0"/>
              <a:cs typeface="Calibri" panose="020F0502020204030204" pitchFamily="34" charset="0"/>
            </a:endParaRPr>
          </a:p>
          <a:p>
            <a:pPr marL="0" indent="0">
              <a:buNone/>
            </a:pPr>
            <a:endParaRPr lang="en-US"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3779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09D34-1C3E-402E-AA83-3D6248B7AE51}"/>
              </a:ext>
            </a:extLst>
          </p:cNvPr>
          <p:cNvSpPr>
            <a:spLocks noGrp="1"/>
          </p:cNvSpPr>
          <p:nvPr>
            <p:ph type="title"/>
          </p:nvPr>
        </p:nvSpPr>
        <p:spPr>
          <a:xfrm>
            <a:off x="1072055" y="2456078"/>
            <a:ext cx="3082159" cy="2237243"/>
          </a:xfrm>
          <a:solidFill>
            <a:schemeClr val="accent4">
              <a:lumMod val="20000"/>
              <a:lumOff val="80000"/>
            </a:schemeClr>
          </a:solidFill>
          <a:ln w="38100">
            <a:solidFill>
              <a:srgbClr val="00B050"/>
            </a:solidFill>
          </a:ln>
        </p:spPr>
        <p:style>
          <a:lnRef idx="2">
            <a:schemeClr val="accent6"/>
          </a:lnRef>
          <a:fillRef idx="1">
            <a:schemeClr val="lt1"/>
          </a:fillRef>
          <a:effectRef idx="0">
            <a:schemeClr val="accent6"/>
          </a:effectRef>
          <a:fontRef idx="minor">
            <a:schemeClr val="dk1"/>
          </a:fontRef>
        </p:style>
        <p:txBody>
          <a:bodyPr>
            <a:normAutofit/>
          </a:bodyPr>
          <a:lstStyle/>
          <a:p>
            <a:r>
              <a:rPr lang="en-US" b="1" dirty="0">
                <a:solidFill>
                  <a:schemeClr val="tx1"/>
                </a:solidFill>
                <a:latin typeface="Calibri" panose="020F0502020204030204" pitchFamily="34" charset="0"/>
                <a:cs typeface="Calibri" panose="020F0502020204030204" pitchFamily="34" charset="0"/>
              </a:rPr>
              <a:t>Intent and purpose</a:t>
            </a:r>
          </a:p>
        </p:txBody>
      </p:sp>
      <p:sp>
        <p:nvSpPr>
          <p:cNvPr id="3" name="Content Placeholder 2">
            <a:extLst>
              <a:ext uri="{FF2B5EF4-FFF2-40B4-BE49-F238E27FC236}">
                <a16:creationId xmlns:a16="http://schemas.microsoft.com/office/drawing/2014/main" id="{3BCABFDC-0AD9-4D43-87BB-ACB5E3233CAF}"/>
              </a:ext>
            </a:extLst>
          </p:cNvPr>
          <p:cNvSpPr>
            <a:spLocks noGrp="1"/>
          </p:cNvSpPr>
          <p:nvPr>
            <p:ph sz="half" idx="1"/>
          </p:nvPr>
        </p:nvSpPr>
        <p:spPr>
          <a:xfrm>
            <a:off x="4881896" y="1108478"/>
            <a:ext cx="6269591" cy="4932442"/>
          </a:xfrm>
        </p:spPr>
        <p:txBody>
          <a:bodyPr vert="horz" lIns="91440" tIns="45720" rIns="91440" bIns="45720" rtlCol="0" anchor="t">
            <a:noAutofit/>
          </a:bodyPr>
          <a:lstStyle/>
          <a:p>
            <a:pPr marL="0" indent="0">
              <a:buNone/>
            </a:pPr>
            <a:r>
              <a:rPr lang="en-US" sz="2200" b="1" dirty="0">
                <a:latin typeface="Calibri" panose="020F0502020204030204" pitchFamily="34" charset="0"/>
                <a:cs typeface="Calibri" panose="020F0502020204030204" pitchFamily="34" charset="0"/>
              </a:rPr>
              <a:t>The CRA should demonstrate a thorough understanding and analysis of the extent to which:</a:t>
            </a:r>
          </a:p>
          <a:p>
            <a:r>
              <a:rPr lang="en-US" sz="2200" dirty="0">
                <a:latin typeface="Calibri" panose="020F0502020204030204" pitchFamily="34" charset="0"/>
                <a:cs typeface="Calibri" panose="020F0502020204030204" pitchFamily="34" charset="0"/>
              </a:rPr>
              <a:t>Services, supports, and other assistance are available to individuals with DD and their families.</a:t>
            </a:r>
          </a:p>
          <a:p>
            <a:r>
              <a:rPr lang="en-US" sz="2200" dirty="0">
                <a:latin typeface="Calibri" panose="020F0502020204030204" pitchFamily="34" charset="0"/>
                <a:cs typeface="Calibri" panose="020F0502020204030204" pitchFamily="34" charset="0"/>
              </a:rPr>
              <a:t>Unmet needs for services, supports, and other assistance for those individuals and their family members.</a:t>
            </a:r>
          </a:p>
          <a:p>
            <a:r>
              <a:rPr lang="en-US" sz="2200" dirty="0">
                <a:latin typeface="Calibri" panose="020F0502020204030204" pitchFamily="34" charset="0"/>
                <a:cs typeface="Calibri" panose="020F0502020204030204" pitchFamily="34" charset="0"/>
              </a:rPr>
              <a:t>How Council members, and members of the public provided input. How their feedback was used to develop the goals and objectives. </a:t>
            </a:r>
            <a:br>
              <a:rPr lang="en-US" sz="20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[Section 124(c)(3)]</a:t>
            </a:r>
          </a:p>
        </p:txBody>
      </p:sp>
    </p:spTree>
    <p:extLst>
      <p:ext uri="{BB962C8B-B14F-4D97-AF65-F5344CB8AC3E}">
        <p14:creationId xmlns:p14="http://schemas.microsoft.com/office/powerpoint/2010/main" val="3254565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Rationale for Goal Selection</a:t>
            </a:r>
            <a:endParaRPr lang="en-US" dirty="0">
              <a:solidFill>
                <a:schemeClr val="tx1"/>
              </a:solidFill>
            </a:endParaRPr>
          </a:p>
        </p:txBody>
      </p:sp>
      <p:sp>
        <p:nvSpPr>
          <p:cNvPr id="3" name="Content Placeholder 2"/>
          <p:cNvSpPr>
            <a:spLocks noGrp="1"/>
          </p:cNvSpPr>
          <p:nvPr>
            <p:ph sz="half" idx="1"/>
          </p:nvPr>
        </p:nvSpPr>
        <p:spPr>
          <a:xfrm>
            <a:off x="5118447" y="312533"/>
            <a:ext cx="6269591" cy="3032835"/>
          </a:xfrm>
        </p:spPr>
        <p:txBody>
          <a:bodyPr>
            <a:noAutofit/>
          </a:bodyPr>
          <a:lstStyle/>
          <a:p>
            <a:pPr marL="0" indent="0">
              <a:buNone/>
            </a:pPr>
            <a:r>
              <a:rPr lang="en-US" sz="2200" b="1" dirty="0">
                <a:latin typeface="Calibri" panose="020F0502020204030204" pitchFamily="34" charset="0"/>
                <a:cs typeface="Calibri" panose="020F0502020204030204" pitchFamily="34" charset="0"/>
              </a:rPr>
              <a:t>Provide a rationale for the Council’s goals </a:t>
            </a:r>
            <a:r>
              <a:rPr lang="en-US" sz="2200" b="1" i="1" u="sng" dirty="0">
                <a:latin typeface="Calibri" panose="020F0502020204030204" pitchFamily="34" charset="0"/>
                <a:cs typeface="Calibri" panose="020F0502020204030204" pitchFamily="34" charset="0"/>
              </a:rPr>
              <a:t>based on</a:t>
            </a:r>
            <a:r>
              <a:rPr lang="en-US" sz="2200" b="1" dirty="0">
                <a:latin typeface="Calibri" panose="020F0502020204030204" pitchFamily="34" charset="0"/>
                <a:cs typeface="Calibri" panose="020F0502020204030204" pitchFamily="34" charset="0"/>
              </a:rPr>
              <a:t> the State Info., Portrait of the State &amp; Analysis of State Issues &amp; challenges from the CRA; including a rationale for strategies to address the goals. </a:t>
            </a:r>
            <a:endParaRPr lang="en-US" sz="2200" b="1" i="1" u="sng" dirty="0">
              <a:solidFill>
                <a:srgbClr val="FF0000"/>
              </a:solidFill>
              <a:latin typeface="Calibri" panose="020F0502020204030204" pitchFamily="34" charset="0"/>
              <a:cs typeface="Calibri" panose="020F0502020204030204" pitchFamily="34" charset="0"/>
            </a:endParaRPr>
          </a:p>
          <a:p>
            <a:r>
              <a:rPr lang="en-US" sz="2200" dirty="0">
                <a:solidFill>
                  <a:srgbClr val="FF0000"/>
                </a:solidFill>
                <a:latin typeface="Calibri" panose="020F0502020204030204" pitchFamily="34" charset="0"/>
                <a:cs typeface="Calibri" panose="020F0502020204030204" pitchFamily="34" charset="0"/>
              </a:rPr>
              <a:t>There should be a direct relationship between the goals and the needs identified based on the data collected and/or reviewed and feedback from a wide range of diverse stakeholders. </a:t>
            </a:r>
          </a:p>
          <a:p>
            <a:pPr marL="0" indent="0">
              <a:buNone/>
            </a:pPr>
            <a:endParaRPr lang="en-US" sz="2200" b="1" dirty="0">
              <a:latin typeface="Calibri" panose="020F0502020204030204" pitchFamily="34" charset="0"/>
              <a:cs typeface="Calibri" panose="020F0502020204030204" pitchFamily="34" charset="0"/>
            </a:endParaRPr>
          </a:p>
          <a:p>
            <a:pPr marL="0" indent="0">
              <a:buNone/>
            </a:pPr>
            <a:endParaRPr lang="en-US" dirty="0"/>
          </a:p>
        </p:txBody>
      </p:sp>
      <p:sp>
        <p:nvSpPr>
          <p:cNvPr id="4" name="Content Placeholder 3"/>
          <p:cNvSpPr>
            <a:spLocks noGrp="1"/>
          </p:cNvSpPr>
          <p:nvPr>
            <p:ph sz="half" idx="2"/>
          </p:nvPr>
        </p:nvSpPr>
        <p:spPr>
          <a:xfrm>
            <a:off x="5118447" y="3665336"/>
            <a:ext cx="6272022" cy="2383586"/>
          </a:xfrm>
        </p:spPr>
        <p:txBody>
          <a:bodyPr>
            <a:noAutofit/>
          </a:bodyPr>
          <a:lstStyle/>
          <a:p>
            <a:r>
              <a:rPr lang="en-US" sz="2200" dirty="0">
                <a:latin typeface="Calibri" panose="020F0502020204030204" pitchFamily="34" charset="0"/>
                <a:cs typeface="Calibri" panose="020F0502020204030204" pitchFamily="34" charset="0"/>
              </a:rPr>
              <a:t>The DD Act provides a broad mandate to address needs in the State, so it is essential that Councils prioritize their work. </a:t>
            </a:r>
          </a:p>
          <a:p>
            <a:r>
              <a:rPr lang="en-US" sz="2200" u="sng" dirty="0">
                <a:latin typeface="Calibri" panose="020F0502020204030204" pitchFamily="34" charset="0"/>
                <a:cs typeface="Calibri" panose="020F0502020204030204" pitchFamily="34" charset="0"/>
              </a:rPr>
              <a:t>Not all the issues identified in the CRA can be addressed by the Council</a:t>
            </a:r>
            <a:r>
              <a:rPr lang="en-US" sz="2200" dirty="0">
                <a:latin typeface="Calibri" panose="020F0502020204030204" pitchFamily="34" charset="0"/>
                <a:cs typeface="Calibri" panose="020F0502020204030204" pitchFamily="34" charset="0"/>
              </a:rPr>
              <a:t>. Include a brief explanation of how the Council prioritized issues to be addressed in the Plan. </a:t>
            </a:r>
          </a:p>
          <a:p>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7981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TA Tip</a:t>
            </a:r>
          </a:p>
        </p:txBody>
      </p:sp>
      <p:sp>
        <p:nvSpPr>
          <p:cNvPr id="3" name="Content Placeholder 2"/>
          <p:cNvSpPr>
            <a:spLocks noGrp="1"/>
          </p:cNvSpPr>
          <p:nvPr>
            <p:ph idx="1"/>
          </p:nvPr>
        </p:nvSpPr>
        <p:spPr>
          <a:xfrm>
            <a:off x="4962293" y="803186"/>
            <a:ext cx="6438027" cy="5564160"/>
          </a:xfrm>
        </p:spPr>
        <p:txBody>
          <a:bodyPr>
            <a:normAutofit/>
          </a:bodyPr>
          <a:lstStyle/>
          <a:p>
            <a:pPr marL="0" indent="0">
              <a:buNone/>
            </a:pPr>
            <a:r>
              <a:rPr lang="en-US" b="1" dirty="0">
                <a:latin typeface="Calibri" panose="020F0502020204030204" pitchFamily="34" charset="0"/>
                <a:cs typeface="Calibri" panose="020F0502020204030204" pitchFamily="34" charset="0"/>
              </a:rPr>
              <a:t>TA Tip: In addition to the CRA resources, consider the following sources for information related to each area of emphasis:</a:t>
            </a:r>
          </a:p>
          <a:p>
            <a:r>
              <a:rPr lang="en-US" dirty="0">
                <a:latin typeface="Calibri" panose="020F0502020204030204" pitchFamily="34" charset="0"/>
                <a:cs typeface="Calibri" panose="020F0502020204030204" pitchFamily="34" charset="0"/>
              </a:rPr>
              <a:t>State plans, research reports and annual reports from DD Network partners.</a:t>
            </a:r>
          </a:p>
          <a:p>
            <a:r>
              <a:rPr lang="en-US" dirty="0">
                <a:latin typeface="Calibri" panose="020F0502020204030204" pitchFamily="34" charset="0"/>
                <a:cs typeface="Calibri" panose="020F0502020204030204" pitchFamily="34" charset="0"/>
              </a:rPr>
              <a:t>UCEDD Needs Assessments: UCEDDs may have reports/surveys related to a specific area of emphasis. (Obtain a copy or see if a joint report/survey can be developed.)</a:t>
            </a:r>
          </a:p>
          <a:p>
            <a:r>
              <a:rPr lang="en-US" dirty="0">
                <a:latin typeface="Calibri" panose="020F0502020204030204" pitchFamily="34" charset="0"/>
                <a:cs typeface="Calibri" panose="020F0502020204030204" pitchFamily="34" charset="0"/>
              </a:rPr>
              <a:t>State agency annual reports, topical papers, presentations and publications related to</a:t>
            </a:r>
          </a:p>
          <a:p>
            <a:r>
              <a:rPr lang="en-US" dirty="0">
                <a:latin typeface="Calibri" panose="020F0502020204030204" pitchFamily="34" charset="0"/>
                <a:cs typeface="Calibri" panose="020F0502020204030204" pitchFamily="34" charset="0"/>
              </a:rPr>
              <a:t>the area of emphasis. (Visit State agency websites for more information)</a:t>
            </a:r>
          </a:p>
          <a:p>
            <a:r>
              <a:rPr lang="en-US" dirty="0">
                <a:latin typeface="Calibri" panose="020F0502020204030204" pitchFamily="34" charset="0"/>
                <a:cs typeface="Calibri" panose="020F0502020204030204" pitchFamily="34" charset="0"/>
              </a:rPr>
              <a:t>Progress reports and other data from DD Council grant projects.</a:t>
            </a:r>
          </a:p>
        </p:txBody>
      </p:sp>
    </p:spTree>
    <p:extLst>
      <p:ext uri="{BB962C8B-B14F-4D97-AF65-F5344CB8AC3E}">
        <p14:creationId xmlns:p14="http://schemas.microsoft.com/office/powerpoint/2010/main" val="35525686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Questions and Answers</a:t>
            </a:r>
          </a:p>
        </p:txBody>
      </p:sp>
      <p:sp>
        <p:nvSpPr>
          <p:cNvPr id="3" name="Text Placeholder 2"/>
          <p:cNvSpPr>
            <a:spLocks noGrp="1"/>
          </p:cNvSpPr>
          <p:nvPr>
            <p:ph type="body" idx="1"/>
          </p:nvPr>
        </p:nvSpPr>
        <p:spPr/>
        <p:txBody>
          <a:bodyPr>
            <a:normAutofit/>
          </a:bodyPr>
          <a:lstStyle/>
          <a:p>
            <a:r>
              <a:rPr lang="en-US" sz="2400" dirty="0">
                <a:solidFill>
                  <a:schemeClr val="tx1"/>
                </a:solidFill>
                <a:latin typeface="Calibri" panose="020F0502020204030204" pitchFamily="34" charset="0"/>
                <a:cs typeface="Calibri" panose="020F0502020204030204" pitchFamily="34" charset="0"/>
              </a:rPr>
              <a:t>NETWORK SHARING</a:t>
            </a:r>
          </a:p>
        </p:txBody>
      </p:sp>
      <p:pic>
        <p:nvPicPr>
          <p:cNvPr id="4" name="Picture 3" descr="Q and A" title="Q and 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3048" y="1266285"/>
            <a:ext cx="1898945" cy="1898945"/>
          </a:xfrm>
          <a:prstGeom prst="rect">
            <a:avLst/>
          </a:prstGeom>
        </p:spPr>
      </p:pic>
    </p:spTree>
    <p:extLst>
      <p:ext uri="{BB962C8B-B14F-4D97-AF65-F5344CB8AC3E}">
        <p14:creationId xmlns:p14="http://schemas.microsoft.com/office/powerpoint/2010/main" val="4642427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tx1"/>
                </a:solidFill>
                <a:latin typeface="Calibri" panose="020F0502020204030204" pitchFamily="34" charset="0"/>
                <a:cs typeface="Calibri" panose="020F0502020204030204" pitchFamily="34" charset="0"/>
              </a:rPr>
              <a:t>For More Information!</a:t>
            </a:r>
          </a:p>
        </p:txBody>
      </p:sp>
      <p:sp>
        <p:nvSpPr>
          <p:cNvPr id="3" name="Text Placeholder 2"/>
          <p:cNvSpPr>
            <a:spLocks noGrp="1"/>
          </p:cNvSpPr>
          <p:nvPr>
            <p:ph type="body" idx="1"/>
          </p:nvPr>
        </p:nvSpPr>
        <p:spPr>
          <a:solidFill>
            <a:schemeClr val="accent1"/>
          </a:solidFill>
        </p:spPr>
        <p:txBody>
          <a:bodyPr/>
          <a:lstStyle/>
          <a:p>
            <a:r>
              <a:rPr lang="en-US" dirty="0">
                <a:solidFill>
                  <a:schemeClr val="tx1"/>
                </a:solidFill>
                <a:latin typeface="Calibri" panose="020F0502020204030204" pitchFamily="34" charset="0"/>
                <a:cs typeface="Calibri" panose="020F0502020204030204" pitchFamily="34" charset="0"/>
              </a:rPr>
              <a:t>Resources for State plan development</a:t>
            </a:r>
          </a:p>
        </p:txBody>
      </p:sp>
      <p:sp>
        <p:nvSpPr>
          <p:cNvPr id="4" name="Content Placeholder 3"/>
          <p:cNvSpPr>
            <a:spLocks noGrp="1"/>
          </p:cNvSpPr>
          <p:nvPr>
            <p:ph sz="half" idx="2"/>
          </p:nvPr>
        </p:nvSpPr>
        <p:spPr>
          <a:xfrm>
            <a:off x="5125305" y="1488985"/>
            <a:ext cx="6264350" cy="2280127"/>
          </a:xfrm>
        </p:spPr>
        <p:txBody>
          <a:bodyPr>
            <a:noAutofit/>
          </a:bodyPr>
          <a:lstStyle/>
          <a:p>
            <a:r>
              <a:rPr lang="en-US" sz="2000" dirty="0">
                <a:latin typeface="Calibri" panose="020F0502020204030204" pitchFamily="34" charset="0"/>
                <a:cs typeface="Calibri" panose="020F0502020204030204" pitchFamily="34" charset="0"/>
              </a:rPr>
              <a:t>ITACC Website, Five Year State Plan Page</a:t>
            </a:r>
          </a:p>
          <a:p>
            <a:r>
              <a:rPr lang="en-US" sz="2000" dirty="0">
                <a:latin typeface="Calibri" panose="020F0502020204030204" pitchFamily="34" charset="0"/>
                <a:cs typeface="Calibri" panose="020F0502020204030204" pitchFamily="34" charset="0"/>
              </a:rPr>
              <a:t>ITACC list serve</a:t>
            </a:r>
          </a:p>
          <a:p>
            <a:r>
              <a:rPr lang="en-US" sz="2000" dirty="0">
                <a:latin typeface="Calibri" panose="020F0502020204030204" pitchFamily="34" charset="0"/>
                <a:cs typeface="Calibri" panose="020F0502020204030204" pitchFamily="34" charset="0"/>
              </a:rPr>
              <a:t>Upcoming ITACC Peer to Peer Group meetings/webinars on Goals &amp; Objectives, Performance Measures, Evaluation Plans/logic models and Annual Work Plans </a:t>
            </a:r>
          </a:p>
        </p:txBody>
      </p:sp>
      <p:sp>
        <p:nvSpPr>
          <p:cNvPr id="5" name="Text Placeholder 4"/>
          <p:cNvSpPr>
            <a:spLocks noGrp="1"/>
          </p:cNvSpPr>
          <p:nvPr>
            <p:ph type="body" sz="quarter" idx="3"/>
          </p:nvPr>
        </p:nvSpPr>
        <p:spPr>
          <a:xfrm>
            <a:off x="5062300" y="3871638"/>
            <a:ext cx="6264414" cy="685800"/>
          </a:xfrm>
          <a:solidFill>
            <a:schemeClr val="accent1"/>
          </a:solidFill>
        </p:spPr>
        <p:txBody>
          <a:bodyPr/>
          <a:lstStyle/>
          <a:p>
            <a:r>
              <a:rPr lang="en-US" dirty="0">
                <a:solidFill>
                  <a:schemeClr val="tx1"/>
                </a:solidFill>
                <a:latin typeface="Calibri" panose="020F0502020204030204" pitchFamily="34" charset="0"/>
                <a:cs typeface="Calibri" panose="020F0502020204030204" pitchFamily="34" charset="0"/>
              </a:rPr>
              <a:t>CONTACT ITACC STAFF</a:t>
            </a:r>
          </a:p>
        </p:txBody>
      </p:sp>
      <p:sp>
        <p:nvSpPr>
          <p:cNvPr id="6" name="Content Placeholder 5"/>
          <p:cNvSpPr>
            <a:spLocks noGrp="1"/>
          </p:cNvSpPr>
          <p:nvPr>
            <p:ph sz="quarter" idx="4"/>
          </p:nvPr>
        </p:nvSpPr>
        <p:spPr>
          <a:xfrm>
            <a:off x="5062300" y="4565484"/>
            <a:ext cx="6265588" cy="1704060"/>
          </a:xfrm>
        </p:spPr>
        <p:txBody>
          <a:bodyPr>
            <a:normAutofit/>
          </a:bodyPr>
          <a:lstStyle/>
          <a:p>
            <a:r>
              <a:rPr lang="en-US" sz="2000" dirty="0">
                <a:latin typeface="Calibri" panose="020F0502020204030204" pitchFamily="34" charset="0"/>
                <a:cs typeface="Calibri" panose="020F0502020204030204" pitchFamily="34" charset="0"/>
              </a:rPr>
              <a:t>Sheryl Matney, Director of Technical Assistance</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202-506-5813 ext. 148 or </a:t>
            </a:r>
            <a:r>
              <a:rPr lang="en-US" sz="2000" dirty="0">
                <a:latin typeface="Calibri" panose="020F0502020204030204" pitchFamily="34" charset="0"/>
                <a:cs typeface="Calibri" panose="020F0502020204030204" pitchFamily="34" charset="0"/>
                <a:hlinkClick r:id="rId3"/>
              </a:rPr>
              <a:t>smatney@nacdd.org</a:t>
            </a:r>
            <a:r>
              <a:rPr lang="en-US" sz="2000" dirty="0">
                <a:latin typeface="Calibri" panose="020F0502020204030204" pitchFamily="34" charset="0"/>
                <a:cs typeface="Calibri" panose="020F0502020204030204" pitchFamily="34" charset="0"/>
              </a:rPr>
              <a:t> </a:t>
            </a:r>
          </a:p>
          <a:p>
            <a:r>
              <a:rPr lang="en-US" sz="2000" dirty="0">
                <a:latin typeface="Calibri" panose="020F0502020204030204" pitchFamily="34" charset="0"/>
                <a:cs typeface="Calibri" panose="020F0502020204030204" pitchFamily="34" charset="0"/>
              </a:rPr>
              <a:t>Angela Castillo-Epps, Technical Assistance Specialist</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202-506-5813 ext. 100 or </a:t>
            </a:r>
            <a:r>
              <a:rPr lang="en-US" sz="2000" u="sng" dirty="0">
                <a:latin typeface="Calibri" panose="020F0502020204030204" pitchFamily="34" charset="0"/>
                <a:cs typeface="Calibri" panose="020F0502020204030204" pitchFamily="34" charset="0"/>
                <a:hlinkClick r:id="rId3"/>
              </a:rPr>
              <a:t>acastillo-epps@nacdd.org</a:t>
            </a:r>
            <a:endParaRPr lang="en-US" sz="20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854798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09D34-1C3E-402E-AA83-3D6248B7AE51}"/>
              </a:ext>
            </a:extLst>
          </p:cNvPr>
          <p:cNvSpPr>
            <a:spLocks noGrp="1"/>
          </p:cNvSpPr>
          <p:nvPr>
            <p:ph type="title"/>
          </p:nvPr>
        </p:nvSpPr>
        <p:spPr>
          <a:xfrm>
            <a:off x="944180" y="2383780"/>
            <a:ext cx="3375572" cy="2413375"/>
          </a:xfrm>
          <a:solidFill>
            <a:schemeClr val="accent4">
              <a:lumMod val="20000"/>
              <a:lumOff val="80000"/>
            </a:schemeClr>
          </a:solidFill>
          <a:ln w="38100"/>
        </p:spPr>
        <p:style>
          <a:lnRef idx="2">
            <a:schemeClr val="accent6"/>
          </a:lnRef>
          <a:fillRef idx="1">
            <a:schemeClr val="lt1"/>
          </a:fillRef>
          <a:effectRef idx="0">
            <a:schemeClr val="accent6"/>
          </a:effectRef>
          <a:fontRef idx="minor">
            <a:schemeClr val="dk1"/>
          </a:fontRef>
        </p:style>
        <p:txBody>
          <a:bodyPr>
            <a:normAutofit/>
          </a:bodyPr>
          <a:lstStyle/>
          <a:p>
            <a:r>
              <a:rPr lang="en-US" sz="3600" b="1" dirty="0">
                <a:solidFill>
                  <a:schemeClr val="tx1"/>
                </a:solidFill>
                <a:latin typeface="Calibri" panose="020F0502020204030204" pitchFamily="34" charset="0"/>
                <a:cs typeface="Calibri" panose="020F0502020204030204" pitchFamily="34" charset="0"/>
              </a:rPr>
              <a:t>The Introduction: </a:t>
            </a:r>
            <a:br>
              <a:rPr lang="en-US" sz="3600" b="1" dirty="0">
                <a:solidFill>
                  <a:schemeClr val="tx1"/>
                </a:solidFill>
                <a:latin typeface="Calibri" panose="020F0502020204030204" pitchFamily="34" charset="0"/>
                <a:cs typeface="Calibri" panose="020F0502020204030204" pitchFamily="34" charset="0"/>
              </a:rPr>
            </a:br>
            <a:r>
              <a:rPr lang="en-US" sz="3600" b="1" dirty="0">
                <a:solidFill>
                  <a:schemeClr val="tx1"/>
                </a:solidFill>
                <a:latin typeface="Calibri" panose="020F0502020204030204" pitchFamily="34" charset="0"/>
                <a:cs typeface="Calibri" panose="020F0502020204030204" pitchFamily="34" charset="0"/>
              </a:rPr>
              <a:t>Broad Overview of the CRA</a:t>
            </a:r>
          </a:p>
        </p:txBody>
      </p:sp>
      <p:sp>
        <p:nvSpPr>
          <p:cNvPr id="3" name="Content Placeholder 2">
            <a:extLst>
              <a:ext uri="{FF2B5EF4-FFF2-40B4-BE49-F238E27FC236}">
                <a16:creationId xmlns:a16="http://schemas.microsoft.com/office/drawing/2014/main" id="{3BCABFDC-0AD9-4D43-87BB-ACB5E3233CAF}"/>
              </a:ext>
            </a:extLst>
          </p:cNvPr>
          <p:cNvSpPr>
            <a:spLocks noGrp="1"/>
          </p:cNvSpPr>
          <p:nvPr>
            <p:ph sz="half" idx="1"/>
          </p:nvPr>
        </p:nvSpPr>
        <p:spPr>
          <a:xfrm>
            <a:off x="4923807" y="1120988"/>
            <a:ext cx="6269591" cy="4938958"/>
          </a:xfrm>
        </p:spPr>
        <p:txBody>
          <a:bodyPr vert="horz" lIns="91440" tIns="45720" rIns="91440" bIns="45720" rtlCol="0" anchor="t">
            <a:noAutofit/>
          </a:bodyPr>
          <a:lstStyle/>
          <a:p>
            <a:pPr marL="0" indent="0">
              <a:buNone/>
            </a:pPr>
            <a:r>
              <a:rPr lang="en-US" sz="2800" b="1" u="sng" dirty="0">
                <a:latin typeface="Calibri" panose="020F0502020204030204" pitchFamily="34" charset="0"/>
                <a:cs typeface="Calibri" panose="020F0502020204030204" pitchFamily="34" charset="0"/>
              </a:rPr>
              <a:t>Consider the following: </a:t>
            </a:r>
          </a:p>
          <a:p>
            <a:r>
              <a:rPr lang="en-US" sz="2400" dirty="0">
                <a:latin typeface="Calibri" panose="020F0502020204030204" pitchFamily="34" charset="0"/>
                <a:cs typeface="Calibri" panose="020F0502020204030204" pitchFamily="34" charset="0"/>
              </a:rPr>
              <a:t>A summary of the planning process. Including the process used to identify state plan goals and objectives.</a:t>
            </a:r>
          </a:p>
          <a:p>
            <a:r>
              <a:rPr lang="en-US" sz="2400" dirty="0">
                <a:latin typeface="Calibri" panose="020F0502020204030204" pitchFamily="34" charset="0"/>
                <a:cs typeface="Calibri" panose="020F0502020204030204" pitchFamily="34" charset="0"/>
              </a:rPr>
              <a:t>How the Council included multi-stakeholder input and culturally diverse input.</a:t>
            </a:r>
          </a:p>
          <a:p>
            <a:r>
              <a:rPr lang="en-US" sz="2400" dirty="0">
                <a:latin typeface="Calibri" panose="020F0502020204030204" pitchFamily="34" charset="0"/>
                <a:cs typeface="Calibri" panose="020F0502020204030204" pitchFamily="34" charset="0"/>
              </a:rPr>
              <a:t>Data, research or other information that influenced the Council’s goal selections.</a:t>
            </a: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5927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lstStyle/>
          <a:p>
            <a:r>
              <a:rPr lang="en-US" b="1" dirty="0">
                <a:solidFill>
                  <a:schemeClr val="tx1"/>
                </a:solidFill>
                <a:latin typeface="Calibri" panose="020F0502020204030204" pitchFamily="34" charset="0"/>
                <a:cs typeface="Calibri" panose="020F0502020204030204" pitchFamily="34" charset="0"/>
              </a:rPr>
              <a:t>Elements of the CRA</a:t>
            </a:r>
          </a:p>
        </p:txBody>
      </p:sp>
      <p:graphicFrame>
        <p:nvGraphicFramePr>
          <p:cNvPr id="4" name="Content Placeholder 3" descr="Introduction, What does the DD Act Say?, Overview with steps 1-6, Generating a timeline and reviewing progress, data collection and analysis, developing the plan by envisioning the future, developing the evaluation plan, public review, budget, assurances and appendices&#10;&#10;" title="Table of contents one"/>
          <p:cNvGraphicFramePr>
            <a:graphicFrameLocks noGrp="1"/>
          </p:cNvGraphicFramePr>
          <p:nvPr>
            <p:ph idx="1"/>
            <p:extLst>
              <p:ext uri="{D42A27DB-BD31-4B8C-83A1-F6EECF244321}">
                <p14:modId xmlns:p14="http://schemas.microsoft.com/office/powerpoint/2010/main" val="124913689"/>
              </p:ext>
            </p:extLst>
          </p:nvPr>
        </p:nvGraphicFramePr>
        <p:xfrm>
          <a:off x="5070996" y="1538589"/>
          <a:ext cx="6281738" cy="3566160"/>
        </p:xfrm>
        <a:graphic>
          <a:graphicData uri="http://schemas.openxmlformats.org/drawingml/2006/table">
            <a:tbl>
              <a:tblPr firstRow="1" bandRow="1">
                <a:tableStyleId>{46F890A9-2807-4EBB-B81D-B2AA78EC7F39}</a:tableStyleId>
              </a:tblPr>
              <a:tblGrid>
                <a:gridCol w="6281738">
                  <a:extLst>
                    <a:ext uri="{9D8B030D-6E8A-4147-A177-3AD203B41FA5}">
                      <a16:colId xmlns:a16="http://schemas.microsoft.com/office/drawing/2014/main" val="884213081"/>
                    </a:ext>
                  </a:extLst>
                </a:gridCol>
              </a:tblGrid>
              <a:tr h="364604">
                <a:tc>
                  <a:txBody>
                    <a:bodyPr/>
                    <a:lstStyle/>
                    <a:p>
                      <a:endParaRPr lang="en-US" dirty="0"/>
                    </a:p>
                  </a:txBody>
                  <a:tcPr/>
                </a:tc>
                <a:extLst>
                  <a:ext uri="{0D108BD9-81ED-4DB2-BD59-A6C34878D82A}">
                    <a16:rowId xmlns:a16="http://schemas.microsoft.com/office/drawing/2014/main" val="189256575"/>
                  </a:ext>
                </a:extLst>
              </a:tr>
              <a:tr h="2135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dirty="0">
                          <a:latin typeface="Calibri" panose="020F0502020204030204" pitchFamily="34" charset="0"/>
                          <a:cs typeface="Calibri" panose="020F0502020204030204" pitchFamily="34" charset="0"/>
                        </a:rPr>
                        <a:t>State Information</a:t>
                      </a:r>
                    </a:p>
                  </a:txBody>
                  <a:tcPr/>
                </a:tc>
                <a:extLst>
                  <a:ext uri="{0D108BD9-81ED-4DB2-BD59-A6C34878D82A}">
                    <a16:rowId xmlns:a16="http://schemas.microsoft.com/office/drawing/2014/main" val="3494656688"/>
                  </a:ext>
                </a:extLst>
              </a:tr>
              <a:tr h="370840">
                <a:tc>
                  <a:txBody>
                    <a:bodyPr/>
                    <a:lstStyle/>
                    <a:p>
                      <a:endParaRPr lang="en-US" sz="2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13142144"/>
                  </a:ext>
                </a:extLst>
              </a:tr>
              <a:tr h="370840">
                <a:tc>
                  <a:txBody>
                    <a:bodyPr/>
                    <a:lstStyle/>
                    <a:p>
                      <a:r>
                        <a:rPr lang="en-US" sz="2400" b="1" baseline="0" dirty="0">
                          <a:latin typeface="Calibri" panose="020F0502020204030204" pitchFamily="34" charset="0"/>
                          <a:cs typeface="Calibri" panose="020F0502020204030204" pitchFamily="34" charset="0"/>
                        </a:rPr>
                        <a:t>Portrait of the State Services</a:t>
                      </a:r>
                    </a:p>
                  </a:txBody>
                  <a:tcPr/>
                </a:tc>
                <a:extLst>
                  <a:ext uri="{0D108BD9-81ED-4DB2-BD59-A6C34878D82A}">
                    <a16:rowId xmlns:a16="http://schemas.microsoft.com/office/drawing/2014/main" val="3401162252"/>
                  </a:ext>
                </a:extLst>
              </a:tr>
              <a:tr h="370840">
                <a:tc>
                  <a:txBody>
                    <a:bodyPr/>
                    <a:lstStyle/>
                    <a:p>
                      <a:endParaRPr lang="en-US" sz="2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60712524"/>
                  </a:ext>
                </a:extLst>
              </a:tr>
              <a:tr h="370840">
                <a:tc>
                  <a:txBody>
                    <a:bodyPr/>
                    <a:lstStyle/>
                    <a:p>
                      <a:r>
                        <a:rPr lang="en-US" sz="2400" b="1" dirty="0">
                          <a:latin typeface="Calibri" panose="020F0502020204030204" pitchFamily="34" charset="0"/>
                          <a:cs typeface="Calibri" panose="020F0502020204030204" pitchFamily="34" charset="0"/>
                        </a:rPr>
                        <a:t>Analysis</a:t>
                      </a:r>
                      <a:r>
                        <a:rPr lang="en-US" sz="2400" b="1" baseline="0" dirty="0">
                          <a:latin typeface="Calibri" panose="020F0502020204030204" pitchFamily="34" charset="0"/>
                          <a:cs typeface="Calibri" panose="020F0502020204030204" pitchFamily="34" charset="0"/>
                        </a:rPr>
                        <a:t> of State Issues &amp; Challenges</a:t>
                      </a:r>
                      <a:endParaRPr lang="en-US" sz="2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20149794"/>
                  </a:ext>
                </a:extLst>
              </a:tr>
              <a:tr h="370840">
                <a:tc>
                  <a:txBody>
                    <a:bodyPr/>
                    <a:lstStyle/>
                    <a:p>
                      <a:endParaRPr lang="en-US" sz="2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1190557"/>
                  </a:ext>
                </a:extLst>
              </a:tr>
              <a:tr h="370840">
                <a:tc>
                  <a:txBody>
                    <a:bodyPr/>
                    <a:lstStyle/>
                    <a:p>
                      <a:r>
                        <a:rPr lang="en-US" sz="2400" b="1" dirty="0">
                          <a:latin typeface="Calibri" panose="020F0502020204030204" pitchFamily="34" charset="0"/>
                          <a:cs typeface="Calibri" panose="020F0502020204030204" pitchFamily="34" charset="0"/>
                        </a:rPr>
                        <a:t>Rationale for Goal Selection</a:t>
                      </a:r>
                    </a:p>
                  </a:txBody>
                  <a:tcPr/>
                </a:tc>
                <a:extLst>
                  <a:ext uri="{0D108BD9-81ED-4DB2-BD59-A6C34878D82A}">
                    <a16:rowId xmlns:a16="http://schemas.microsoft.com/office/drawing/2014/main" val="848485538"/>
                  </a:ext>
                </a:extLst>
              </a:tr>
            </a:tbl>
          </a:graphicData>
        </a:graphic>
      </p:graphicFrame>
    </p:spTree>
    <p:extLst>
      <p:ext uri="{BB962C8B-B14F-4D97-AF65-F5344CB8AC3E}">
        <p14:creationId xmlns:p14="http://schemas.microsoft.com/office/powerpoint/2010/main" val="284338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1"/>
            </a:solidFill>
          </a:ln>
        </p:spPr>
        <p:txBody>
          <a:bodyPr>
            <a:normAutofit/>
          </a:bodyPr>
          <a:lstStyle/>
          <a:p>
            <a:r>
              <a:rPr lang="en-US" b="1" dirty="0">
                <a:solidFill>
                  <a:schemeClr val="tx1"/>
                </a:solidFill>
                <a:latin typeface="Calibri" panose="020F0502020204030204" pitchFamily="34" charset="0"/>
                <a:cs typeface="Calibri" panose="020F0502020204030204" pitchFamily="34" charset="0"/>
              </a:rPr>
              <a:t>State  Information </a:t>
            </a:r>
          </a:p>
        </p:txBody>
      </p:sp>
      <p:graphicFrame>
        <p:nvGraphicFramePr>
          <p:cNvPr id="4" name="Content Placeholder 3" descr="i. Racial and Ethnic Diversity of State/Territory Population&#10;ii. Poverty Rate&#10;iii. State Disability Characteristics&#10;a. Prevalence of DD in the State/Territory&#10;b. Residential Settings&#10;c. Demographics about people with disabilities&#10;" title="State information"/>
          <p:cNvGraphicFramePr>
            <a:graphicFrameLocks noGrp="1"/>
          </p:cNvGraphicFramePr>
          <p:nvPr>
            <p:ph idx="1"/>
            <p:extLst>
              <p:ext uri="{D42A27DB-BD31-4B8C-83A1-F6EECF244321}">
                <p14:modId xmlns:p14="http://schemas.microsoft.com/office/powerpoint/2010/main" val="398465194"/>
              </p:ext>
            </p:extLst>
          </p:nvPr>
        </p:nvGraphicFramePr>
        <p:xfrm>
          <a:off x="5097719" y="1596420"/>
          <a:ext cx="6281738" cy="3530026"/>
        </p:xfrm>
        <a:graphic>
          <a:graphicData uri="http://schemas.openxmlformats.org/drawingml/2006/table">
            <a:tbl>
              <a:tblPr firstRow="1" bandRow="1">
                <a:tableStyleId>{46F890A9-2807-4EBB-B81D-B2AA78EC7F39}</a:tableStyleId>
              </a:tblPr>
              <a:tblGrid>
                <a:gridCol w="6281738">
                  <a:extLst>
                    <a:ext uri="{9D8B030D-6E8A-4147-A177-3AD203B41FA5}">
                      <a16:colId xmlns:a16="http://schemas.microsoft.com/office/drawing/2014/main" val="884213081"/>
                    </a:ext>
                  </a:extLst>
                </a:gridCol>
              </a:tblGrid>
              <a:tr h="421066">
                <a:tc>
                  <a:txBody>
                    <a:bodyPr/>
                    <a:lstStyle/>
                    <a:p>
                      <a:endParaRPr lang="en-US" dirty="0"/>
                    </a:p>
                  </a:txBody>
                  <a:tcPr/>
                </a:tc>
                <a:extLst>
                  <a:ext uri="{0D108BD9-81ED-4DB2-BD59-A6C34878D82A}">
                    <a16:rowId xmlns:a16="http://schemas.microsoft.com/office/drawing/2014/main" val="1892565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98210" algn="r"/>
                        </a:tabLst>
                        <a:defRPr/>
                      </a:pPr>
                      <a:r>
                        <a:rPr lang="en-US" sz="2400" b="1" dirty="0">
                          <a:latin typeface="Calibri" panose="020F0502020204030204" pitchFamily="34" charset="0"/>
                          <a:cs typeface="Calibri" panose="020F0502020204030204" pitchFamily="34" charset="0"/>
                        </a:rPr>
                        <a:t>i.</a:t>
                      </a:r>
                      <a:r>
                        <a:rPr lang="en-US" sz="2400" b="1" baseline="0" dirty="0">
                          <a:latin typeface="Calibri" panose="020F0502020204030204" pitchFamily="34" charset="0"/>
                          <a:cs typeface="Calibri" panose="020F0502020204030204" pitchFamily="34" charset="0"/>
                        </a:rPr>
                        <a:t> </a:t>
                      </a:r>
                      <a:r>
                        <a:rPr lang="en-US" sz="2400" b="1" dirty="0">
                          <a:latin typeface="Calibri" panose="020F0502020204030204" pitchFamily="34" charset="0"/>
                          <a:cs typeface="Calibri" panose="020F0502020204030204" pitchFamily="34" charset="0"/>
                        </a:rPr>
                        <a:t>Racial and Ethnic Diversity of State/Territory Population</a:t>
                      </a:r>
                    </a:p>
                  </a:txBody>
                  <a:tcPr/>
                </a:tc>
                <a:extLst>
                  <a:ext uri="{0D108BD9-81ED-4DB2-BD59-A6C34878D82A}">
                    <a16:rowId xmlns:a16="http://schemas.microsoft.com/office/drawing/2014/main" val="848485538"/>
                  </a:ext>
                </a:extLst>
              </a:tr>
              <a:tr h="370840">
                <a:tc>
                  <a:txBody>
                    <a:bodyPr/>
                    <a:lstStyle/>
                    <a:p>
                      <a:r>
                        <a:rPr lang="en-US" sz="2400" b="1" dirty="0">
                          <a:latin typeface="Calibri" panose="020F0502020204030204" pitchFamily="34" charset="0"/>
                          <a:cs typeface="Calibri" panose="020F0502020204030204" pitchFamily="34" charset="0"/>
                        </a:rPr>
                        <a:t>ii. Poverty Rate</a:t>
                      </a:r>
                    </a:p>
                  </a:txBody>
                  <a:tcPr/>
                </a:tc>
                <a:extLst>
                  <a:ext uri="{0D108BD9-81ED-4DB2-BD59-A6C34878D82A}">
                    <a16:rowId xmlns:a16="http://schemas.microsoft.com/office/drawing/2014/main" val="103406993"/>
                  </a:ext>
                </a:extLst>
              </a:tr>
              <a:tr h="370840">
                <a:tc>
                  <a:txBody>
                    <a:bodyPr/>
                    <a:lstStyle/>
                    <a:p>
                      <a:r>
                        <a:rPr lang="en-US" sz="2400" b="1" u="none" dirty="0">
                          <a:latin typeface="Calibri" panose="020F0502020204030204" pitchFamily="34" charset="0"/>
                          <a:cs typeface="Calibri" panose="020F0502020204030204" pitchFamily="34" charset="0"/>
                        </a:rPr>
                        <a:t>iii. State</a:t>
                      </a:r>
                      <a:r>
                        <a:rPr lang="en-US" sz="2400" b="1" u="none" baseline="0" dirty="0">
                          <a:latin typeface="Calibri" panose="020F0502020204030204" pitchFamily="34" charset="0"/>
                          <a:cs typeface="Calibri" panose="020F0502020204030204" pitchFamily="34" charset="0"/>
                        </a:rPr>
                        <a:t> Disability Characteristics</a:t>
                      </a:r>
                      <a:endParaRPr lang="en-US" sz="2400" b="1" u="non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37681442"/>
                  </a:ext>
                </a:extLst>
              </a:tr>
              <a:tr h="370840">
                <a:tc>
                  <a:txBody>
                    <a:bodyPr/>
                    <a:lstStyle/>
                    <a:p>
                      <a:r>
                        <a:rPr lang="en-US" sz="2400" b="1" dirty="0">
                          <a:latin typeface="Calibri" panose="020F0502020204030204" pitchFamily="34" charset="0"/>
                          <a:cs typeface="Calibri" panose="020F0502020204030204" pitchFamily="34" charset="0"/>
                        </a:rPr>
                        <a:t>a.</a:t>
                      </a:r>
                      <a:r>
                        <a:rPr lang="en-US" sz="2400" b="1" baseline="0" dirty="0">
                          <a:latin typeface="Calibri" panose="020F0502020204030204" pitchFamily="34" charset="0"/>
                          <a:cs typeface="Calibri" panose="020F0502020204030204" pitchFamily="34" charset="0"/>
                        </a:rPr>
                        <a:t> Prevalence of DD in the State/Territory</a:t>
                      </a:r>
                      <a:endParaRPr lang="en-US" sz="2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29361376"/>
                  </a:ext>
                </a:extLst>
              </a:tr>
              <a:tr h="370840">
                <a:tc>
                  <a:txBody>
                    <a:bodyPr/>
                    <a:lstStyle/>
                    <a:p>
                      <a:r>
                        <a:rPr lang="en-US" sz="2400" b="1" dirty="0">
                          <a:latin typeface="Calibri" panose="020F0502020204030204" pitchFamily="34" charset="0"/>
                          <a:cs typeface="Calibri" panose="020F0502020204030204" pitchFamily="34" charset="0"/>
                        </a:rPr>
                        <a:t>b. Residential</a:t>
                      </a:r>
                      <a:r>
                        <a:rPr lang="en-US" sz="2400" b="1" baseline="0" dirty="0">
                          <a:latin typeface="Calibri" panose="020F0502020204030204" pitchFamily="34" charset="0"/>
                          <a:cs typeface="Calibri" panose="020F0502020204030204" pitchFamily="34" charset="0"/>
                        </a:rPr>
                        <a:t> Settings</a:t>
                      </a:r>
                      <a:endParaRPr lang="en-US" sz="2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2261759"/>
                  </a:ext>
                </a:extLst>
              </a:tr>
              <a:tr h="370840">
                <a:tc>
                  <a:txBody>
                    <a:bodyPr/>
                    <a:lstStyle/>
                    <a:p>
                      <a:r>
                        <a:rPr lang="en-US" sz="2400" b="1" u="none" dirty="0">
                          <a:latin typeface="Calibri" panose="020F0502020204030204" pitchFamily="34" charset="0"/>
                          <a:cs typeface="Calibri" panose="020F0502020204030204" pitchFamily="34" charset="0"/>
                        </a:rPr>
                        <a:t>c. Demographics about people with disabilities</a:t>
                      </a:r>
                    </a:p>
                  </a:txBody>
                  <a:tcPr/>
                </a:tc>
                <a:extLst>
                  <a:ext uri="{0D108BD9-81ED-4DB2-BD59-A6C34878D82A}">
                    <a16:rowId xmlns:a16="http://schemas.microsoft.com/office/drawing/2014/main" val="2985935052"/>
                  </a:ext>
                </a:extLst>
              </a:tr>
            </a:tbl>
          </a:graphicData>
        </a:graphic>
      </p:graphicFrame>
    </p:spTree>
    <p:extLst>
      <p:ext uri="{BB962C8B-B14F-4D97-AF65-F5344CB8AC3E}">
        <p14:creationId xmlns:p14="http://schemas.microsoft.com/office/powerpoint/2010/main" val="255272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a:ln w="38100"/>
        </p:spPr>
        <p:style>
          <a:lnRef idx="2">
            <a:schemeClr val="accent6"/>
          </a:lnRef>
          <a:fillRef idx="1">
            <a:schemeClr val="lt1"/>
          </a:fillRef>
          <a:effectRef idx="0">
            <a:schemeClr val="accent6"/>
          </a:effectRef>
          <a:fontRef idx="minor">
            <a:schemeClr val="dk1"/>
          </a:fontRef>
        </p:style>
        <p:txBody>
          <a:bodyPr/>
          <a:lstStyle/>
          <a:p>
            <a:r>
              <a:rPr lang="en-US" b="1" dirty="0">
                <a:solidFill>
                  <a:schemeClr val="tx1"/>
                </a:solidFill>
                <a:latin typeface="Calibri" panose="020F0502020204030204" pitchFamily="34" charset="0"/>
                <a:cs typeface="Calibri" panose="020F0502020204030204" pitchFamily="34" charset="0"/>
              </a:rPr>
              <a:t>Finding the Information</a:t>
            </a:r>
          </a:p>
        </p:txBody>
      </p:sp>
      <p:sp>
        <p:nvSpPr>
          <p:cNvPr id="3" name="Content Placeholder 2"/>
          <p:cNvSpPr>
            <a:spLocks noGrp="1"/>
          </p:cNvSpPr>
          <p:nvPr>
            <p:ph sz="half" idx="1"/>
          </p:nvPr>
        </p:nvSpPr>
        <p:spPr>
          <a:xfrm>
            <a:off x="4882088" y="1280587"/>
            <a:ext cx="6714826" cy="4588227"/>
          </a:xfrm>
        </p:spPr>
        <p:txBody>
          <a:bodyPr>
            <a:noAutofit/>
          </a:bodyPr>
          <a:lstStyle/>
          <a:p>
            <a:r>
              <a:rPr lang="en-US" sz="2400" b="1" dirty="0">
                <a:latin typeface="Calibri" panose="020F0502020204030204" pitchFamily="34" charset="0"/>
                <a:cs typeface="Calibri" panose="020F0502020204030204" pitchFamily="34" charset="0"/>
              </a:rPr>
              <a:t>(i) RACIAL AND ETHNIC DIVERSITY</a:t>
            </a:r>
          </a:p>
          <a:p>
            <a:pPr marL="0" indent="0">
              <a:buNone/>
            </a:pPr>
            <a:r>
              <a:rPr lang="en-US" sz="2400" dirty="0">
                <a:latin typeface="Calibri" panose="020F0502020204030204" pitchFamily="34" charset="0"/>
                <a:cs typeface="Calibri" panose="020F0502020204030204" pitchFamily="34" charset="0"/>
                <a:hlinkClick r:id="rId3"/>
              </a:rPr>
              <a:t>U.S. Census Bureau </a:t>
            </a:r>
            <a:r>
              <a:rPr lang="en-US" sz="2400" dirty="0">
                <a:latin typeface="Calibri" panose="020F0502020204030204" pitchFamily="34" charset="0"/>
                <a:cs typeface="Calibri" panose="020F0502020204030204" pitchFamily="34" charset="0"/>
              </a:rPr>
              <a:t>– “Quick Facts” Page</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(Race and Hispanic Origin)</a:t>
            </a:r>
          </a:p>
          <a:p>
            <a:pPr marL="0" indent="0">
              <a:buNone/>
            </a:pP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What’s New &amp; FAQs link to learn how to find the information you need. </a:t>
            </a:r>
          </a:p>
          <a:p>
            <a:pPr marL="0" indent="0">
              <a:buNone/>
            </a:pPr>
            <a:r>
              <a:rPr lang="en-US" sz="2400" dirty="0">
                <a:latin typeface="Calibri" panose="020F0502020204030204" pitchFamily="34" charset="0"/>
                <a:cs typeface="Calibri" panose="020F0502020204030204" pitchFamily="34" charset="0"/>
                <a:hlinkClick r:id="rId4"/>
              </a:rPr>
              <a:t>https://www.census.gov/quickfacts/fact/faq/US/PST045219</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499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a:ln w="38100"/>
        </p:spPr>
        <p:style>
          <a:lnRef idx="2">
            <a:schemeClr val="accent6"/>
          </a:lnRef>
          <a:fillRef idx="1">
            <a:schemeClr val="lt1"/>
          </a:fillRef>
          <a:effectRef idx="0">
            <a:schemeClr val="accent6"/>
          </a:effectRef>
          <a:fontRef idx="minor">
            <a:schemeClr val="dk1"/>
          </a:fontRef>
        </p:style>
        <p:txBody>
          <a:bodyPr/>
          <a:lstStyle/>
          <a:p>
            <a:r>
              <a:rPr lang="en-US" b="1" dirty="0">
                <a:solidFill>
                  <a:schemeClr val="tx1"/>
                </a:solidFill>
                <a:latin typeface="Calibri" panose="020F0502020204030204" pitchFamily="34" charset="0"/>
                <a:cs typeface="Calibri" panose="020F0502020204030204" pitchFamily="34" charset="0"/>
              </a:rPr>
              <a:t>Finding the Information</a:t>
            </a:r>
          </a:p>
        </p:txBody>
      </p:sp>
      <p:sp>
        <p:nvSpPr>
          <p:cNvPr id="3" name="Content Placeholder 2"/>
          <p:cNvSpPr>
            <a:spLocks noGrp="1"/>
          </p:cNvSpPr>
          <p:nvPr>
            <p:ph sz="half" idx="1"/>
          </p:nvPr>
        </p:nvSpPr>
        <p:spPr>
          <a:xfrm>
            <a:off x="4838060" y="2217482"/>
            <a:ext cx="6269591" cy="2714437"/>
          </a:xfrm>
        </p:spPr>
        <p:txBody>
          <a:bodyPr>
            <a:noAutofit/>
          </a:bodyPr>
          <a:lstStyle/>
          <a:p>
            <a:r>
              <a:rPr lang="en-US" sz="2400" b="1" dirty="0">
                <a:latin typeface="Calibri" panose="020F0502020204030204" pitchFamily="34" charset="0"/>
                <a:cs typeface="Calibri" panose="020F0502020204030204" pitchFamily="34" charset="0"/>
              </a:rPr>
              <a:t>(ii) POVERTY DATA </a:t>
            </a:r>
          </a:p>
          <a:p>
            <a:pPr marL="0" indent="0">
              <a:buNone/>
            </a:pPr>
            <a:r>
              <a:rPr lang="en-US" sz="2400" dirty="0">
                <a:latin typeface="Calibri" panose="020F0502020204030204" pitchFamily="34" charset="0"/>
                <a:cs typeface="Calibri" panose="020F0502020204030204" pitchFamily="34" charset="0"/>
              </a:rPr>
              <a:t>U.S. Census Bureau – “Quick Facts” Page</a:t>
            </a:r>
          </a:p>
          <a:p>
            <a:pPr marL="0" indent="0">
              <a:buNone/>
            </a:pPr>
            <a:r>
              <a:rPr lang="en-US" sz="2400" dirty="0">
                <a:latin typeface="Calibri" panose="020F0502020204030204" pitchFamily="34" charset="0"/>
                <a:cs typeface="Calibri" panose="020F0502020204030204" pitchFamily="34" charset="0"/>
              </a:rPr>
              <a:t>(Income &amp; Poverty)</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hlinkClick r:id="rId3"/>
              </a:rPr>
              <a:t>https://www.census.gov/quickfacts/fact/table/US/PST045219</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792222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90AA3B-BED6-44F6-8F3D-47D963AE05C6}">
  <ds:schemaRefs>
    <ds:schemaRef ds:uri="http://schemas.microsoft.com/sharepoint/v3/contenttype/forms"/>
  </ds:schemaRefs>
</ds:datastoreItem>
</file>

<file path=customXml/itemProps2.xml><?xml version="1.0" encoding="utf-8"?>
<ds:datastoreItem xmlns:ds="http://schemas.openxmlformats.org/officeDocument/2006/customXml" ds:itemID="{2F55B50A-C241-4793-A53B-C7966FA6BE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1BB1FD4-5E01-465B-84F2-A602987100B4}">
  <ds:schemaRefs>
    <ds:schemaRef ds:uri="http://schemas.microsoft.com/office/infopath/2007/PartnerControls"/>
    <ds:schemaRef ds:uri="http://schemas.openxmlformats.org/package/2006/metadata/core-properties"/>
    <ds:schemaRef ds:uri="http://www.w3.org/XML/1998/namespace"/>
    <ds:schemaRef ds:uri="7244ee07-bebb-4256-851d-8920eeb3e1b7"/>
    <ds:schemaRef ds:uri="http://schemas.microsoft.com/office/2006/documentManagement/types"/>
    <ds:schemaRef ds:uri="http://purl.org/dc/elements/1.1/"/>
    <ds:schemaRef ds:uri="http://purl.org/dc/terms/"/>
    <ds:schemaRef ds:uri="http://schemas.microsoft.com/office/2006/metadata/properties"/>
    <ds:schemaRef ds:uri="http://purl.org/dc/dcmitype/"/>
    <ds:schemaRef ds:uri="560c9c75-9737-4a47-90d7-3192440b0b55"/>
  </ds:schemaRefs>
</ds:datastoreItem>
</file>

<file path=docProps/app.xml><?xml version="1.0" encoding="utf-8"?>
<Properties xmlns="http://schemas.openxmlformats.org/officeDocument/2006/extended-properties" xmlns:vt="http://schemas.openxmlformats.org/officeDocument/2006/docPropsVTypes">
  <Template>Atlas</Template>
  <TotalTime>3180</TotalTime>
  <Words>6508</Words>
  <Application>Microsoft Office PowerPoint</Application>
  <PresentationFormat>Widescreen</PresentationFormat>
  <Paragraphs>450</Paragraphs>
  <Slides>43</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Rockwell</vt:lpstr>
      <vt:lpstr>Wingdings</vt:lpstr>
      <vt:lpstr>Atlas</vt:lpstr>
      <vt:lpstr>2022-2026 State Plan Development </vt:lpstr>
      <vt:lpstr>Abbreviations</vt:lpstr>
      <vt:lpstr>Agenda</vt:lpstr>
      <vt:lpstr>Intent and purpose</vt:lpstr>
      <vt:lpstr>The Introduction:  Broad Overview of the CRA</vt:lpstr>
      <vt:lpstr>Elements of the CRA</vt:lpstr>
      <vt:lpstr>State  Information </vt:lpstr>
      <vt:lpstr>Finding the Information</vt:lpstr>
      <vt:lpstr>Finding the Information</vt:lpstr>
      <vt:lpstr>Finding the Information</vt:lpstr>
      <vt:lpstr>Finding the Information</vt:lpstr>
      <vt:lpstr>Finding the Information</vt:lpstr>
      <vt:lpstr>Finding the Information</vt:lpstr>
      <vt:lpstr>Portrait of State Services</vt:lpstr>
      <vt:lpstr>Portrait of the State Services</vt:lpstr>
      <vt:lpstr>REQUIRED ITEMS</vt:lpstr>
      <vt:lpstr>Health and Healthcare</vt:lpstr>
      <vt:lpstr>Employment</vt:lpstr>
      <vt:lpstr>Informal/ Formal Services &amp; Supports</vt:lpstr>
      <vt:lpstr>Interagency Initiatives  </vt:lpstr>
      <vt:lpstr>Interagency Initiatives  continued </vt:lpstr>
      <vt:lpstr>OPTIONAL  ITEMS</vt:lpstr>
      <vt:lpstr>Quality Assurance</vt:lpstr>
      <vt:lpstr>Education &amp; Early Intervention</vt:lpstr>
      <vt:lpstr>Housing &amp; Transportation</vt:lpstr>
      <vt:lpstr>Child care &amp; Recreation</vt:lpstr>
      <vt:lpstr>Analysis of State Issues &amp; Challenges</vt:lpstr>
      <vt:lpstr>Analysis of State Issues &amp; Challenges</vt:lpstr>
      <vt:lpstr>Required  Elements</vt:lpstr>
      <vt:lpstr> Analysis of State Issues &amp; Challenges </vt:lpstr>
      <vt:lpstr>Analysis of State Issues &amp; Challenges</vt:lpstr>
      <vt:lpstr>Analysis of State Issues &amp; Challenges</vt:lpstr>
      <vt:lpstr>Analysis of State Issues &amp; Challenges</vt:lpstr>
      <vt:lpstr>Analysis of State Issues &amp; Challenges (Waiting Lists)</vt:lpstr>
      <vt:lpstr>Finding the Information</vt:lpstr>
      <vt:lpstr>Finding the Information</vt:lpstr>
      <vt:lpstr>Analysis of State Issues &amp; Challenges (ADEQUACY &amp; RESOURCES)</vt:lpstr>
      <vt:lpstr>Analysis of State Issues &amp; Challenges (ADEQUACY &amp;  HEALTH CARE)</vt:lpstr>
      <vt:lpstr>Analysis of State Issues &amp; Challenges (ADEQUACY &amp; WAIVERS)</vt:lpstr>
      <vt:lpstr>Rationale for Goal Selection</vt:lpstr>
      <vt:lpstr>TA Tip</vt:lpstr>
      <vt:lpstr>Questions and Answers</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Castillo-Epps</dc:creator>
  <cp:lastModifiedBy>Angela Castillo-Epps</cp:lastModifiedBy>
  <cp:revision>428</cp:revision>
  <cp:lastPrinted>2020-02-03T15:06:33Z</cp:lastPrinted>
  <dcterms:created xsi:type="dcterms:W3CDTF">2019-12-16T19:58:01Z</dcterms:created>
  <dcterms:modified xsi:type="dcterms:W3CDTF">2020-11-20T14:18:56Z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ies>
</file>