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4" r:id="rId1"/>
  </p:sldMasterIdLst>
  <p:notesMasterIdLst>
    <p:notesMasterId r:id="rId43"/>
  </p:notesMasterIdLst>
  <p:sldIdLst>
    <p:sldId id="256" r:id="rId2"/>
    <p:sldId id="274" r:id="rId3"/>
    <p:sldId id="291" r:id="rId4"/>
    <p:sldId id="320" r:id="rId5"/>
    <p:sldId id="259" r:id="rId6"/>
    <p:sldId id="260" r:id="rId7"/>
    <p:sldId id="304" r:id="rId8"/>
    <p:sldId id="298" r:id="rId9"/>
    <p:sldId id="333" r:id="rId10"/>
    <p:sldId id="337" r:id="rId11"/>
    <p:sldId id="310" r:id="rId12"/>
    <p:sldId id="277" r:id="rId13"/>
    <p:sldId id="311" r:id="rId14"/>
    <p:sldId id="271" r:id="rId15"/>
    <p:sldId id="279" r:id="rId16"/>
    <p:sldId id="273" r:id="rId17"/>
    <p:sldId id="301" r:id="rId18"/>
    <p:sldId id="312" r:id="rId19"/>
    <p:sldId id="313" r:id="rId20"/>
    <p:sldId id="334" r:id="rId21"/>
    <p:sldId id="335" r:id="rId22"/>
    <p:sldId id="314" r:id="rId23"/>
    <p:sldId id="315" r:id="rId24"/>
    <p:sldId id="316" r:id="rId25"/>
    <p:sldId id="317" r:id="rId26"/>
    <p:sldId id="318" r:id="rId27"/>
    <p:sldId id="319" r:id="rId28"/>
    <p:sldId id="321" r:id="rId29"/>
    <p:sldId id="323" r:id="rId30"/>
    <p:sldId id="322" r:id="rId31"/>
    <p:sldId id="324" r:id="rId32"/>
    <p:sldId id="325" r:id="rId33"/>
    <p:sldId id="326" r:id="rId34"/>
    <p:sldId id="336" r:id="rId35"/>
    <p:sldId id="327" r:id="rId36"/>
    <p:sldId id="328" r:id="rId37"/>
    <p:sldId id="329" r:id="rId38"/>
    <p:sldId id="330" r:id="rId39"/>
    <p:sldId id="331" r:id="rId40"/>
    <p:sldId id="332" r:id="rId41"/>
    <p:sldId id="30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yl Matney" initials="SM" lastIdx="0" clrIdx="0">
    <p:extLst>
      <p:ext uri="{19B8F6BF-5375-455C-9EA6-DF929625EA0E}">
        <p15:presenceInfo xmlns:p15="http://schemas.microsoft.com/office/powerpoint/2012/main" userId="e973054cd7fc84d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5" autoAdjust="0"/>
    <p:restoredTop sz="67290" autoAdjust="0"/>
  </p:normalViewPr>
  <p:slideViewPr>
    <p:cSldViewPr snapToGrid="0">
      <p:cViewPr varScale="1">
        <p:scale>
          <a:sx n="66" d="100"/>
          <a:sy n="66" d="100"/>
        </p:scale>
        <p:origin x="48" y="72"/>
      </p:cViewPr>
      <p:guideLst/>
    </p:cSldViewPr>
  </p:slideViewPr>
  <p:outlineViewPr>
    <p:cViewPr>
      <p:scale>
        <a:sx n="33" d="100"/>
        <a:sy n="33" d="100"/>
      </p:scale>
      <p:origin x="0" y="-41970"/>
    </p:cViewPr>
  </p:outlineViewPr>
  <p:notesTextViewPr>
    <p:cViewPr>
      <p:scale>
        <a:sx n="1" d="1"/>
        <a:sy n="1" d="1"/>
      </p:scale>
      <p:origin x="0" y="0"/>
    </p:cViewPr>
  </p:notesTextViewPr>
  <p:sorterViewPr>
    <p:cViewPr>
      <p:scale>
        <a:sx n="100" d="100"/>
        <a:sy n="100" d="100"/>
      </p:scale>
      <p:origin x="0" y="-6228"/>
    </p:cViewPr>
  </p:sorterViewPr>
  <p:notesViewPr>
    <p:cSldViewPr snapToGrid="0">
      <p:cViewPr varScale="1">
        <p:scale>
          <a:sx n="78" d="100"/>
          <a:sy n="78" d="100"/>
        </p:scale>
        <p:origin x="240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D1F45D-4736-461B-93B2-C03FDED4DA69}"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4C171EC2-52CF-4B07-9A5D-1DC006B28C4B}">
      <dgm:prSet/>
      <dgm:spPr/>
      <dgm:t>
        <a:bodyPr/>
        <a:lstStyle/>
        <a:p>
          <a:r>
            <a:rPr lang="en-US" dirty="0"/>
            <a:t>“Lessons learned” are insights from a project or activity that can be usefully applied to projects and activities.  </a:t>
          </a:r>
        </a:p>
      </dgm:t>
      <dgm:extLst>
        <a:ext uri="{E40237B7-FDA0-4F09-8148-C483321AD2D9}">
          <dgm14:cNvPr xmlns:dgm14="http://schemas.microsoft.com/office/drawing/2010/diagram" id="0" name="" descr="“Lessons learned” are insights from a project or activity that can be usefully applied to projects and activities.  &#10;"/>
        </a:ext>
      </dgm:extLst>
    </dgm:pt>
    <dgm:pt modelId="{8AD14D23-06B7-474C-A712-59E4147D33AB}" type="parTrans" cxnId="{B5B24C9A-24BA-427F-BE3C-60D63EA3192F}">
      <dgm:prSet/>
      <dgm:spPr/>
      <dgm:t>
        <a:bodyPr/>
        <a:lstStyle/>
        <a:p>
          <a:endParaRPr lang="en-US"/>
        </a:p>
      </dgm:t>
    </dgm:pt>
    <dgm:pt modelId="{C8DEF20D-8C45-4856-978C-6675B098564C}" type="sibTrans" cxnId="{B5B24C9A-24BA-427F-BE3C-60D63EA3192F}">
      <dgm:prSet/>
      <dgm:spPr/>
      <dgm:t>
        <a:bodyPr/>
        <a:lstStyle/>
        <a:p>
          <a:endParaRPr lang="en-US"/>
        </a:p>
      </dgm:t>
    </dgm:pt>
    <dgm:pt modelId="{69D62449-A042-4A9D-95FA-09AD0A56005D}">
      <dgm:prSet/>
      <dgm:spPr/>
      <dgm:t>
        <a:bodyPr/>
        <a:lstStyle/>
        <a:p>
          <a:r>
            <a:rPr lang="en-US" dirty="0"/>
            <a:t>Describe any lessons learned from projects or activities during the reporting period.  </a:t>
          </a:r>
        </a:p>
      </dgm:t>
      <dgm:extLst>
        <a:ext uri="{E40237B7-FDA0-4F09-8148-C483321AD2D9}">
          <dgm14:cNvPr xmlns:dgm14="http://schemas.microsoft.com/office/drawing/2010/diagram" id="0" name="" descr="Process box with arrows about lessons learned"/>
        </a:ext>
      </dgm:extLst>
    </dgm:pt>
    <dgm:pt modelId="{A82EA8C0-650D-4D9B-9180-6BEDCD3B83EC}" type="parTrans" cxnId="{67551B9D-9F61-4F99-97B2-511BB3EAC9E0}">
      <dgm:prSet/>
      <dgm:spPr/>
      <dgm:t>
        <a:bodyPr/>
        <a:lstStyle/>
        <a:p>
          <a:endParaRPr lang="en-US"/>
        </a:p>
      </dgm:t>
    </dgm:pt>
    <dgm:pt modelId="{49D29200-4A38-47D8-A945-5446A960C1C7}" type="sibTrans" cxnId="{67551B9D-9F61-4F99-97B2-511BB3EAC9E0}">
      <dgm:prSet/>
      <dgm:spPr/>
      <dgm:t>
        <a:bodyPr/>
        <a:lstStyle/>
        <a:p>
          <a:endParaRPr lang="en-US"/>
        </a:p>
      </dgm:t>
    </dgm:pt>
    <dgm:pt modelId="{382436E6-0DBE-4E32-9945-38C46DD3EBCE}">
      <dgm:prSet/>
      <dgm:spPr/>
      <dgm:t>
        <a:bodyPr/>
        <a:lstStyle/>
        <a:p>
          <a:r>
            <a:rPr lang="en-US" dirty="0"/>
            <a:t>Include a brief description of </a:t>
          </a:r>
          <a:r>
            <a:rPr lang="en-US" b="1" dirty="0"/>
            <a:t>what</a:t>
          </a:r>
          <a:r>
            <a:rPr lang="en-US" dirty="0"/>
            <a:t> was learned and </a:t>
          </a:r>
          <a:r>
            <a:rPr lang="en-US" b="1" dirty="0"/>
            <a:t>how</a:t>
          </a:r>
          <a:r>
            <a:rPr lang="en-US" dirty="0"/>
            <a:t> the Council will use the information learned on state plan activities. </a:t>
          </a:r>
        </a:p>
      </dgm:t>
    </dgm:pt>
    <dgm:pt modelId="{486F8E79-BC0E-4AE2-8885-6D05F6C350D5}" type="parTrans" cxnId="{03E1B8D6-FC95-4D23-A2CA-45E4DB9577F6}">
      <dgm:prSet/>
      <dgm:spPr/>
      <dgm:t>
        <a:bodyPr/>
        <a:lstStyle/>
        <a:p>
          <a:endParaRPr lang="en-US"/>
        </a:p>
      </dgm:t>
    </dgm:pt>
    <dgm:pt modelId="{B1EB8916-0B7E-4DB2-9189-F4118B1D85C8}" type="sibTrans" cxnId="{03E1B8D6-FC95-4D23-A2CA-45E4DB9577F6}">
      <dgm:prSet/>
      <dgm:spPr/>
      <dgm:t>
        <a:bodyPr/>
        <a:lstStyle/>
        <a:p>
          <a:endParaRPr lang="en-US"/>
        </a:p>
      </dgm:t>
    </dgm:pt>
    <dgm:pt modelId="{CF94E475-A781-47E5-AF01-018EFD4040C7}" type="pres">
      <dgm:prSet presAssocID="{C9D1F45D-4736-461B-93B2-C03FDED4DA69}" presName="Name0" presStyleCnt="0">
        <dgm:presLayoutVars>
          <dgm:dir/>
          <dgm:animLvl val="lvl"/>
          <dgm:resizeHandles val="exact"/>
        </dgm:presLayoutVars>
      </dgm:prSet>
      <dgm:spPr/>
    </dgm:pt>
    <dgm:pt modelId="{7EEEC900-F271-4F66-ADA3-935EB9BD5EE3}" type="pres">
      <dgm:prSet presAssocID="{382436E6-0DBE-4E32-9945-38C46DD3EBCE}" presName="boxAndChildren" presStyleCnt="0"/>
      <dgm:spPr/>
    </dgm:pt>
    <dgm:pt modelId="{A3A24CAA-CF45-4F93-A9A7-084363D7F972}" type="pres">
      <dgm:prSet presAssocID="{382436E6-0DBE-4E32-9945-38C46DD3EBCE}" presName="parentTextBox" presStyleLbl="node1" presStyleIdx="0" presStyleCnt="3"/>
      <dgm:spPr/>
    </dgm:pt>
    <dgm:pt modelId="{703C1AC0-5C35-4292-87AE-60B627B0C204}" type="pres">
      <dgm:prSet presAssocID="{49D29200-4A38-47D8-A945-5446A960C1C7}" presName="sp" presStyleCnt="0"/>
      <dgm:spPr/>
    </dgm:pt>
    <dgm:pt modelId="{091F9CF3-5BB5-44CF-8AEA-17C1D13008B1}" type="pres">
      <dgm:prSet presAssocID="{69D62449-A042-4A9D-95FA-09AD0A56005D}" presName="arrowAndChildren" presStyleCnt="0"/>
      <dgm:spPr/>
    </dgm:pt>
    <dgm:pt modelId="{8D60A956-BF42-4970-B52C-8F55179B8AF7}" type="pres">
      <dgm:prSet presAssocID="{69D62449-A042-4A9D-95FA-09AD0A56005D}" presName="parentTextArrow" presStyleLbl="node1" presStyleIdx="1" presStyleCnt="3"/>
      <dgm:spPr/>
    </dgm:pt>
    <dgm:pt modelId="{4656ED6F-2435-459A-B84D-970CB37D9532}" type="pres">
      <dgm:prSet presAssocID="{C8DEF20D-8C45-4856-978C-6675B098564C}" presName="sp" presStyleCnt="0"/>
      <dgm:spPr/>
    </dgm:pt>
    <dgm:pt modelId="{DC6539ED-34D5-45CB-BED2-F1211193EEEE}" type="pres">
      <dgm:prSet presAssocID="{4C171EC2-52CF-4B07-9A5D-1DC006B28C4B}" presName="arrowAndChildren" presStyleCnt="0"/>
      <dgm:spPr/>
    </dgm:pt>
    <dgm:pt modelId="{888246CC-1A2E-48F5-939C-6D405127DE47}" type="pres">
      <dgm:prSet presAssocID="{4C171EC2-52CF-4B07-9A5D-1DC006B28C4B}" presName="parentTextArrow" presStyleLbl="node1" presStyleIdx="2" presStyleCnt="3"/>
      <dgm:spPr/>
    </dgm:pt>
  </dgm:ptLst>
  <dgm:cxnLst>
    <dgm:cxn modelId="{BAE53319-DEB1-49C1-A17B-B7216AB3473D}" type="presOf" srcId="{4C171EC2-52CF-4B07-9A5D-1DC006B28C4B}" destId="{888246CC-1A2E-48F5-939C-6D405127DE47}" srcOrd="0" destOrd="0" presId="urn:microsoft.com/office/officeart/2005/8/layout/process4"/>
    <dgm:cxn modelId="{8F719133-B1AD-48C8-B4AF-24B4653FA17C}" type="presOf" srcId="{69D62449-A042-4A9D-95FA-09AD0A56005D}" destId="{8D60A956-BF42-4970-B52C-8F55179B8AF7}" srcOrd="0" destOrd="0" presId="urn:microsoft.com/office/officeart/2005/8/layout/process4"/>
    <dgm:cxn modelId="{CA72AF40-DB68-43A8-AFD2-5037A4E7E3CD}" type="presOf" srcId="{382436E6-0DBE-4E32-9945-38C46DD3EBCE}" destId="{A3A24CAA-CF45-4F93-A9A7-084363D7F972}" srcOrd="0" destOrd="0" presId="urn:microsoft.com/office/officeart/2005/8/layout/process4"/>
    <dgm:cxn modelId="{B5B24C9A-24BA-427F-BE3C-60D63EA3192F}" srcId="{C9D1F45D-4736-461B-93B2-C03FDED4DA69}" destId="{4C171EC2-52CF-4B07-9A5D-1DC006B28C4B}" srcOrd="0" destOrd="0" parTransId="{8AD14D23-06B7-474C-A712-59E4147D33AB}" sibTransId="{C8DEF20D-8C45-4856-978C-6675B098564C}"/>
    <dgm:cxn modelId="{67551B9D-9F61-4F99-97B2-511BB3EAC9E0}" srcId="{C9D1F45D-4736-461B-93B2-C03FDED4DA69}" destId="{69D62449-A042-4A9D-95FA-09AD0A56005D}" srcOrd="1" destOrd="0" parTransId="{A82EA8C0-650D-4D9B-9180-6BEDCD3B83EC}" sibTransId="{49D29200-4A38-47D8-A945-5446A960C1C7}"/>
    <dgm:cxn modelId="{4B7711C1-F04A-4106-95E3-8EB5851999B0}" type="presOf" srcId="{C9D1F45D-4736-461B-93B2-C03FDED4DA69}" destId="{CF94E475-A781-47E5-AF01-018EFD4040C7}" srcOrd="0" destOrd="0" presId="urn:microsoft.com/office/officeart/2005/8/layout/process4"/>
    <dgm:cxn modelId="{03E1B8D6-FC95-4D23-A2CA-45E4DB9577F6}" srcId="{C9D1F45D-4736-461B-93B2-C03FDED4DA69}" destId="{382436E6-0DBE-4E32-9945-38C46DD3EBCE}" srcOrd="2" destOrd="0" parTransId="{486F8E79-BC0E-4AE2-8885-6D05F6C350D5}" sibTransId="{B1EB8916-0B7E-4DB2-9189-F4118B1D85C8}"/>
    <dgm:cxn modelId="{FCF843A9-E69F-42AC-A2D8-1DFEE73B1C21}" type="presParOf" srcId="{CF94E475-A781-47E5-AF01-018EFD4040C7}" destId="{7EEEC900-F271-4F66-ADA3-935EB9BD5EE3}" srcOrd="0" destOrd="0" presId="urn:microsoft.com/office/officeart/2005/8/layout/process4"/>
    <dgm:cxn modelId="{59ABD1CF-FB35-43EB-B297-3BDE30B3AE7D}" type="presParOf" srcId="{7EEEC900-F271-4F66-ADA3-935EB9BD5EE3}" destId="{A3A24CAA-CF45-4F93-A9A7-084363D7F972}" srcOrd="0" destOrd="0" presId="urn:microsoft.com/office/officeart/2005/8/layout/process4"/>
    <dgm:cxn modelId="{43719804-4A79-444C-A315-6B0A1C3DF942}" type="presParOf" srcId="{CF94E475-A781-47E5-AF01-018EFD4040C7}" destId="{703C1AC0-5C35-4292-87AE-60B627B0C204}" srcOrd="1" destOrd="0" presId="urn:microsoft.com/office/officeart/2005/8/layout/process4"/>
    <dgm:cxn modelId="{6D4A9B81-9CBA-4ED7-879A-E0573D9E6362}" type="presParOf" srcId="{CF94E475-A781-47E5-AF01-018EFD4040C7}" destId="{091F9CF3-5BB5-44CF-8AEA-17C1D13008B1}" srcOrd="2" destOrd="0" presId="urn:microsoft.com/office/officeart/2005/8/layout/process4"/>
    <dgm:cxn modelId="{9E175EF4-20F0-4BBB-B76D-BF5C65BB4D15}" type="presParOf" srcId="{091F9CF3-5BB5-44CF-8AEA-17C1D13008B1}" destId="{8D60A956-BF42-4970-B52C-8F55179B8AF7}" srcOrd="0" destOrd="0" presId="urn:microsoft.com/office/officeart/2005/8/layout/process4"/>
    <dgm:cxn modelId="{DED50877-FC79-43FB-B2AB-938E01781F55}" type="presParOf" srcId="{CF94E475-A781-47E5-AF01-018EFD4040C7}" destId="{4656ED6F-2435-459A-B84D-970CB37D9532}" srcOrd="3" destOrd="0" presId="urn:microsoft.com/office/officeart/2005/8/layout/process4"/>
    <dgm:cxn modelId="{62B30BB7-BE51-42B8-BE03-A2877B926403}" type="presParOf" srcId="{CF94E475-A781-47E5-AF01-018EFD4040C7}" destId="{DC6539ED-34D5-45CB-BED2-F1211193EEEE}" srcOrd="4" destOrd="0" presId="urn:microsoft.com/office/officeart/2005/8/layout/process4"/>
    <dgm:cxn modelId="{99B49B74-234E-4D54-A6DE-319623D79DF7}" type="presParOf" srcId="{DC6539ED-34D5-45CB-BED2-F1211193EEEE}" destId="{888246CC-1A2E-48F5-939C-6D405127DE4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019879-AECD-41B1-B3DC-C564722A16A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7EAB779-4D9C-4811-A863-CF9D0AFA4D0A}">
      <dgm:prSet/>
      <dgm:spPr/>
      <dgm:t>
        <a:bodyPr/>
        <a:lstStyle/>
        <a:p>
          <a:r>
            <a:rPr lang="en-US" dirty="0">
              <a:solidFill>
                <a:schemeClr val="tx1"/>
              </a:solidFill>
            </a:rPr>
            <a:t>Dollars leveraged refers to additional funds that result from an initial investment of Council funds to gain a dollar return from other sources. </a:t>
          </a:r>
        </a:p>
      </dgm:t>
    </dgm:pt>
    <dgm:pt modelId="{3229BC48-CD95-42C1-B0E7-184876F2395B}" type="parTrans" cxnId="{9F55E5C2-77F2-4B9D-93D5-77C3596443F7}">
      <dgm:prSet/>
      <dgm:spPr/>
      <dgm:t>
        <a:bodyPr/>
        <a:lstStyle/>
        <a:p>
          <a:endParaRPr lang="en-US"/>
        </a:p>
      </dgm:t>
    </dgm:pt>
    <dgm:pt modelId="{4967F856-8D21-4DC3-8FBB-59AF58FCE6E2}" type="sibTrans" cxnId="{9F55E5C2-77F2-4B9D-93D5-77C3596443F7}">
      <dgm:prSet/>
      <dgm:spPr/>
      <dgm:t>
        <a:bodyPr/>
        <a:lstStyle/>
        <a:p>
          <a:endParaRPr lang="en-US"/>
        </a:p>
      </dgm:t>
    </dgm:pt>
    <dgm:pt modelId="{CCA78D4C-BDBD-4158-A2B0-05F1298B64B6}">
      <dgm:prSet/>
      <dgm:spPr/>
      <dgm:t>
        <a:bodyPr/>
        <a:lstStyle/>
        <a:p>
          <a:r>
            <a:rPr lang="en-US" dirty="0">
              <a:solidFill>
                <a:schemeClr val="tx1"/>
              </a:solidFill>
            </a:rPr>
            <a:t>Funds can be either public or private.  Dollars leveraged must not include match </a:t>
          </a:r>
        </a:p>
      </dgm:t>
    </dgm:pt>
    <dgm:pt modelId="{81F264C9-5FF3-4274-921A-0B55B7297FF8}" type="parTrans" cxnId="{89B50397-2E54-43FD-A590-F567A3D89B0A}">
      <dgm:prSet/>
      <dgm:spPr/>
      <dgm:t>
        <a:bodyPr/>
        <a:lstStyle/>
        <a:p>
          <a:endParaRPr lang="en-US"/>
        </a:p>
      </dgm:t>
    </dgm:pt>
    <dgm:pt modelId="{EB9AE85C-A248-47D1-8723-D44C6F5F81EC}" type="sibTrans" cxnId="{89B50397-2E54-43FD-A590-F567A3D89B0A}">
      <dgm:prSet/>
      <dgm:spPr/>
      <dgm:t>
        <a:bodyPr/>
        <a:lstStyle/>
        <a:p>
          <a:endParaRPr lang="en-US"/>
        </a:p>
      </dgm:t>
    </dgm:pt>
    <dgm:pt modelId="{3CDC1954-048A-470D-B52D-08889BA8F09A}">
      <dgm:prSet/>
      <dgm:spPr/>
      <dgm:t>
        <a:bodyPr/>
        <a:lstStyle/>
        <a:p>
          <a:r>
            <a:rPr lang="en-US" dirty="0">
              <a:solidFill>
                <a:schemeClr val="tx1"/>
              </a:solidFill>
            </a:rPr>
            <a:t>Remember to describe dollars leveraged in the appropriate progress report narrative so the reader can make a connection between the total dollars leveraged and specific activities.</a:t>
          </a:r>
        </a:p>
      </dgm:t>
    </dgm:pt>
    <dgm:pt modelId="{66D0CAD1-0532-49FA-B6DA-BB5A830F1AEB}" type="parTrans" cxnId="{51DC73A5-0394-4CC7-B90C-0FE21C1314A5}">
      <dgm:prSet/>
      <dgm:spPr/>
      <dgm:t>
        <a:bodyPr/>
        <a:lstStyle/>
        <a:p>
          <a:endParaRPr lang="en-US"/>
        </a:p>
      </dgm:t>
    </dgm:pt>
    <dgm:pt modelId="{84F57DBF-29AF-4A45-AB8F-266B8F1CAF65}" type="sibTrans" cxnId="{51DC73A5-0394-4CC7-B90C-0FE21C1314A5}">
      <dgm:prSet/>
      <dgm:spPr/>
      <dgm:t>
        <a:bodyPr/>
        <a:lstStyle/>
        <a:p>
          <a:endParaRPr lang="en-US"/>
        </a:p>
      </dgm:t>
    </dgm:pt>
    <dgm:pt modelId="{7B6F8A95-9A17-498A-8506-926B91852004}" type="pres">
      <dgm:prSet presAssocID="{A3019879-AECD-41B1-B3DC-C564722A16A5}" presName="linear" presStyleCnt="0">
        <dgm:presLayoutVars>
          <dgm:animLvl val="lvl"/>
          <dgm:resizeHandles val="exact"/>
        </dgm:presLayoutVars>
      </dgm:prSet>
      <dgm:spPr/>
    </dgm:pt>
    <dgm:pt modelId="{AF7E81E6-2FDE-4C48-A92D-DA0AC6BEBA86}" type="pres">
      <dgm:prSet presAssocID="{17EAB779-4D9C-4811-A863-CF9D0AFA4D0A}" presName="parentText" presStyleLbl="node1" presStyleIdx="0" presStyleCnt="3">
        <dgm:presLayoutVars>
          <dgm:chMax val="0"/>
          <dgm:bulletEnabled val="1"/>
        </dgm:presLayoutVars>
      </dgm:prSet>
      <dgm:spPr/>
    </dgm:pt>
    <dgm:pt modelId="{67ACA6AF-54C8-4685-ABFC-291D1577B78F}" type="pres">
      <dgm:prSet presAssocID="{4967F856-8D21-4DC3-8FBB-59AF58FCE6E2}" presName="spacer" presStyleCnt="0"/>
      <dgm:spPr/>
    </dgm:pt>
    <dgm:pt modelId="{490BF152-C45C-44B5-A34D-B0A0A1070E56}" type="pres">
      <dgm:prSet presAssocID="{CCA78D4C-BDBD-4158-A2B0-05F1298B64B6}" presName="parentText" presStyleLbl="node1" presStyleIdx="1" presStyleCnt="3">
        <dgm:presLayoutVars>
          <dgm:chMax val="0"/>
          <dgm:bulletEnabled val="1"/>
        </dgm:presLayoutVars>
      </dgm:prSet>
      <dgm:spPr/>
    </dgm:pt>
    <dgm:pt modelId="{0F938767-DFB5-4AC7-9FC2-F2ACB7796588}" type="pres">
      <dgm:prSet presAssocID="{EB9AE85C-A248-47D1-8723-D44C6F5F81EC}" presName="spacer" presStyleCnt="0"/>
      <dgm:spPr/>
    </dgm:pt>
    <dgm:pt modelId="{01365AA2-60DA-41A7-8C2F-B5DC27B46871}" type="pres">
      <dgm:prSet presAssocID="{3CDC1954-048A-470D-B52D-08889BA8F09A}" presName="parentText" presStyleLbl="node1" presStyleIdx="2" presStyleCnt="3">
        <dgm:presLayoutVars>
          <dgm:chMax val="0"/>
          <dgm:bulletEnabled val="1"/>
        </dgm:presLayoutVars>
      </dgm:prSet>
      <dgm:spPr/>
    </dgm:pt>
  </dgm:ptLst>
  <dgm:cxnLst>
    <dgm:cxn modelId="{120AA805-3506-4899-A5B7-7607D6AB4576}" type="presOf" srcId="{A3019879-AECD-41B1-B3DC-C564722A16A5}" destId="{7B6F8A95-9A17-498A-8506-926B91852004}" srcOrd="0" destOrd="0" presId="urn:microsoft.com/office/officeart/2005/8/layout/vList2"/>
    <dgm:cxn modelId="{5B40264E-A2CC-421E-9749-A9DF782909ED}" type="presOf" srcId="{CCA78D4C-BDBD-4158-A2B0-05F1298B64B6}" destId="{490BF152-C45C-44B5-A34D-B0A0A1070E56}" srcOrd="0" destOrd="0" presId="urn:microsoft.com/office/officeart/2005/8/layout/vList2"/>
    <dgm:cxn modelId="{7551A450-8B8D-44DD-A999-360D08B33DE8}" type="presOf" srcId="{17EAB779-4D9C-4811-A863-CF9D0AFA4D0A}" destId="{AF7E81E6-2FDE-4C48-A92D-DA0AC6BEBA86}" srcOrd="0" destOrd="0" presId="urn:microsoft.com/office/officeart/2005/8/layout/vList2"/>
    <dgm:cxn modelId="{CF2C5D8B-E036-4810-9DB0-C99A4C4595E3}" type="presOf" srcId="{3CDC1954-048A-470D-B52D-08889BA8F09A}" destId="{01365AA2-60DA-41A7-8C2F-B5DC27B46871}" srcOrd="0" destOrd="0" presId="urn:microsoft.com/office/officeart/2005/8/layout/vList2"/>
    <dgm:cxn modelId="{89B50397-2E54-43FD-A590-F567A3D89B0A}" srcId="{A3019879-AECD-41B1-B3DC-C564722A16A5}" destId="{CCA78D4C-BDBD-4158-A2B0-05F1298B64B6}" srcOrd="1" destOrd="0" parTransId="{81F264C9-5FF3-4274-921A-0B55B7297FF8}" sibTransId="{EB9AE85C-A248-47D1-8723-D44C6F5F81EC}"/>
    <dgm:cxn modelId="{51DC73A5-0394-4CC7-B90C-0FE21C1314A5}" srcId="{A3019879-AECD-41B1-B3DC-C564722A16A5}" destId="{3CDC1954-048A-470D-B52D-08889BA8F09A}" srcOrd="2" destOrd="0" parTransId="{66D0CAD1-0532-49FA-B6DA-BB5A830F1AEB}" sibTransId="{84F57DBF-29AF-4A45-AB8F-266B8F1CAF65}"/>
    <dgm:cxn modelId="{9F55E5C2-77F2-4B9D-93D5-77C3596443F7}" srcId="{A3019879-AECD-41B1-B3DC-C564722A16A5}" destId="{17EAB779-4D9C-4811-A863-CF9D0AFA4D0A}" srcOrd="0" destOrd="0" parTransId="{3229BC48-CD95-42C1-B0E7-184876F2395B}" sibTransId="{4967F856-8D21-4DC3-8FBB-59AF58FCE6E2}"/>
    <dgm:cxn modelId="{E112AAA6-1F5E-4EE7-B71E-531BC511ADA9}" type="presParOf" srcId="{7B6F8A95-9A17-498A-8506-926B91852004}" destId="{AF7E81E6-2FDE-4C48-A92D-DA0AC6BEBA86}" srcOrd="0" destOrd="0" presId="urn:microsoft.com/office/officeart/2005/8/layout/vList2"/>
    <dgm:cxn modelId="{434C77DB-F1AB-451C-8422-005C64A1BF25}" type="presParOf" srcId="{7B6F8A95-9A17-498A-8506-926B91852004}" destId="{67ACA6AF-54C8-4685-ABFC-291D1577B78F}" srcOrd="1" destOrd="0" presId="urn:microsoft.com/office/officeart/2005/8/layout/vList2"/>
    <dgm:cxn modelId="{47433E5A-FDF2-40B6-B5C1-1FD13D3AB3B4}" type="presParOf" srcId="{7B6F8A95-9A17-498A-8506-926B91852004}" destId="{490BF152-C45C-44B5-A34D-B0A0A1070E56}" srcOrd="2" destOrd="0" presId="urn:microsoft.com/office/officeart/2005/8/layout/vList2"/>
    <dgm:cxn modelId="{5B6D5226-1414-4B2B-9840-766C937FCF3A}" type="presParOf" srcId="{7B6F8A95-9A17-498A-8506-926B91852004}" destId="{0F938767-DFB5-4AC7-9FC2-F2ACB7796588}" srcOrd="3" destOrd="0" presId="urn:microsoft.com/office/officeart/2005/8/layout/vList2"/>
    <dgm:cxn modelId="{3CA97905-A28B-4D52-BE56-A615F21F7FF7}" type="presParOf" srcId="{7B6F8A95-9A17-498A-8506-926B91852004}" destId="{01365AA2-60DA-41A7-8C2F-B5DC27B4687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0C9233-A91E-44B9-AAD2-0229E3AB0803}"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BC127C9B-430A-4BD2-947B-2D178FE86E16}">
      <dgm:prSet/>
      <dgm:spPr/>
      <dgm:t>
        <a:bodyPr/>
        <a:lstStyle/>
        <a:p>
          <a:r>
            <a:rPr lang="en-US" dirty="0">
              <a:solidFill>
                <a:schemeClr val="tx1"/>
              </a:solidFill>
            </a:rPr>
            <a:t>#3 – focus of the objective</a:t>
          </a:r>
        </a:p>
      </dgm:t>
    </dgm:pt>
    <dgm:pt modelId="{56B731D5-7ED9-4ACB-B478-57ECB0A2D079}" type="parTrans" cxnId="{FD7EC0A8-38DD-4E47-8350-9BA94F9EE219}">
      <dgm:prSet/>
      <dgm:spPr/>
      <dgm:t>
        <a:bodyPr/>
        <a:lstStyle/>
        <a:p>
          <a:endParaRPr lang="en-US"/>
        </a:p>
      </dgm:t>
    </dgm:pt>
    <dgm:pt modelId="{36F9D5F7-2C60-4398-93FC-8C1D33A26EFA}" type="sibTrans" cxnId="{FD7EC0A8-38DD-4E47-8350-9BA94F9EE219}">
      <dgm:prSet/>
      <dgm:spPr/>
      <dgm:t>
        <a:bodyPr/>
        <a:lstStyle/>
        <a:p>
          <a:endParaRPr lang="en-US"/>
        </a:p>
      </dgm:t>
    </dgm:pt>
    <dgm:pt modelId="{68531A88-8F00-4594-AFDF-EE9E18A57AB0}">
      <dgm:prSet custT="1"/>
      <dgm:spPr/>
      <dgm:t>
        <a:bodyPr/>
        <a:lstStyle/>
        <a:p>
          <a:r>
            <a:rPr lang="en-US" sz="2000" dirty="0"/>
            <a:t>You can only select one; select the one that best represents the activities for the reporting year; identify other areas of focus in the narrative.</a:t>
          </a:r>
        </a:p>
      </dgm:t>
    </dgm:pt>
    <dgm:pt modelId="{E719F0AB-55E0-4CF2-A841-C103FC43D416}" type="parTrans" cxnId="{CA283A47-AF15-45A7-B2EE-3DF91CE85037}">
      <dgm:prSet/>
      <dgm:spPr/>
      <dgm:t>
        <a:bodyPr/>
        <a:lstStyle/>
        <a:p>
          <a:endParaRPr lang="en-US"/>
        </a:p>
      </dgm:t>
    </dgm:pt>
    <dgm:pt modelId="{38C507CB-0101-4386-8537-8593690FE87D}" type="sibTrans" cxnId="{CA283A47-AF15-45A7-B2EE-3DF91CE85037}">
      <dgm:prSet/>
      <dgm:spPr/>
      <dgm:t>
        <a:bodyPr/>
        <a:lstStyle/>
        <a:p>
          <a:endParaRPr lang="en-US"/>
        </a:p>
      </dgm:t>
    </dgm:pt>
    <dgm:pt modelId="{78CE2924-C900-4713-95B9-23FD35C46F7A}">
      <dgm:prSet/>
      <dgm:spPr/>
      <dgm:t>
        <a:bodyPr/>
        <a:lstStyle/>
        <a:p>
          <a:r>
            <a:rPr lang="en-US" dirty="0">
              <a:solidFill>
                <a:schemeClr val="tx1"/>
              </a:solidFill>
            </a:rPr>
            <a:t>#4 – New, ongoing, or completed</a:t>
          </a:r>
        </a:p>
      </dgm:t>
    </dgm:pt>
    <dgm:pt modelId="{3235E4C6-58FE-4421-9B3D-244BA460D11A}" type="parTrans" cxnId="{F3D4060C-95F8-43A8-BEBA-F12DF750A833}">
      <dgm:prSet/>
      <dgm:spPr/>
      <dgm:t>
        <a:bodyPr/>
        <a:lstStyle/>
        <a:p>
          <a:endParaRPr lang="en-US"/>
        </a:p>
      </dgm:t>
    </dgm:pt>
    <dgm:pt modelId="{CAFA40E4-C354-40F4-A18A-3909A6220755}" type="sibTrans" cxnId="{F3D4060C-95F8-43A8-BEBA-F12DF750A833}">
      <dgm:prSet/>
      <dgm:spPr/>
      <dgm:t>
        <a:bodyPr/>
        <a:lstStyle/>
        <a:p>
          <a:endParaRPr lang="en-US"/>
        </a:p>
      </dgm:t>
    </dgm:pt>
    <dgm:pt modelId="{0D2A95B2-8D23-4CEE-9488-C61CFBFA55BC}">
      <dgm:prSet/>
      <dgm:spPr/>
      <dgm:t>
        <a:bodyPr/>
        <a:lstStyle/>
        <a:p>
          <a:r>
            <a:rPr lang="en-US" dirty="0"/>
            <a:t>You can only select one; this is specific to the OBJECTIVE (not the activities planned to reach the objective).</a:t>
          </a:r>
        </a:p>
      </dgm:t>
    </dgm:pt>
    <dgm:pt modelId="{8BC3BCC0-C1A6-4063-ABFE-68BAE094C1DC}" type="parTrans" cxnId="{199E8191-C7C5-412A-A8D6-675F0B690EEC}">
      <dgm:prSet/>
      <dgm:spPr/>
      <dgm:t>
        <a:bodyPr/>
        <a:lstStyle/>
        <a:p>
          <a:endParaRPr lang="en-US"/>
        </a:p>
      </dgm:t>
    </dgm:pt>
    <dgm:pt modelId="{1E8A916B-E4A6-4164-BBF8-CD83D0592D0D}" type="sibTrans" cxnId="{199E8191-C7C5-412A-A8D6-675F0B690EEC}">
      <dgm:prSet/>
      <dgm:spPr/>
      <dgm:t>
        <a:bodyPr/>
        <a:lstStyle/>
        <a:p>
          <a:endParaRPr lang="en-US"/>
        </a:p>
      </dgm:t>
    </dgm:pt>
    <dgm:pt modelId="{9C3C1377-205D-47DF-9DAE-E184355D2E66}">
      <dgm:prSet/>
      <dgm:spPr/>
      <dgm:t>
        <a:bodyPr/>
        <a:lstStyle/>
        <a:p>
          <a:r>
            <a:rPr lang="en-US" dirty="0">
              <a:solidFill>
                <a:schemeClr val="tx1"/>
              </a:solidFill>
            </a:rPr>
            <a:t>#5 – what area the objectives addressed</a:t>
          </a:r>
        </a:p>
      </dgm:t>
    </dgm:pt>
    <dgm:pt modelId="{E196E528-53FF-43CF-8102-07B4C4735642}" type="parTrans" cxnId="{B47F1CC8-0363-468E-86F9-2C662249E6EF}">
      <dgm:prSet/>
      <dgm:spPr/>
      <dgm:t>
        <a:bodyPr/>
        <a:lstStyle/>
        <a:p>
          <a:endParaRPr lang="en-US"/>
        </a:p>
      </dgm:t>
    </dgm:pt>
    <dgm:pt modelId="{8C9F04F6-2135-4AB7-A2ED-7FDA120E9058}" type="sibTrans" cxnId="{B47F1CC8-0363-468E-86F9-2C662249E6EF}">
      <dgm:prSet/>
      <dgm:spPr/>
      <dgm:t>
        <a:bodyPr/>
        <a:lstStyle/>
        <a:p>
          <a:endParaRPr lang="en-US"/>
        </a:p>
      </dgm:t>
    </dgm:pt>
    <dgm:pt modelId="{98056FCB-A056-47C9-9E66-F863FFD0896A}">
      <dgm:prSet/>
      <dgm:spPr/>
      <dgm:t>
        <a:bodyPr/>
        <a:lstStyle/>
        <a:p>
          <a:r>
            <a:rPr lang="en-US" dirty="0"/>
            <a:t>If entering demonstration project dates use MM/DD/YYYY format</a:t>
          </a:r>
        </a:p>
      </dgm:t>
    </dgm:pt>
    <dgm:pt modelId="{0BA3BC90-99BF-4011-B6EB-DF4BD1EBF351}" type="parTrans" cxnId="{F03B7D05-619A-4168-99D3-A673F3C422B2}">
      <dgm:prSet/>
      <dgm:spPr/>
      <dgm:t>
        <a:bodyPr/>
        <a:lstStyle/>
        <a:p>
          <a:endParaRPr lang="en-US"/>
        </a:p>
      </dgm:t>
    </dgm:pt>
    <dgm:pt modelId="{4835DBB0-9F79-4638-A3C1-2C262AE51CBD}" type="sibTrans" cxnId="{F03B7D05-619A-4168-99D3-A673F3C422B2}">
      <dgm:prSet/>
      <dgm:spPr/>
      <dgm:t>
        <a:bodyPr/>
        <a:lstStyle/>
        <a:p>
          <a:endParaRPr lang="en-US"/>
        </a:p>
      </dgm:t>
    </dgm:pt>
    <dgm:pt modelId="{C351C98C-428B-4905-AF57-8E6DBC49B700}">
      <dgm:prSet/>
      <dgm:spPr/>
      <dgm:t>
        <a:bodyPr/>
        <a:lstStyle/>
        <a:p>
          <a:r>
            <a:rPr lang="en-US" dirty="0">
              <a:solidFill>
                <a:schemeClr val="tx1"/>
              </a:solidFill>
            </a:rPr>
            <a:t>#6 – stage of implementation (systems change activities)</a:t>
          </a:r>
        </a:p>
      </dgm:t>
    </dgm:pt>
    <dgm:pt modelId="{A2DCBFAF-1783-4FE0-90EC-408D1EF6068B}" type="parTrans" cxnId="{8679F504-94DC-4754-82AD-1C4DD7F6BDC2}">
      <dgm:prSet/>
      <dgm:spPr/>
      <dgm:t>
        <a:bodyPr/>
        <a:lstStyle/>
        <a:p>
          <a:endParaRPr lang="en-US"/>
        </a:p>
      </dgm:t>
    </dgm:pt>
    <dgm:pt modelId="{BA3EAD00-C6B2-483A-9ACD-FDBA94D9CFDE}" type="sibTrans" cxnId="{8679F504-94DC-4754-82AD-1C4DD7F6BDC2}">
      <dgm:prSet/>
      <dgm:spPr/>
      <dgm:t>
        <a:bodyPr/>
        <a:lstStyle/>
        <a:p>
          <a:endParaRPr lang="en-US"/>
        </a:p>
      </dgm:t>
    </dgm:pt>
    <dgm:pt modelId="{FAE7A474-1D94-4AA7-8EFD-4F953E5B16A8}">
      <dgm:prSet/>
      <dgm:spPr/>
      <dgm:t>
        <a:bodyPr/>
        <a:lstStyle/>
        <a:p>
          <a:r>
            <a:rPr lang="en-US" dirty="0"/>
            <a:t>Select one that best represents the stage; Leave blank if the objective is not a systems change activity. </a:t>
          </a:r>
        </a:p>
      </dgm:t>
    </dgm:pt>
    <dgm:pt modelId="{E4B3238F-F597-4BC9-A102-4385736BF9D0}" type="parTrans" cxnId="{E4ED8109-98E7-47D1-B065-A0B6604D4BCB}">
      <dgm:prSet/>
      <dgm:spPr/>
      <dgm:t>
        <a:bodyPr/>
        <a:lstStyle/>
        <a:p>
          <a:endParaRPr lang="en-US"/>
        </a:p>
      </dgm:t>
    </dgm:pt>
    <dgm:pt modelId="{538265A8-D974-4431-BE06-6C866986371C}" type="sibTrans" cxnId="{E4ED8109-98E7-47D1-B065-A0B6604D4BCB}">
      <dgm:prSet/>
      <dgm:spPr/>
      <dgm:t>
        <a:bodyPr/>
        <a:lstStyle/>
        <a:p>
          <a:endParaRPr lang="en-US"/>
        </a:p>
      </dgm:t>
    </dgm:pt>
    <dgm:pt modelId="{3B09B32C-AD47-47AE-B6FF-8173F21AAF80}" type="pres">
      <dgm:prSet presAssocID="{F10C9233-A91E-44B9-AAD2-0229E3AB0803}" presName="Name0" presStyleCnt="0">
        <dgm:presLayoutVars>
          <dgm:dir/>
          <dgm:animLvl val="lvl"/>
          <dgm:resizeHandles val="exact"/>
        </dgm:presLayoutVars>
      </dgm:prSet>
      <dgm:spPr/>
    </dgm:pt>
    <dgm:pt modelId="{F5C35EBF-E9A6-450B-82D1-9ACC724664A0}" type="pres">
      <dgm:prSet presAssocID="{BC127C9B-430A-4BD2-947B-2D178FE86E16}" presName="linNode" presStyleCnt="0"/>
      <dgm:spPr/>
    </dgm:pt>
    <dgm:pt modelId="{6F90771F-22D6-4B4D-9A8D-056E4627F944}" type="pres">
      <dgm:prSet presAssocID="{BC127C9B-430A-4BD2-947B-2D178FE86E16}" presName="parentText" presStyleLbl="node1" presStyleIdx="0" presStyleCnt="4">
        <dgm:presLayoutVars>
          <dgm:chMax val="1"/>
          <dgm:bulletEnabled val="1"/>
        </dgm:presLayoutVars>
      </dgm:prSet>
      <dgm:spPr/>
    </dgm:pt>
    <dgm:pt modelId="{1712AB7C-E399-4F0F-8A8A-C44B7D2E4A88}" type="pres">
      <dgm:prSet presAssocID="{BC127C9B-430A-4BD2-947B-2D178FE86E16}" presName="descendantText" presStyleLbl="alignAccFollowNode1" presStyleIdx="0" presStyleCnt="4">
        <dgm:presLayoutVars>
          <dgm:bulletEnabled val="1"/>
        </dgm:presLayoutVars>
      </dgm:prSet>
      <dgm:spPr/>
    </dgm:pt>
    <dgm:pt modelId="{370A603F-3487-4BD4-B95D-9B161CE295A6}" type="pres">
      <dgm:prSet presAssocID="{36F9D5F7-2C60-4398-93FC-8C1D33A26EFA}" presName="sp" presStyleCnt="0"/>
      <dgm:spPr/>
    </dgm:pt>
    <dgm:pt modelId="{BFA4BEBE-3CFA-4EB4-97C8-423E43490CEC}" type="pres">
      <dgm:prSet presAssocID="{78CE2924-C900-4713-95B9-23FD35C46F7A}" presName="linNode" presStyleCnt="0"/>
      <dgm:spPr/>
    </dgm:pt>
    <dgm:pt modelId="{D5892BEC-6246-447B-8ADA-8D85990340E0}" type="pres">
      <dgm:prSet presAssocID="{78CE2924-C900-4713-95B9-23FD35C46F7A}" presName="parentText" presStyleLbl="node1" presStyleIdx="1" presStyleCnt="4">
        <dgm:presLayoutVars>
          <dgm:chMax val="1"/>
          <dgm:bulletEnabled val="1"/>
        </dgm:presLayoutVars>
      </dgm:prSet>
      <dgm:spPr/>
    </dgm:pt>
    <dgm:pt modelId="{DCD01940-E50A-4D36-ACB2-D152E85BA45D}" type="pres">
      <dgm:prSet presAssocID="{78CE2924-C900-4713-95B9-23FD35C46F7A}" presName="descendantText" presStyleLbl="alignAccFollowNode1" presStyleIdx="1" presStyleCnt="4">
        <dgm:presLayoutVars>
          <dgm:bulletEnabled val="1"/>
        </dgm:presLayoutVars>
      </dgm:prSet>
      <dgm:spPr/>
    </dgm:pt>
    <dgm:pt modelId="{71D16F3B-D3AB-4C82-9D9C-12CDF230DB2B}" type="pres">
      <dgm:prSet presAssocID="{CAFA40E4-C354-40F4-A18A-3909A6220755}" presName="sp" presStyleCnt="0"/>
      <dgm:spPr/>
    </dgm:pt>
    <dgm:pt modelId="{541F5237-62F1-4E97-AAE5-707D011EC827}" type="pres">
      <dgm:prSet presAssocID="{9C3C1377-205D-47DF-9DAE-E184355D2E66}" presName="linNode" presStyleCnt="0"/>
      <dgm:spPr/>
    </dgm:pt>
    <dgm:pt modelId="{B109F8D3-A28F-449C-B470-F274351051D3}" type="pres">
      <dgm:prSet presAssocID="{9C3C1377-205D-47DF-9DAE-E184355D2E66}" presName="parentText" presStyleLbl="node1" presStyleIdx="2" presStyleCnt="4">
        <dgm:presLayoutVars>
          <dgm:chMax val="1"/>
          <dgm:bulletEnabled val="1"/>
        </dgm:presLayoutVars>
      </dgm:prSet>
      <dgm:spPr/>
    </dgm:pt>
    <dgm:pt modelId="{2CA900C0-2339-4312-A1F6-CC3369172BAF}" type="pres">
      <dgm:prSet presAssocID="{9C3C1377-205D-47DF-9DAE-E184355D2E66}" presName="descendantText" presStyleLbl="alignAccFollowNode1" presStyleIdx="2" presStyleCnt="4">
        <dgm:presLayoutVars>
          <dgm:bulletEnabled val="1"/>
        </dgm:presLayoutVars>
      </dgm:prSet>
      <dgm:spPr/>
    </dgm:pt>
    <dgm:pt modelId="{DF52D82E-08C8-4EF8-954A-0E04B05E8D02}" type="pres">
      <dgm:prSet presAssocID="{8C9F04F6-2135-4AB7-A2ED-7FDA120E9058}" presName="sp" presStyleCnt="0"/>
      <dgm:spPr/>
    </dgm:pt>
    <dgm:pt modelId="{56F07554-496F-40A4-92BE-85508676685F}" type="pres">
      <dgm:prSet presAssocID="{C351C98C-428B-4905-AF57-8E6DBC49B700}" presName="linNode" presStyleCnt="0"/>
      <dgm:spPr/>
    </dgm:pt>
    <dgm:pt modelId="{2F35BEED-6949-4EE4-B936-DCFCCECDD7F3}" type="pres">
      <dgm:prSet presAssocID="{C351C98C-428B-4905-AF57-8E6DBC49B700}" presName="parentText" presStyleLbl="node1" presStyleIdx="3" presStyleCnt="4">
        <dgm:presLayoutVars>
          <dgm:chMax val="1"/>
          <dgm:bulletEnabled val="1"/>
        </dgm:presLayoutVars>
      </dgm:prSet>
      <dgm:spPr/>
    </dgm:pt>
    <dgm:pt modelId="{01FE30FE-F3D9-4AB6-9421-B12A799D03B2}" type="pres">
      <dgm:prSet presAssocID="{C351C98C-428B-4905-AF57-8E6DBC49B700}" presName="descendantText" presStyleLbl="alignAccFollowNode1" presStyleIdx="3" presStyleCnt="4">
        <dgm:presLayoutVars>
          <dgm:bulletEnabled val="1"/>
        </dgm:presLayoutVars>
      </dgm:prSet>
      <dgm:spPr/>
    </dgm:pt>
  </dgm:ptLst>
  <dgm:cxnLst>
    <dgm:cxn modelId="{FA41C204-1061-4312-91F6-389373307E88}" type="presOf" srcId="{68531A88-8F00-4594-AFDF-EE9E18A57AB0}" destId="{1712AB7C-E399-4F0F-8A8A-C44B7D2E4A88}" srcOrd="0" destOrd="0" presId="urn:microsoft.com/office/officeart/2005/8/layout/vList5"/>
    <dgm:cxn modelId="{8679F504-94DC-4754-82AD-1C4DD7F6BDC2}" srcId="{F10C9233-A91E-44B9-AAD2-0229E3AB0803}" destId="{C351C98C-428B-4905-AF57-8E6DBC49B700}" srcOrd="3" destOrd="0" parTransId="{A2DCBFAF-1783-4FE0-90EC-408D1EF6068B}" sibTransId="{BA3EAD00-C6B2-483A-9ACD-FDBA94D9CFDE}"/>
    <dgm:cxn modelId="{F03B7D05-619A-4168-99D3-A673F3C422B2}" srcId="{9C3C1377-205D-47DF-9DAE-E184355D2E66}" destId="{98056FCB-A056-47C9-9E66-F863FFD0896A}" srcOrd="0" destOrd="0" parTransId="{0BA3BC90-99BF-4011-B6EB-DF4BD1EBF351}" sibTransId="{4835DBB0-9F79-4638-A3C1-2C262AE51CBD}"/>
    <dgm:cxn modelId="{E4ED8109-98E7-47D1-B065-A0B6604D4BCB}" srcId="{C351C98C-428B-4905-AF57-8E6DBC49B700}" destId="{FAE7A474-1D94-4AA7-8EFD-4F953E5B16A8}" srcOrd="0" destOrd="0" parTransId="{E4B3238F-F597-4BC9-A102-4385736BF9D0}" sibTransId="{538265A8-D974-4431-BE06-6C866986371C}"/>
    <dgm:cxn modelId="{F3D4060C-95F8-43A8-BEBA-F12DF750A833}" srcId="{F10C9233-A91E-44B9-AAD2-0229E3AB0803}" destId="{78CE2924-C900-4713-95B9-23FD35C46F7A}" srcOrd="1" destOrd="0" parTransId="{3235E4C6-58FE-4421-9B3D-244BA460D11A}" sibTransId="{CAFA40E4-C354-40F4-A18A-3909A6220755}"/>
    <dgm:cxn modelId="{CA283A47-AF15-45A7-B2EE-3DF91CE85037}" srcId="{BC127C9B-430A-4BD2-947B-2D178FE86E16}" destId="{68531A88-8F00-4594-AFDF-EE9E18A57AB0}" srcOrd="0" destOrd="0" parTransId="{E719F0AB-55E0-4CF2-A841-C103FC43D416}" sibTransId="{38C507CB-0101-4386-8537-8593690FE87D}"/>
    <dgm:cxn modelId="{288BAB89-0517-4DC2-BDF7-1BED427BD6A7}" type="presOf" srcId="{FAE7A474-1D94-4AA7-8EFD-4F953E5B16A8}" destId="{01FE30FE-F3D9-4AB6-9421-B12A799D03B2}" srcOrd="0" destOrd="0" presId="urn:microsoft.com/office/officeart/2005/8/layout/vList5"/>
    <dgm:cxn modelId="{199E8191-C7C5-412A-A8D6-675F0B690EEC}" srcId="{78CE2924-C900-4713-95B9-23FD35C46F7A}" destId="{0D2A95B2-8D23-4CEE-9488-C61CFBFA55BC}" srcOrd="0" destOrd="0" parTransId="{8BC3BCC0-C1A6-4063-ABFE-68BAE094C1DC}" sibTransId="{1E8A916B-E4A6-4164-BBF8-CD83D0592D0D}"/>
    <dgm:cxn modelId="{97F4EFA3-93D9-4356-A686-DA949F24BFB4}" type="presOf" srcId="{78CE2924-C900-4713-95B9-23FD35C46F7A}" destId="{D5892BEC-6246-447B-8ADA-8D85990340E0}" srcOrd="0" destOrd="0" presId="urn:microsoft.com/office/officeart/2005/8/layout/vList5"/>
    <dgm:cxn modelId="{FD7EC0A8-38DD-4E47-8350-9BA94F9EE219}" srcId="{F10C9233-A91E-44B9-AAD2-0229E3AB0803}" destId="{BC127C9B-430A-4BD2-947B-2D178FE86E16}" srcOrd="0" destOrd="0" parTransId="{56B731D5-7ED9-4ACB-B478-57ECB0A2D079}" sibTransId="{36F9D5F7-2C60-4398-93FC-8C1D33A26EFA}"/>
    <dgm:cxn modelId="{608BC9B0-0CC5-498A-B221-A6FFF4518525}" type="presOf" srcId="{BC127C9B-430A-4BD2-947B-2D178FE86E16}" destId="{6F90771F-22D6-4B4D-9A8D-056E4627F944}" srcOrd="0" destOrd="0" presId="urn:microsoft.com/office/officeart/2005/8/layout/vList5"/>
    <dgm:cxn modelId="{4B9321BC-90DF-434F-B98E-3181589CE494}" type="presOf" srcId="{C351C98C-428B-4905-AF57-8E6DBC49B700}" destId="{2F35BEED-6949-4EE4-B936-DCFCCECDD7F3}" srcOrd="0" destOrd="0" presId="urn:microsoft.com/office/officeart/2005/8/layout/vList5"/>
    <dgm:cxn modelId="{B47F1CC8-0363-468E-86F9-2C662249E6EF}" srcId="{F10C9233-A91E-44B9-AAD2-0229E3AB0803}" destId="{9C3C1377-205D-47DF-9DAE-E184355D2E66}" srcOrd="2" destOrd="0" parTransId="{E196E528-53FF-43CF-8102-07B4C4735642}" sibTransId="{8C9F04F6-2135-4AB7-A2ED-7FDA120E9058}"/>
    <dgm:cxn modelId="{A63F12DD-BDFB-4AA2-BDC5-A7461383F7FB}" type="presOf" srcId="{F10C9233-A91E-44B9-AAD2-0229E3AB0803}" destId="{3B09B32C-AD47-47AE-B6FF-8173F21AAF80}" srcOrd="0" destOrd="0" presId="urn:microsoft.com/office/officeart/2005/8/layout/vList5"/>
    <dgm:cxn modelId="{283094E0-AD92-4188-B4FE-8DC45624AA87}" type="presOf" srcId="{9C3C1377-205D-47DF-9DAE-E184355D2E66}" destId="{B109F8D3-A28F-449C-B470-F274351051D3}" srcOrd="0" destOrd="0" presId="urn:microsoft.com/office/officeart/2005/8/layout/vList5"/>
    <dgm:cxn modelId="{F05D30E2-5BEE-4DA6-AC95-44EC54EB357A}" type="presOf" srcId="{98056FCB-A056-47C9-9E66-F863FFD0896A}" destId="{2CA900C0-2339-4312-A1F6-CC3369172BAF}" srcOrd="0" destOrd="0" presId="urn:microsoft.com/office/officeart/2005/8/layout/vList5"/>
    <dgm:cxn modelId="{E82205E5-7AE4-44F5-9F4B-0CAD079FF4EF}" type="presOf" srcId="{0D2A95B2-8D23-4CEE-9488-C61CFBFA55BC}" destId="{DCD01940-E50A-4D36-ACB2-D152E85BA45D}" srcOrd="0" destOrd="0" presId="urn:microsoft.com/office/officeart/2005/8/layout/vList5"/>
    <dgm:cxn modelId="{D9A4F43B-2F0F-4B16-BB91-857A9A535A3C}" type="presParOf" srcId="{3B09B32C-AD47-47AE-B6FF-8173F21AAF80}" destId="{F5C35EBF-E9A6-450B-82D1-9ACC724664A0}" srcOrd="0" destOrd="0" presId="urn:microsoft.com/office/officeart/2005/8/layout/vList5"/>
    <dgm:cxn modelId="{D1DDD7A1-0FC3-40D4-B381-A7DB9E8B9268}" type="presParOf" srcId="{F5C35EBF-E9A6-450B-82D1-9ACC724664A0}" destId="{6F90771F-22D6-4B4D-9A8D-056E4627F944}" srcOrd="0" destOrd="0" presId="urn:microsoft.com/office/officeart/2005/8/layout/vList5"/>
    <dgm:cxn modelId="{6B6F4538-FEDF-4729-A63C-972D1B6D2AC2}" type="presParOf" srcId="{F5C35EBF-E9A6-450B-82D1-9ACC724664A0}" destId="{1712AB7C-E399-4F0F-8A8A-C44B7D2E4A88}" srcOrd="1" destOrd="0" presId="urn:microsoft.com/office/officeart/2005/8/layout/vList5"/>
    <dgm:cxn modelId="{0A336658-5B22-4B63-8EEC-A0CD96120D1C}" type="presParOf" srcId="{3B09B32C-AD47-47AE-B6FF-8173F21AAF80}" destId="{370A603F-3487-4BD4-B95D-9B161CE295A6}" srcOrd="1" destOrd="0" presId="urn:microsoft.com/office/officeart/2005/8/layout/vList5"/>
    <dgm:cxn modelId="{6D59E3DB-A2A2-4C78-8FBE-A3C1690E44C7}" type="presParOf" srcId="{3B09B32C-AD47-47AE-B6FF-8173F21AAF80}" destId="{BFA4BEBE-3CFA-4EB4-97C8-423E43490CEC}" srcOrd="2" destOrd="0" presId="urn:microsoft.com/office/officeart/2005/8/layout/vList5"/>
    <dgm:cxn modelId="{5E7DCE4B-901A-4F75-8701-FBA36BADFC3F}" type="presParOf" srcId="{BFA4BEBE-3CFA-4EB4-97C8-423E43490CEC}" destId="{D5892BEC-6246-447B-8ADA-8D85990340E0}" srcOrd="0" destOrd="0" presId="urn:microsoft.com/office/officeart/2005/8/layout/vList5"/>
    <dgm:cxn modelId="{041F8C39-568A-4A9C-A900-3192A777D068}" type="presParOf" srcId="{BFA4BEBE-3CFA-4EB4-97C8-423E43490CEC}" destId="{DCD01940-E50A-4D36-ACB2-D152E85BA45D}" srcOrd="1" destOrd="0" presId="urn:microsoft.com/office/officeart/2005/8/layout/vList5"/>
    <dgm:cxn modelId="{6CE29576-1626-4CFC-9DDE-893061A6AD6B}" type="presParOf" srcId="{3B09B32C-AD47-47AE-B6FF-8173F21AAF80}" destId="{71D16F3B-D3AB-4C82-9D9C-12CDF230DB2B}" srcOrd="3" destOrd="0" presId="urn:microsoft.com/office/officeart/2005/8/layout/vList5"/>
    <dgm:cxn modelId="{0157A387-DE87-450B-88BA-BED7DD8E0171}" type="presParOf" srcId="{3B09B32C-AD47-47AE-B6FF-8173F21AAF80}" destId="{541F5237-62F1-4E97-AAE5-707D011EC827}" srcOrd="4" destOrd="0" presId="urn:microsoft.com/office/officeart/2005/8/layout/vList5"/>
    <dgm:cxn modelId="{5D9159FE-168F-4440-8DD7-EF75EA96C816}" type="presParOf" srcId="{541F5237-62F1-4E97-AAE5-707D011EC827}" destId="{B109F8D3-A28F-449C-B470-F274351051D3}" srcOrd="0" destOrd="0" presId="urn:microsoft.com/office/officeart/2005/8/layout/vList5"/>
    <dgm:cxn modelId="{5717D27E-7EFE-4D58-8D73-B39BD2D55334}" type="presParOf" srcId="{541F5237-62F1-4E97-AAE5-707D011EC827}" destId="{2CA900C0-2339-4312-A1F6-CC3369172BAF}" srcOrd="1" destOrd="0" presId="urn:microsoft.com/office/officeart/2005/8/layout/vList5"/>
    <dgm:cxn modelId="{6B96B603-AEE4-4633-A5B8-B2DB1FA34CAC}" type="presParOf" srcId="{3B09B32C-AD47-47AE-B6FF-8173F21AAF80}" destId="{DF52D82E-08C8-4EF8-954A-0E04B05E8D02}" srcOrd="5" destOrd="0" presId="urn:microsoft.com/office/officeart/2005/8/layout/vList5"/>
    <dgm:cxn modelId="{D9645547-47DE-4677-A877-81B3C2A5DA90}" type="presParOf" srcId="{3B09B32C-AD47-47AE-B6FF-8173F21AAF80}" destId="{56F07554-496F-40A4-92BE-85508676685F}" srcOrd="6" destOrd="0" presId="urn:microsoft.com/office/officeart/2005/8/layout/vList5"/>
    <dgm:cxn modelId="{DEE3E800-117F-4CF8-8A0A-EEC85922857E}" type="presParOf" srcId="{56F07554-496F-40A4-92BE-85508676685F}" destId="{2F35BEED-6949-4EE4-B936-DCFCCECDD7F3}" srcOrd="0" destOrd="0" presId="urn:microsoft.com/office/officeart/2005/8/layout/vList5"/>
    <dgm:cxn modelId="{8E4DC4F9-927A-46CD-AA8B-695EE4028B99}" type="presParOf" srcId="{56F07554-496F-40A4-92BE-85508676685F}" destId="{01FE30FE-F3D9-4AB6-9421-B12A799D03B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E5940A-7E8D-425A-9050-EE1831ACB2DB}"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A40DFCB7-3CF9-4AD0-BEDE-5976A7E0287A}">
      <dgm:prSet custT="1"/>
      <dgm:spPr/>
      <dgm:t>
        <a:bodyPr/>
        <a:lstStyle/>
        <a:p>
          <a:r>
            <a:rPr lang="en-US" sz="2400" dirty="0">
              <a:solidFill>
                <a:schemeClr val="tx1"/>
              </a:solidFill>
            </a:rPr>
            <a:t>“Planned outputs” were identified  the corresponding annual work plan</a:t>
          </a:r>
        </a:p>
      </dgm:t>
    </dgm:pt>
    <dgm:pt modelId="{EC51A62F-7DBA-4D1F-BC2F-6F54466C0251}" type="parTrans" cxnId="{6B2A4B6F-B09B-49F5-9D9B-8DDC10133C9E}">
      <dgm:prSet/>
      <dgm:spPr/>
      <dgm:t>
        <a:bodyPr/>
        <a:lstStyle/>
        <a:p>
          <a:endParaRPr lang="en-US"/>
        </a:p>
      </dgm:t>
    </dgm:pt>
    <dgm:pt modelId="{A6E159CB-6BCA-4EAD-ABFE-F00406AC164E}" type="sibTrans" cxnId="{6B2A4B6F-B09B-49F5-9D9B-8DDC10133C9E}">
      <dgm:prSet/>
      <dgm:spPr/>
      <dgm:t>
        <a:bodyPr/>
        <a:lstStyle/>
        <a:p>
          <a:endParaRPr lang="en-US"/>
        </a:p>
      </dgm:t>
    </dgm:pt>
    <dgm:pt modelId="{082915EF-01F7-4597-B177-93162E2C361E}">
      <dgm:prSet custT="1"/>
      <dgm:spPr/>
      <dgm:t>
        <a:bodyPr/>
        <a:lstStyle/>
        <a:p>
          <a:r>
            <a:rPr lang="en-US" sz="2400" dirty="0">
              <a:solidFill>
                <a:schemeClr val="tx1"/>
              </a:solidFill>
            </a:rPr>
            <a:t>If the planned output was achieved, indicate</a:t>
          </a:r>
          <a:r>
            <a:rPr lang="en-US" sz="1800" dirty="0">
              <a:solidFill>
                <a:schemeClr val="tx1"/>
              </a:solidFill>
            </a:rPr>
            <a:t>.  </a:t>
          </a:r>
        </a:p>
      </dgm:t>
    </dgm:pt>
    <dgm:pt modelId="{2289D11F-7F05-4045-87F6-ADC4EBE8CF99}" type="parTrans" cxnId="{99A1CC21-11E6-49B3-95A4-4683076CF1EE}">
      <dgm:prSet/>
      <dgm:spPr/>
      <dgm:t>
        <a:bodyPr/>
        <a:lstStyle/>
        <a:p>
          <a:endParaRPr lang="en-US"/>
        </a:p>
      </dgm:t>
    </dgm:pt>
    <dgm:pt modelId="{2168DB30-3ACA-4297-BE92-71674C731332}" type="sibTrans" cxnId="{99A1CC21-11E6-49B3-95A4-4683076CF1EE}">
      <dgm:prSet/>
      <dgm:spPr/>
      <dgm:t>
        <a:bodyPr/>
        <a:lstStyle/>
        <a:p>
          <a:endParaRPr lang="en-US"/>
        </a:p>
      </dgm:t>
    </dgm:pt>
    <dgm:pt modelId="{F359B5DD-C302-4457-BC14-B014E7AD92F3}">
      <dgm:prSet custT="1"/>
      <dgm:spPr/>
      <dgm:t>
        <a:bodyPr/>
        <a:lstStyle/>
        <a:p>
          <a:r>
            <a:rPr lang="en-US" sz="2400" dirty="0">
              <a:solidFill>
                <a:schemeClr val="tx1"/>
              </a:solidFill>
            </a:rPr>
            <a:t>If the planned output was not achieved, leave it blank</a:t>
          </a:r>
          <a:r>
            <a:rPr lang="en-US" sz="1800" dirty="0"/>
            <a:t>.  </a:t>
          </a:r>
        </a:p>
      </dgm:t>
    </dgm:pt>
    <dgm:pt modelId="{78F548D2-5F3E-41CF-8723-C76FC39298B7}" type="parTrans" cxnId="{50B1AE73-6142-47AA-8E26-B2D397CD35A1}">
      <dgm:prSet/>
      <dgm:spPr/>
      <dgm:t>
        <a:bodyPr/>
        <a:lstStyle/>
        <a:p>
          <a:endParaRPr lang="en-US"/>
        </a:p>
      </dgm:t>
    </dgm:pt>
    <dgm:pt modelId="{CB09AFEC-DD26-470E-9F3C-1FA4D3FE1A2F}" type="sibTrans" cxnId="{50B1AE73-6142-47AA-8E26-B2D397CD35A1}">
      <dgm:prSet/>
      <dgm:spPr/>
      <dgm:t>
        <a:bodyPr/>
        <a:lstStyle/>
        <a:p>
          <a:endParaRPr lang="en-US"/>
        </a:p>
      </dgm:t>
    </dgm:pt>
    <dgm:pt modelId="{60A1D3CA-BDD9-49AA-99B8-22F2ACE16A1B}">
      <dgm:prSet custT="1"/>
      <dgm:spPr/>
      <dgm:t>
        <a:bodyPr/>
        <a:lstStyle/>
        <a:p>
          <a:r>
            <a:rPr lang="en-US" sz="2400" b="1" dirty="0">
              <a:solidFill>
                <a:srgbClr val="002060"/>
              </a:solidFill>
            </a:rPr>
            <a:t>If the planned output was partially achieved, do not indicate;, include information in the narrative that tells a reader the activities were partially met and explain why.</a:t>
          </a:r>
        </a:p>
      </dgm:t>
    </dgm:pt>
    <dgm:pt modelId="{AF3B68FF-E6E1-4BE8-A10B-B31E8D2B5961}" type="parTrans" cxnId="{EBE65341-E7D2-4C28-90E4-B18974C13514}">
      <dgm:prSet/>
      <dgm:spPr/>
      <dgm:t>
        <a:bodyPr/>
        <a:lstStyle/>
        <a:p>
          <a:endParaRPr lang="en-US"/>
        </a:p>
      </dgm:t>
    </dgm:pt>
    <dgm:pt modelId="{B20FA5C4-2FFB-4A79-A22B-5E56711804C8}" type="sibTrans" cxnId="{EBE65341-E7D2-4C28-90E4-B18974C13514}">
      <dgm:prSet/>
      <dgm:spPr/>
      <dgm:t>
        <a:bodyPr/>
        <a:lstStyle/>
        <a:p>
          <a:endParaRPr lang="en-US"/>
        </a:p>
      </dgm:t>
    </dgm:pt>
    <dgm:pt modelId="{2C8C9531-685C-4C30-97BF-5989190685EF}" type="pres">
      <dgm:prSet presAssocID="{F9E5940A-7E8D-425A-9050-EE1831ACB2DB}" presName="Name0" presStyleCnt="0">
        <dgm:presLayoutVars>
          <dgm:dir/>
          <dgm:animLvl val="lvl"/>
          <dgm:resizeHandles val="exact"/>
        </dgm:presLayoutVars>
      </dgm:prSet>
      <dgm:spPr/>
    </dgm:pt>
    <dgm:pt modelId="{0712A00F-2A52-46F0-B5DF-C2D11D96D688}" type="pres">
      <dgm:prSet presAssocID="{60A1D3CA-BDD9-49AA-99B8-22F2ACE16A1B}" presName="boxAndChildren" presStyleCnt="0"/>
      <dgm:spPr/>
    </dgm:pt>
    <dgm:pt modelId="{3AC618EB-807D-4A19-A7A8-544FFCD0DA7A}" type="pres">
      <dgm:prSet presAssocID="{60A1D3CA-BDD9-49AA-99B8-22F2ACE16A1B}" presName="parentTextBox" presStyleLbl="node1" presStyleIdx="0" presStyleCnt="4"/>
      <dgm:spPr/>
    </dgm:pt>
    <dgm:pt modelId="{94A3E020-C174-4EFD-A31D-E80524E7C53F}" type="pres">
      <dgm:prSet presAssocID="{CB09AFEC-DD26-470E-9F3C-1FA4D3FE1A2F}" presName="sp" presStyleCnt="0"/>
      <dgm:spPr/>
    </dgm:pt>
    <dgm:pt modelId="{573C48E2-6E66-4E3F-99E0-FB253B3BE5D3}" type="pres">
      <dgm:prSet presAssocID="{F359B5DD-C302-4457-BC14-B014E7AD92F3}" presName="arrowAndChildren" presStyleCnt="0"/>
      <dgm:spPr/>
    </dgm:pt>
    <dgm:pt modelId="{E911BE11-EA10-4F02-BD72-13BE9374050D}" type="pres">
      <dgm:prSet presAssocID="{F359B5DD-C302-4457-BC14-B014E7AD92F3}" presName="parentTextArrow" presStyleLbl="node1" presStyleIdx="1" presStyleCnt="4" custLinFactNeighborX="26708"/>
      <dgm:spPr/>
    </dgm:pt>
    <dgm:pt modelId="{4B384F5E-E3A2-4EA0-BF93-EFEB6060C6D1}" type="pres">
      <dgm:prSet presAssocID="{2168DB30-3ACA-4297-BE92-71674C731332}" presName="sp" presStyleCnt="0"/>
      <dgm:spPr/>
    </dgm:pt>
    <dgm:pt modelId="{E265F969-784B-4B1C-984F-96CAEF67ECE4}" type="pres">
      <dgm:prSet presAssocID="{082915EF-01F7-4597-B177-93162E2C361E}" presName="arrowAndChildren" presStyleCnt="0"/>
      <dgm:spPr/>
    </dgm:pt>
    <dgm:pt modelId="{E6E63DAD-9539-41AA-83FE-A901EFF3631E}" type="pres">
      <dgm:prSet presAssocID="{082915EF-01F7-4597-B177-93162E2C361E}" presName="parentTextArrow" presStyleLbl="node1" presStyleIdx="2" presStyleCnt="4"/>
      <dgm:spPr/>
    </dgm:pt>
    <dgm:pt modelId="{E4682ED3-3FED-435E-A7C3-C620338BB99D}" type="pres">
      <dgm:prSet presAssocID="{A6E159CB-6BCA-4EAD-ABFE-F00406AC164E}" presName="sp" presStyleCnt="0"/>
      <dgm:spPr/>
    </dgm:pt>
    <dgm:pt modelId="{735897E9-7F7E-4771-AB9E-23E426E2E124}" type="pres">
      <dgm:prSet presAssocID="{A40DFCB7-3CF9-4AD0-BEDE-5976A7E0287A}" presName="arrowAndChildren" presStyleCnt="0"/>
      <dgm:spPr/>
    </dgm:pt>
    <dgm:pt modelId="{36A6A641-CAA8-4AC6-820B-D67EB169FB55}" type="pres">
      <dgm:prSet presAssocID="{A40DFCB7-3CF9-4AD0-BEDE-5976A7E0287A}" presName="parentTextArrow" presStyleLbl="node1" presStyleIdx="3" presStyleCnt="4" custLinFactNeighborY="1731"/>
      <dgm:spPr/>
    </dgm:pt>
  </dgm:ptLst>
  <dgm:cxnLst>
    <dgm:cxn modelId="{99A1CC21-11E6-49B3-95A4-4683076CF1EE}" srcId="{F9E5940A-7E8D-425A-9050-EE1831ACB2DB}" destId="{082915EF-01F7-4597-B177-93162E2C361E}" srcOrd="1" destOrd="0" parTransId="{2289D11F-7F05-4045-87F6-ADC4EBE8CF99}" sibTransId="{2168DB30-3ACA-4297-BE92-71674C731332}"/>
    <dgm:cxn modelId="{EBE65341-E7D2-4C28-90E4-B18974C13514}" srcId="{F9E5940A-7E8D-425A-9050-EE1831ACB2DB}" destId="{60A1D3CA-BDD9-49AA-99B8-22F2ACE16A1B}" srcOrd="3" destOrd="0" parTransId="{AF3B68FF-E6E1-4BE8-A10B-B31E8D2B5961}" sibTransId="{B20FA5C4-2FFB-4A79-A22B-5E56711804C8}"/>
    <dgm:cxn modelId="{A5079147-B5E3-466C-8C7F-2E7F29213699}" type="presOf" srcId="{A40DFCB7-3CF9-4AD0-BEDE-5976A7E0287A}" destId="{36A6A641-CAA8-4AC6-820B-D67EB169FB55}" srcOrd="0" destOrd="0" presId="urn:microsoft.com/office/officeart/2005/8/layout/process4"/>
    <dgm:cxn modelId="{7C65FF4D-0FDD-4666-9DFA-735736B0D614}" type="presOf" srcId="{F359B5DD-C302-4457-BC14-B014E7AD92F3}" destId="{E911BE11-EA10-4F02-BD72-13BE9374050D}" srcOrd="0" destOrd="0" presId="urn:microsoft.com/office/officeart/2005/8/layout/process4"/>
    <dgm:cxn modelId="{6B2A4B6F-B09B-49F5-9D9B-8DDC10133C9E}" srcId="{F9E5940A-7E8D-425A-9050-EE1831ACB2DB}" destId="{A40DFCB7-3CF9-4AD0-BEDE-5976A7E0287A}" srcOrd="0" destOrd="0" parTransId="{EC51A62F-7DBA-4D1F-BC2F-6F54466C0251}" sibTransId="{A6E159CB-6BCA-4EAD-ABFE-F00406AC164E}"/>
    <dgm:cxn modelId="{50B1AE73-6142-47AA-8E26-B2D397CD35A1}" srcId="{F9E5940A-7E8D-425A-9050-EE1831ACB2DB}" destId="{F359B5DD-C302-4457-BC14-B014E7AD92F3}" srcOrd="2" destOrd="0" parTransId="{78F548D2-5F3E-41CF-8723-C76FC39298B7}" sibTransId="{CB09AFEC-DD26-470E-9F3C-1FA4D3FE1A2F}"/>
    <dgm:cxn modelId="{8CA2878A-BA1C-4E9C-8C8A-C73D30B2D3AA}" type="presOf" srcId="{60A1D3CA-BDD9-49AA-99B8-22F2ACE16A1B}" destId="{3AC618EB-807D-4A19-A7A8-544FFCD0DA7A}" srcOrd="0" destOrd="0" presId="urn:microsoft.com/office/officeart/2005/8/layout/process4"/>
    <dgm:cxn modelId="{1B1107CB-8678-4997-A10B-CAC87BEA6DBB}" type="presOf" srcId="{F9E5940A-7E8D-425A-9050-EE1831ACB2DB}" destId="{2C8C9531-685C-4C30-97BF-5989190685EF}" srcOrd="0" destOrd="0" presId="urn:microsoft.com/office/officeart/2005/8/layout/process4"/>
    <dgm:cxn modelId="{64293FD6-1F7D-48B8-88BB-EB212773EAEC}" type="presOf" srcId="{082915EF-01F7-4597-B177-93162E2C361E}" destId="{E6E63DAD-9539-41AA-83FE-A901EFF3631E}" srcOrd="0" destOrd="0" presId="urn:microsoft.com/office/officeart/2005/8/layout/process4"/>
    <dgm:cxn modelId="{9A28BEB8-004A-46E5-A785-F82F0BF16051}" type="presParOf" srcId="{2C8C9531-685C-4C30-97BF-5989190685EF}" destId="{0712A00F-2A52-46F0-B5DF-C2D11D96D688}" srcOrd="0" destOrd="0" presId="urn:microsoft.com/office/officeart/2005/8/layout/process4"/>
    <dgm:cxn modelId="{30D648D9-2C86-4CF7-97E2-7EDFE120F8B4}" type="presParOf" srcId="{0712A00F-2A52-46F0-B5DF-C2D11D96D688}" destId="{3AC618EB-807D-4A19-A7A8-544FFCD0DA7A}" srcOrd="0" destOrd="0" presId="urn:microsoft.com/office/officeart/2005/8/layout/process4"/>
    <dgm:cxn modelId="{C365ED22-1B03-4CAD-87E2-1FAD2CA07E85}" type="presParOf" srcId="{2C8C9531-685C-4C30-97BF-5989190685EF}" destId="{94A3E020-C174-4EFD-A31D-E80524E7C53F}" srcOrd="1" destOrd="0" presId="urn:microsoft.com/office/officeart/2005/8/layout/process4"/>
    <dgm:cxn modelId="{1A24DE3D-3FC1-4339-8FCC-090BBEB6BC05}" type="presParOf" srcId="{2C8C9531-685C-4C30-97BF-5989190685EF}" destId="{573C48E2-6E66-4E3F-99E0-FB253B3BE5D3}" srcOrd="2" destOrd="0" presId="urn:microsoft.com/office/officeart/2005/8/layout/process4"/>
    <dgm:cxn modelId="{1B11EF1C-8527-485C-BC60-361A6EF7D957}" type="presParOf" srcId="{573C48E2-6E66-4E3F-99E0-FB253B3BE5D3}" destId="{E911BE11-EA10-4F02-BD72-13BE9374050D}" srcOrd="0" destOrd="0" presId="urn:microsoft.com/office/officeart/2005/8/layout/process4"/>
    <dgm:cxn modelId="{9BD21295-4E77-45C5-A9AB-E4F87E5B535C}" type="presParOf" srcId="{2C8C9531-685C-4C30-97BF-5989190685EF}" destId="{4B384F5E-E3A2-4EA0-BF93-EFEB6060C6D1}" srcOrd="3" destOrd="0" presId="urn:microsoft.com/office/officeart/2005/8/layout/process4"/>
    <dgm:cxn modelId="{C5FB90EA-297E-4795-9273-726099F12FBF}" type="presParOf" srcId="{2C8C9531-685C-4C30-97BF-5989190685EF}" destId="{E265F969-784B-4B1C-984F-96CAEF67ECE4}" srcOrd="4" destOrd="0" presId="urn:microsoft.com/office/officeart/2005/8/layout/process4"/>
    <dgm:cxn modelId="{B0AE2A10-CBB6-4C3C-852C-C8340397E7CB}" type="presParOf" srcId="{E265F969-784B-4B1C-984F-96CAEF67ECE4}" destId="{E6E63DAD-9539-41AA-83FE-A901EFF3631E}" srcOrd="0" destOrd="0" presId="urn:microsoft.com/office/officeart/2005/8/layout/process4"/>
    <dgm:cxn modelId="{FB9ED142-FB4B-45E8-A1FE-0A57A5F1EF73}" type="presParOf" srcId="{2C8C9531-685C-4C30-97BF-5989190685EF}" destId="{E4682ED3-3FED-435E-A7C3-C620338BB99D}" srcOrd="5" destOrd="0" presId="urn:microsoft.com/office/officeart/2005/8/layout/process4"/>
    <dgm:cxn modelId="{B352FF13-42DC-4104-AD01-93B200A21F79}" type="presParOf" srcId="{2C8C9531-685C-4C30-97BF-5989190685EF}" destId="{735897E9-7F7E-4771-AB9E-23E426E2E124}" srcOrd="6" destOrd="0" presId="urn:microsoft.com/office/officeart/2005/8/layout/process4"/>
    <dgm:cxn modelId="{CC6F9C74-EA7E-4C3A-BAA8-C8E1DC94B120}" type="presParOf" srcId="{735897E9-7F7E-4771-AB9E-23E426E2E124}" destId="{36A6A641-CAA8-4AC6-820B-D67EB169FB5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BC886B-405F-47B8-9B95-8E56CC4A692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082032A-545F-432E-A929-801E20CAB12A}">
      <dgm:prSet/>
      <dgm:spPr/>
      <dgm:t>
        <a:bodyPr/>
        <a:lstStyle/>
        <a:p>
          <a:r>
            <a:rPr lang="en-US" b="1" dirty="0"/>
            <a:t>This section is to focus on the key activities implemented for the objective.  </a:t>
          </a:r>
          <a:endParaRPr lang="en-US" dirty="0"/>
        </a:p>
      </dgm:t>
    </dgm:pt>
    <dgm:pt modelId="{439DEA19-86A1-4782-B645-CC236B0DDA6E}" type="parTrans" cxnId="{998A2716-B09C-46BB-B398-045A39E683BD}">
      <dgm:prSet/>
      <dgm:spPr/>
      <dgm:t>
        <a:bodyPr/>
        <a:lstStyle/>
        <a:p>
          <a:endParaRPr lang="en-US"/>
        </a:p>
      </dgm:t>
    </dgm:pt>
    <dgm:pt modelId="{6CA599F7-EDF6-455E-9A75-5683C18593E1}" type="sibTrans" cxnId="{998A2716-B09C-46BB-B398-045A39E683BD}">
      <dgm:prSet/>
      <dgm:spPr/>
      <dgm:t>
        <a:bodyPr/>
        <a:lstStyle/>
        <a:p>
          <a:endParaRPr lang="en-US"/>
        </a:p>
      </dgm:t>
    </dgm:pt>
    <dgm:pt modelId="{52BC9B5A-968F-4A5A-B75C-184C27F50E5E}">
      <dgm:prSet/>
      <dgm:spPr/>
      <dgm:t>
        <a:bodyPr/>
        <a:lstStyle/>
        <a:p>
          <a:r>
            <a:rPr lang="en-US" b="1" dirty="0"/>
            <a:t>The assessment of progress is reported in #13.</a:t>
          </a:r>
          <a:endParaRPr lang="en-US" dirty="0"/>
        </a:p>
      </dgm:t>
    </dgm:pt>
    <dgm:pt modelId="{822D68DC-6FA8-4BE0-9836-C36FDD90F405}" type="parTrans" cxnId="{F0B7AB8E-0F12-426C-99FA-21BB55F74F55}">
      <dgm:prSet/>
      <dgm:spPr/>
      <dgm:t>
        <a:bodyPr/>
        <a:lstStyle/>
        <a:p>
          <a:endParaRPr lang="en-US"/>
        </a:p>
      </dgm:t>
    </dgm:pt>
    <dgm:pt modelId="{6F46AA76-F1D7-4F04-A13F-DB8D83A660D0}" type="sibTrans" cxnId="{F0B7AB8E-0F12-426C-99FA-21BB55F74F55}">
      <dgm:prSet/>
      <dgm:spPr/>
      <dgm:t>
        <a:bodyPr/>
        <a:lstStyle/>
        <a:p>
          <a:endParaRPr lang="en-US"/>
        </a:p>
      </dgm:t>
    </dgm:pt>
    <dgm:pt modelId="{2419A022-685F-4D99-8609-B7C565D7FE3A}" type="pres">
      <dgm:prSet presAssocID="{7DBC886B-405F-47B8-9B95-8E56CC4A6927}" presName="root" presStyleCnt="0">
        <dgm:presLayoutVars>
          <dgm:dir/>
          <dgm:resizeHandles val="exact"/>
        </dgm:presLayoutVars>
      </dgm:prSet>
      <dgm:spPr/>
    </dgm:pt>
    <dgm:pt modelId="{E86CA61E-69ED-4A3E-B459-D0D54A499C49}" type="pres">
      <dgm:prSet presAssocID="{0082032A-545F-432E-A929-801E20CAB12A}" presName="compNode" presStyleCnt="0"/>
      <dgm:spPr/>
    </dgm:pt>
    <dgm:pt modelId="{9A95EE76-AE0D-4FF2-8EB5-D2BC385D8089}" type="pres">
      <dgm:prSet presAssocID="{0082032A-545F-432E-A929-801E20CAB12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ext>
      </dgm:extLst>
    </dgm:pt>
    <dgm:pt modelId="{C7F4AB11-703E-4365-94BD-D1524FAC8D2A}" type="pres">
      <dgm:prSet presAssocID="{0082032A-545F-432E-A929-801E20CAB12A}" presName="spaceRect" presStyleCnt="0"/>
      <dgm:spPr/>
    </dgm:pt>
    <dgm:pt modelId="{569A42F1-115A-462D-92AC-91FBEEA7619D}" type="pres">
      <dgm:prSet presAssocID="{0082032A-545F-432E-A929-801E20CAB12A}" presName="textRect" presStyleLbl="revTx" presStyleIdx="0" presStyleCnt="2">
        <dgm:presLayoutVars>
          <dgm:chMax val="1"/>
          <dgm:chPref val="1"/>
        </dgm:presLayoutVars>
      </dgm:prSet>
      <dgm:spPr/>
    </dgm:pt>
    <dgm:pt modelId="{1440C225-4B5C-42CB-A8B2-7801535E2020}" type="pres">
      <dgm:prSet presAssocID="{6CA599F7-EDF6-455E-9A75-5683C18593E1}" presName="sibTrans" presStyleCnt="0"/>
      <dgm:spPr/>
    </dgm:pt>
    <dgm:pt modelId="{BB5B56E8-2868-430B-8155-552448D7FE1E}" type="pres">
      <dgm:prSet presAssocID="{52BC9B5A-968F-4A5A-B75C-184C27F50E5E}" presName="compNode" presStyleCnt="0"/>
      <dgm:spPr/>
    </dgm:pt>
    <dgm:pt modelId="{A2425863-A215-4455-8832-F6293C463672}" type="pres">
      <dgm:prSet presAssocID="{52BC9B5A-968F-4A5A-B75C-184C27F50E5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16DC68BA-6608-4B9B-ADB7-4D8E701B8655}" type="pres">
      <dgm:prSet presAssocID="{52BC9B5A-968F-4A5A-B75C-184C27F50E5E}" presName="spaceRect" presStyleCnt="0"/>
      <dgm:spPr/>
    </dgm:pt>
    <dgm:pt modelId="{96BD80C2-7408-4D3B-8CA2-333CC7418E79}" type="pres">
      <dgm:prSet presAssocID="{52BC9B5A-968F-4A5A-B75C-184C27F50E5E}" presName="textRect" presStyleLbl="revTx" presStyleIdx="1" presStyleCnt="2">
        <dgm:presLayoutVars>
          <dgm:chMax val="1"/>
          <dgm:chPref val="1"/>
        </dgm:presLayoutVars>
      </dgm:prSet>
      <dgm:spPr/>
    </dgm:pt>
  </dgm:ptLst>
  <dgm:cxnLst>
    <dgm:cxn modelId="{A4FA8F00-3945-4141-94FB-EBA06ACD77BE}" type="presOf" srcId="{7DBC886B-405F-47B8-9B95-8E56CC4A6927}" destId="{2419A022-685F-4D99-8609-B7C565D7FE3A}" srcOrd="0" destOrd="0" presId="urn:microsoft.com/office/officeart/2018/2/layout/IconLabelList"/>
    <dgm:cxn modelId="{46836B02-C1C7-4207-8AD1-8D733EC8B983}" type="presOf" srcId="{0082032A-545F-432E-A929-801E20CAB12A}" destId="{569A42F1-115A-462D-92AC-91FBEEA7619D}" srcOrd="0" destOrd="0" presId="urn:microsoft.com/office/officeart/2018/2/layout/IconLabelList"/>
    <dgm:cxn modelId="{998A2716-B09C-46BB-B398-045A39E683BD}" srcId="{7DBC886B-405F-47B8-9B95-8E56CC4A6927}" destId="{0082032A-545F-432E-A929-801E20CAB12A}" srcOrd="0" destOrd="0" parTransId="{439DEA19-86A1-4782-B645-CC236B0DDA6E}" sibTransId="{6CA599F7-EDF6-455E-9A75-5683C18593E1}"/>
    <dgm:cxn modelId="{F0B7AB8E-0F12-426C-99FA-21BB55F74F55}" srcId="{7DBC886B-405F-47B8-9B95-8E56CC4A6927}" destId="{52BC9B5A-968F-4A5A-B75C-184C27F50E5E}" srcOrd="1" destOrd="0" parTransId="{822D68DC-6FA8-4BE0-9836-C36FDD90F405}" sibTransId="{6F46AA76-F1D7-4F04-A13F-DB8D83A660D0}"/>
    <dgm:cxn modelId="{32E49EC2-0467-46C2-9F57-673169D43016}" type="presOf" srcId="{52BC9B5A-968F-4A5A-B75C-184C27F50E5E}" destId="{96BD80C2-7408-4D3B-8CA2-333CC7418E79}" srcOrd="0" destOrd="0" presId="urn:microsoft.com/office/officeart/2018/2/layout/IconLabelList"/>
    <dgm:cxn modelId="{45274C33-0A4E-4C24-AD13-E5B5D0F6194C}" type="presParOf" srcId="{2419A022-685F-4D99-8609-B7C565D7FE3A}" destId="{E86CA61E-69ED-4A3E-B459-D0D54A499C49}" srcOrd="0" destOrd="0" presId="urn:microsoft.com/office/officeart/2018/2/layout/IconLabelList"/>
    <dgm:cxn modelId="{7FB0B13D-3D71-4552-B7AC-1F85EAAA27E7}" type="presParOf" srcId="{E86CA61E-69ED-4A3E-B459-D0D54A499C49}" destId="{9A95EE76-AE0D-4FF2-8EB5-D2BC385D8089}" srcOrd="0" destOrd="0" presId="urn:microsoft.com/office/officeart/2018/2/layout/IconLabelList"/>
    <dgm:cxn modelId="{F19F9377-829A-4711-807E-1EAEF020C994}" type="presParOf" srcId="{E86CA61E-69ED-4A3E-B459-D0D54A499C49}" destId="{C7F4AB11-703E-4365-94BD-D1524FAC8D2A}" srcOrd="1" destOrd="0" presId="urn:microsoft.com/office/officeart/2018/2/layout/IconLabelList"/>
    <dgm:cxn modelId="{3D35444C-05FB-4B9E-A221-86E2BC2F5E12}" type="presParOf" srcId="{E86CA61E-69ED-4A3E-B459-D0D54A499C49}" destId="{569A42F1-115A-462D-92AC-91FBEEA7619D}" srcOrd="2" destOrd="0" presId="urn:microsoft.com/office/officeart/2018/2/layout/IconLabelList"/>
    <dgm:cxn modelId="{7C32E952-9543-4476-86B0-CA29276658AD}" type="presParOf" srcId="{2419A022-685F-4D99-8609-B7C565D7FE3A}" destId="{1440C225-4B5C-42CB-A8B2-7801535E2020}" srcOrd="1" destOrd="0" presId="urn:microsoft.com/office/officeart/2018/2/layout/IconLabelList"/>
    <dgm:cxn modelId="{85AFF267-1EF7-4DC2-A81B-AC14F569CBD4}" type="presParOf" srcId="{2419A022-685F-4D99-8609-B7C565D7FE3A}" destId="{BB5B56E8-2868-430B-8155-552448D7FE1E}" srcOrd="2" destOrd="0" presId="urn:microsoft.com/office/officeart/2018/2/layout/IconLabelList"/>
    <dgm:cxn modelId="{77EBADBF-DE53-45D8-923B-F2DF735D3659}" type="presParOf" srcId="{BB5B56E8-2868-430B-8155-552448D7FE1E}" destId="{A2425863-A215-4455-8832-F6293C463672}" srcOrd="0" destOrd="0" presId="urn:microsoft.com/office/officeart/2018/2/layout/IconLabelList"/>
    <dgm:cxn modelId="{5CCAC4BE-F14C-445D-88EA-C9F355F93D99}" type="presParOf" srcId="{BB5B56E8-2868-430B-8155-552448D7FE1E}" destId="{16DC68BA-6608-4B9B-ADB7-4D8E701B8655}" srcOrd="1" destOrd="0" presId="urn:microsoft.com/office/officeart/2018/2/layout/IconLabelList"/>
    <dgm:cxn modelId="{210E9DA7-3DAE-4774-9655-6CDF0405A717}" type="presParOf" srcId="{BB5B56E8-2868-430B-8155-552448D7FE1E}" destId="{96BD80C2-7408-4D3B-8CA2-333CC7418E7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2121A9-7D0A-4929-B1C6-E35E4E2FD17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3E8D13B-22EE-42E5-ADCD-A34ACF4FB87E}">
      <dgm:prSet custT="1"/>
      <dgm:spPr/>
      <dgm:t>
        <a:bodyPr/>
        <a:lstStyle/>
        <a:p>
          <a:r>
            <a:rPr lang="en-US" sz="2800" dirty="0">
              <a:solidFill>
                <a:srgbClr val="002060"/>
              </a:solidFill>
            </a:rPr>
            <a:t>Select the activities the best describes the Council’s work and progress towards the objective.</a:t>
          </a:r>
        </a:p>
      </dgm:t>
    </dgm:pt>
    <dgm:pt modelId="{B29E4531-E65A-45F4-968D-E8309EC3EB5F}" type="parTrans" cxnId="{4F805F61-B747-46BA-A862-4F7874AEEBB4}">
      <dgm:prSet/>
      <dgm:spPr/>
      <dgm:t>
        <a:bodyPr/>
        <a:lstStyle/>
        <a:p>
          <a:endParaRPr lang="en-US"/>
        </a:p>
      </dgm:t>
    </dgm:pt>
    <dgm:pt modelId="{663B990B-DE0E-48FB-AAFC-01C396071E77}" type="sibTrans" cxnId="{4F805F61-B747-46BA-A862-4F7874AEEBB4}">
      <dgm:prSet/>
      <dgm:spPr/>
      <dgm:t>
        <a:bodyPr/>
        <a:lstStyle/>
        <a:p>
          <a:endParaRPr lang="en-US"/>
        </a:p>
      </dgm:t>
    </dgm:pt>
    <dgm:pt modelId="{466C21C2-98F2-421E-A7AC-ADC7C6874B9C}">
      <dgm:prSet custT="1"/>
      <dgm:spPr/>
      <dgm:t>
        <a:bodyPr/>
        <a:lstStyle/>
        <a:p>
          <a:r>
            <a:rPr lang="en-US" sz="2800" dirty="0">
              <a:solidFill>
                <a:srgbClr val="002060"/>
              </a:solidFill>
            </a:rPr>
            <a:t>State if new or continuation; identify geographic area and method of implementation</a:t>
          </a:r>
        </a:p>
      </dgm:t>
    </dgm:pt>
    <dgm:pt modelId="{C2289AA4-3234-4DA9-92CA-A054E443CDA8}" type="parTrans" cxnId="{1CDD4D53-A284-4B57-B8FE-9A955D645B50}">
      <dgm:prSet/>
      <dgm:spPr/>
      <dgm:t>
        <a:bodyPr/>
        <a:lstStyle/>
        <a:p>
          <a:endParaRPr lang="en-US"/>
        </a:p>
      </dgm:t>
    </dgm:pt>
    <dgm:pt modelId="{05898326-B62D-4E33-ABF3-D121EF99266D}" type="sibTrans" cxnId="{1CDD4D53-A284-4B57-B8FE-9A955D645B50}">
      <dgm:prSet/>
      <dgm:spPr/>
      <dgm:t>
        <a:bodyPr/>
        <a:lstStyle/>
        <a:p>
          <a:endParaRPr lang="en-US"/>
        </a:p>
      </dgm:t>
    </dgm:pt>
    <dgm:pt modelId="{4C5C5513-6B5A-484A-A0E0-A4BB1803F818}">
      <dgm:prSet custT="1"/>
      <dgm:spPr/>
      <dgm:t>
        <a:bodyPr/>
        <a:lstStyle/>
        <a:p>
          <a:r>
            <a:rPr lang="en-US" sz="2800" dirty="0">
              <a:solidFill>
                <a:srgbClr val="002060"/>
              </a:solidFill>
            </a:rPr>
            <a:t>Discuss how the strategy/strategies was used to get outcomes</a:t>
          </a:r>
        </a:p>
      </dgm:t>
    </dgm:pt>
    <dgm:pt modelId="{CFA71E5F-9D5A-4C1E-8B6C-136B14293265}" type="parTrans" cxnId="{A031A573-8532-4782-B85A-08477936814E}">
      <dgm:prSet/>
      <dgm:spPr/>
      <dgm:t>
        <a:bodyPr/>
        <a:lstStyle/>
        <a:p>
          <a:endParaRPr lang="en-US"/>
        </a:p>
      </dgm:t>
    </dgm:pt>
    <dgm:pt modelId="{BBFE0B06-40C6-4E6A-8421-27C23B5CA352}" type="sibTrans" cxnId="{A031A573-8532-4782-B85A-08477936814E}">
      <dgm:prSet/>
      <dgm:spPr/>
      <dgm:t>
        <a:bodyPr/>
        <a:lstStyle/>
        <a:p>
          <a:endParaRPr lang="en-US"/>
        </a:p>
      </dgm:t>
    </dgm:pt>
    <dgm:pt modelId="{B7A99119-1DEC-4266-96C3-A698FDE5FF54}">
      <dgm:prSet custT="1"/>
      <dgm:spPr/>
      <dgm:t>
        <a:bodyPr/>
        <a:lstStyle/>
        <a:p>
          <a:r>
            <a:rPr lang="en-US" sz="2800" dirty="0">
              <a:solidFill>
                <a:srgbClr val="002060"/>
              </a:solidFill>
            </a:rPr>
            <a:t>Deliverables with connection to outcomes</a:t>
          </a:r>
        </a:p>
      </dgm:t>
    </dgm:pt>
    <dgm:pt modelId="{58220D4A-EA45-4AA6-A3F8-FAE32A1DC5B1}" type="parTrans" cxnId="{D75E197C-184E-47B5-97B2-A6CA981BEDB5}">
      <dgm:prSet/>
      <dgm:spPr/>
      <dgm:t>
        <a:bodyPr/>
        <a:lstStyle/>
        <a:p>
          <a:endParaRPr lang="en-US"/>
        </a:p>
      </dgm:t>
    </dgm:pt>
    <dgm:pt modelId="{0422E30A-751A-4106-A0ED-B03D7EB3A859}" type="sibTrans" cxnId="{D75E197C-184E-47B5-97B2-A6CA981BEDB5}">
      <dgm:prSet/>
      <dgm:spPr/>
      <dgm:t>
        <a:bodyPr/>
        <a:lstStyle/>
        <a:p>
          <a:endParaRPr lang="en-US"/>
        </a:p>
      </dgm:t>
    </dgm:pt>
    <dgm:pt modelId="{61158D27-024F-44D6-BCF6-4082E32ABA07}" type="pres">
      <dgm:prSet presAssocID="{BB2121A9-7D0A-4929-B1C6-E35E4E2FD175}" presName="root" presStyleCnt="0">
        <dgm:presLayoutVars>
          <dgm:dir/>
          <dgm:resizeHandles val="exact"/>
        </dgm:presLayoutVars>
      </dgm:prSet>
      <dgm:spPr/>
    </dgm:pt>
    <dgm:pt modelId="{4C8EA3E0-2844-4F0B-A46E-9E261008FCCD}" type="pres">
      <dgm:prSet presAssocID="{63E8D13B-22EE-42E5-ADCD-A34ACF4FB87E}" presName="compNode" presStyleCnt="0"/>
      <dgm:spPr/>
    </dgm:pt>
    <dgm:pt modelId="{4CFB2969-DC98-44B9-A336-8F3C65F483A4}" type="pres">
      <dgm:prSet presAssocID="{63E8D13B-22EE-42E5-ADCD-A34ACF4FB87E}" presName="bgRect" presStyleLbl="bgShp" presStyleIdx="0" presStyleCnt="4"/>
      <dgm:spPr/>
    </dgm:pt>
    <dgm:pt modelId="{8795DDA9-2648-47B6-B842-27D70F8673B7}" type="pres">
      <dgm:prSet presAssocID="{63E8D13B-22EE-42E5-ADCD-A34ACF4FB87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DFEA54A9-6CE0-4B2A-9835-F215F0157C43}" type="pres">
      <dgm:prSet presAssocID="{63E8D13B-22EE-42E5-ADCD-A34ACF4FB87E}" presName="spaceRect" presStyleCnt="0"/>
      <dgm:spPr/>
    </dgm:pt>
    <dgm:pt modelId="{20B5E55D-6136-4E5D-A663-F007EBF619A0}" type="pres">
      <dgm:prSet presAssocID="{63E8D13B-22EE-42E5-ADCD-A34ACF4FB87E}" presName="parTx" presStyleLbl="revTx" presStyleIdx="0" presStyleCnt="4">
        <dgm:presLayoutVars>
          <dgm:chMax val="0"/>
          <dgm:chPref val="0"/>
        </dgm:presLayoutVars>
      </dgm:prSet>
      <dgm:spPr/>
    </dgm:pt>
    <dgm:pt modelId="{ECD7559E-C6D4-43C1-8146-0CE5E2D97677}" type="pres">
      <dgm:prSet presAssocID="{663B990B-DE0E-48FB-AAFC-01C396071E77}" presName="sibTrans" presStyleCnt="0"/>
      <dgm:spPr/>
    </dgm:pt>
    <dgm:pt modelId="{792C62F5-965A-489A-9E3A-8D65B69594D0}" type="pres">
      <dgm:prSet presAssocID="{466C21C2-98F2-421E-A7AC-ADC7C6874B9C}" presName="compNode" presStyleCnt="0"/>
      <dgm:spPr/>
    </dgm:pt>
    <dgm:pt modelId="{94C01460-3B88-4625-8D02-EC5C86929791}" type="pres">
      <dgm:prSet presAssocID="{466C21C2-98F2-421E-A7AC-ADC7C6874B9C}" presName="bgRect" presStyleLbl="bgShp" presStyleIdx="1" presStyleCnt="4"/>
      <dgm:spPr/>
    </dgm:pt>
    <dgm:pt modelId="{D10D5D80-D90C-4E3B-BAA1-24AE28E1361D}" type="pres">
      <dgm:prSet presAssocID="{466C21C2-98F2-421E-A7AC-ADC7C6874B9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EDE7B56F-BF43-427D-A665-8591B2B04F68}" type="pres">
      <dgm:prSet presAssocID="{466C21C2-98F2-421E-A7AC-ADC7C6874B9C}" presName="spaceRect" presStyleCnt="0"/>
      <dgm:spPr/>
    </dgm:pt>
    <dgm:pt modelId="{CBF12301-5483-4716-955E-067662290FE6}" type="pres">
      <dgm:prSet presAssocID="{466C21C2-98F2-421E-A7AC-ADC7C6874B9C}" presName="parTx" presStyleLbl="revTx" presStyleIdx="1" presStyleCnt="4">
        <dgm:presLayoutVars>
          <dgm:chMax val="0"/>
          <dgm:chPref val="0"/>
        </dgm:presLayoutVars>
      </dgm:prSet>
      <dgm:spPr/>
    </dgm:pt>
    <dgm:pt modelId="{E106104E-E0B3-4C30-87F3-E7A29AC98739}" type="pres">
      <dgm:prSet presAssocID="{05898326-B62D-4E33-ABF3-D121EF99266D}" presName="sibTrans" presStyleCnt="0"/>
      <dgm:spPr/>
    </dgm:pt>
    <dgm:pt modelId="{C536714D-AC60-4A7A-BA21-09845BF5B69D}" type="pres">
      <dgm:prSet presAssocID="{4C5C5513-6B5A-484A-A0E0-A4BB1803F818}" presName="compNode" presStyleCnt="0"/>
      <dgm:spPr/>
    </dgm:pt>
    <dgm:pt modelId="{17A70075-137C-41F5-8001-A18B83C1643E}" type="pres">
      <dgm:prSet presAssocID="{4C5C5513-6B5A-484A-A0E0-A4BB1803F818}" presName="bgRect" presStyleLbl="bgShp" presStyleIdx="2" presStyleCnt="4"/>
      <dgm:spPr/>
    </dgm:pt>
    <dgm:pt modelId="{5AE72916-8902-4E28-8CBF-72B45F692C26}" type="pres">
      <dgm:prSet presAssocID="{4C5C5513-6B5A-484A-A0E0-A4BB1803F81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864AC706-9D4A-4751-A01E-6B4DBA3D700F}" type="pres">
      <dgm:prSet presAssocID="{4C5C5513-6B5A-484A-A0E0-A4BB1803F818}" presName="spaceRect" presStyleCnt="0"/>
      <dgm:spPr/>
    </dgm:pt>
    <dgm:pt modelId="{D8DC7B38-7387-43D9-9E31-B7D465EBCB34}" type="pres">
      <dgm:prSet presAssocID="{4C5C5513-6B5A-484A-A0E0-A4BB1803F818}" presName="parTx" presStyleLbl="revTx" presStyleIdx="2" presStyleCnt="4">
        <dgm:presLayoutVars>
          <dgm:chMax val="0"/>
          <dgm:chPref val="0"/>
        </dgm:presLayoutVars>
      </dgm:prSet>
      <dgm:spPr/>
    </dgm:pt>
    <dgm:pt modelId="{48B29F24-FAF2-4E25-BA5C-7E0F5DEC40EA}" type="pres">
      <dgm:prSet presAssocID="{BBFE0B06-40C6-4E6A-8421-27C23B5CA352}" presName="sibTrans" presStyleCnt="0"/>
      <dgm:spPr/>
    </dgm:pt>
    <dgm:pt modelId="{677DC5BD-5E81-45A6-83D2-301C600F1F68}" type="pres">
      <dgm:prSet presAssocID="{B7A99119-1DEC-4266-96C3-A698FDE5FF54}" presName="compNode" presStyleCnt="0"/>
      <dgm:spPr/>
    </dgm:pt>
    <dgm:pt modelId="{EF4DDABB-1732-4F06-AEEE-0F4CEC501482}" type="pres">
      <dgm:prSet presAssocID="{B7A99119-1DEC-4266-96C3-A698FDE5FF54}" presName="bgRect" presStyleLbl="bgShp" presStyleIdx="3" presStyleCnt="4"/>
      <dgm:spPr/>
    </dgm:pt>
    <dgm:pt modelId="{C1311B4A-3533-49D2-A411-C1906B428138}" type="pres">
      <dgm:prSet presAssocID="{B7A99119-1DEC-4266-96C3-A698FDE5FF5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E0397648-40B0-4EA1-825B-F6407509C89C}" type="pres">
      <dgm:prSet presAssocID="{B7A99119-1DEC-4266-96C3-A698FDE5FF54}" presName="spaceRect" presStyleCnt="0"/>
      <dgm:spPr/>
    </dgm:pt>
    <dgm:pt modelId="{3AB6B493-E08F-4CA7-9B4F-1289B5F10A51}" type="pres">
      <dgm:prSet presAssocID="{B7A99119-1DEC-4266-96C3-A698FDE5FF54}" presName="parTx" presStyleLbl="revTx" presStyleIdx="3" presStyleCnt="4">
        <dgm:presLayoutVars>
          <dgm:chMax val="0"/>
          <dgm:chPref val="0"/>
        </dgm:presLayoutVars>
      </dgm:prSet>
      <dgm:spPr/>
    </dgm:pt>
  </dgm:ptLst>
  <dgm:cxnLst>
    <dgm:cxn modelId="{9BA29E20-5CFF-4668-A21E-008BBE5E815D}" type="presOf" srcId="{BB2121A9-7D0A-4929-B1C6-E35E4E2FD175}" destId="{61158D27-024F-44D6-BCF6-4082E32ABA07}" srcOrd="0" destOrd="0" presId="urn:microsoft.com/office/officeart/2018/2/layout/IconVerticalSolidList"/>
    <dgm:cxn modelId="{4F805F61-B747-46BA-A862-4F7874AEEBB4}" srcId="{BB2121A9-7D0A-4929-B1C6-E35E4E2FD175}" destId="{63E8D13B-22EE-42E5-ADCD-A34ACF4FB87E}" srcOrd="0" destOrd="0" parTransId="{B29E4531-E65A-45F4-968D-E8309EC3EB5F}" sibTransId="{663B990B-DE0E-48FB-AAFC-01C396071E77}"/>
    <dgm:cxn modelId="{1722C54A-F543-4140-9B27-C1AA430C6223}" type="presOf" srcId="{63E8D13B-22EE-42E5-ADCD-A34ACF4FB87E}" destId="{20B5E55D-6136-4E5D-A663-F007EBF619A0}" srcOrd="0" destOrd="0" presId="urn:microsoft.com/office/officeart/2018/2/layout/IconVerticalSolidList"/>
    <dgm:cxn modelId="{1CDD4D53-A284-4B57-B8FE-9A955D645B50}" srcId="{BB2121A9-7D0A-4929-B1C6-E35E4E2FD175}" destId="{466C21C2-98F2-421E-A7AC-ADC7C6874B9C}" srcOrd="1" destOrd="0" parTransId="{C2289AA4-3234-4DA9-92CA-A054E443CDA8}" sibTransId="{05898326-B62D-4E33-ABF3-D121EF99266D}"/>
    <dgm:cxn modelId="{A031A573-8532-4782-B85A-08477936814E}" srcId="{BB2121A9-7D0A-4929-B1C6-E35E4E2FD175}" destId="{4C5C5513-6B5A-484A-A0E0-A4BB1803F818}" srcOrd="2" destOrd="0" parTransId="{CFA71E5F-9D5A-4C1E-8B6C-136B14293265}" sibTransId="{BBFE0B06-40C6-4E6A-8421-27C23B5CA352}"/>
    <dgm:cxn modelId="{C141F674-CC13-42AD-A856-C1EF3D6C9744}" type="presOf" srcId="{466C21C2-98F2-421E-A7AC-ADC7C6874B9C}" destId="{CBF12301-5483-4716-955E-067662290FE6}" srcOrd="0" destOrd="0" presId="urn:microsoft.com/office/officeart/2018/2/layout/IconVerticalSolidList"/>
    <dgm:cxn modelId="{D75E197C-184E-47B5-97B2-A6CA981BEDB5}" srcId="{BB2121A9-7D0A-4929-B1C6-E35E4E2FD175}" destId="{B7A99119-1DEC-4266-96C3-A698FDE5FF54}" srcOrd="3" destOrd="0" parTransId="{58220D4A-EA45-4AA6-A3F8-FAE32A1DC5B1}" sibTransId="{0422E30A-751A-4106-A0ED-B03D7EB3A859}"/>
    <dgm:cxn modelId="{AE081E8D-0F1D-4B3B-84AA-4F77285B3A7F}" type="presOf" srcId="{B7A99119-1DEC-4266-96C3-A698FDE5FF54}" destId="{3AB6B493-E08F-4CA7-9B4F-1289B5F10A51}" srcOrd="0" destOrd="0" presId="urn:microsoft.com/office/officeart/2018/2/layout/IconVerticalSolidList"/>
    <dgm:cxn modelId="{4B88399F-2911-47F2-A384-D80C66AB1DB0}" type="presOf" srcId="{4C5C5513-6B5A-484A-A0E0-A4BB1803F818}" destId="{D8DC7B38-7387-43D9-9E31-B7D465EBCB34}" srcOrd="0" destOrd="0" presId="urn:microsoft.com/office/officeart/2018/2/layout/IconVerticalSolidList"/>
    <dgm:cxn modelId="{3822337B-1E42-40AF-89B7-5A9F0AB71AB4}" type="presParOf" srcId="{61158D27-024F-44D6-BCF6-4082E32ABA07}" destId="{4C8EA3E0-2844-4F0B-A46E-9E261008FCCD}" srcOrd="0" destOrd="0" presId="urn:microsoft.com/office/officeart/2018/2/layout/IconVerticalSolidList"/>
    <dgm:cxn modelId="{E43A577A-18DA-4D64-AD4F-73B47C6A98E7}" type="presParOf" srcId="{4C8EA3E0-2844-4F0B-A46E-9E261008FCCD}" destId="{4CFB2969-DC98-44B9-A336-8F3C65F483A4}" srcOrd="0" destOrd="0" presId="urn:microsoft.com/office/officeart/2018/2/layout/IconVerticalSolidList"/>
    <dgm:cxn modelId="{A13C703F-1F8F-4275-9100-5BF06B6F7385}" type="presParOf" srcId="{4C8EA3E0-2844-4F0B-A46E-9E261008FCCD}" destId="{8795DDA9-2648-47B6-B842-27D70F8673B7}" srcOrd="1" destOrd="0" presId="urn:microsoft.com/office/officeart/2018/2/layout/IconVerticalSolidList"/>
    <dgm:cxn modelId="{E5618C2B-BDA0-4B04-9345-BAF4CE78388B}" type="presParOf" srcId="{4C8EA3E0-2844-4F0B-A46E-9E261008FCCD}" destId="{DFEA54A9-6CE0-4B2A-9835-F215F0157C43}" srcOrd="2" destOrd="0" presId="urn:microsoft.com/office/officeart/2018/2/layout/IconVerticalSolidList"/>
    <dgm:cxn modelId="{C939C20F-8AE1-4255-93DB-66D46FD024DD}" type="presParOf" srcId="{4C8EA3E0-2844-4F0B-A46E-9E261008FCCD}" destId="{20B5E55D-6136-4E5D-A663-F007EBF619A0}" srcOrd="3" destOrd="0" presId="urn:microsoft.com/office/officeart/2018/2/layout/IconVerticalSolidList"/>
    <dgm:cxn modelId="{9A27DE02-649E-4DD2-9868-06109C765B52}" type="presParOf" srcId="{61158D27-024F-44D6-BCF6-4082E32ABA07}" destId="{ECD7559E-C6D4-43C1-8146-0CE5E2D97677}" srcOrd="1" destOrd="0" presId="urn:microsoft.com/office/officeart/2018/2/layout/IconVerticalSolidList"/>
    <dgm:cxn modelId="{28133EF4-E102-428F-B51F-0468E1DE87E4}" type="presParOf" srcId="{61158D27-024F-44D6-BCF6-4082E32ABA07}" destId="{792C62F5-965A-489A-9E3A-8D65B69594D0}" srcOrd="2" destOrd="0" presId="urn:microsoft.com/office/officeart/2018/2/layout/IconVerticalSolidList"/>
    <dgm:cxn modelId="{C61D4E13-5F00-49CD-BF18-74F4BFFD71E9}" type="presParOf" srcId="{792C62F5-965A-489A-9E3A-8D65B69594D0}" destId="{94C01460-3B88-4625-8D02-EC5C86929791}" srcOrd="0" destOrd="0" presId="urn:microsoft.com/office/officeart/2018/2/layout/IconVerticalSolidList"/>
    <dgm:cxn modelId="{F0EDA318-400F-45E7-A8CF-D102C009ECB8}" type="presParOf" srcId="{792C62F5-965A-489A-9E3A-8D65B69594D0}" destId="{D10D5D80-D90C-4E3B-BAA1-24AE28E1361D}" srcOrd="1" destOrd="0" presId="urn:microsoft.com/office/officeart/2018/2/layout/IconVerticalSolidList"/>
    <dgm:cxn modelId="{A185970D-86E1-4FED-A4C7-C1838AE267D1}" type="presParOf" srcId="{792C62F5-965A-489A-9E3A-8D65B69594D0}" destId="{EDE7B56F-BF43-427D-A665-8591B2B04F68}" srcOrd="2" destOrd="0" presId="urn:microsoft.com/office/officeart/2018/2/layout/IconVerticalSolidList"/>
    <dgm:cxn modelId="{C624FEA8-9208-42A3-949B-8DD2BD8A3552}" type="presParOf" srcId="{792C62F5-965A-489A-9E3A-8D65B69594D0}" destId="{CBF12301-5483-4716-955E-067662290FE6}" srcOrd="3" destOrd="0" presId="urn:microsoft.com/office/officeart/2018/2/layout/IconVerticalSolidList"/>
    <dgm:cxn modelId="{4C2D4A14-E9CA-4D08-9B3A-CB0F99E9891B}" type="presParOf" srcId="{61158D27-024F-44D6-BCF6-4082E32ABA07}" destId="{E106104E-E0B3-4C30-87F3-E7A29AC98739}" srcOrd="3" destOrd="0" presId="urn:microsoft.com/office/officeart/2018/2/layout/IconVerticalSolidList"/>
    <dgm:cxn modelId="{0FE559DF-9E6B-477C-B9E8-1F58102DC81C}" type="presParOf" srcId="{61158D27-024F-44D6-BCF6-4082E32ABA07}" destId="{C536714D-AC60-4A7A-BA21-09845BF5B69D}" srcOrd="4" destOrd="0" presId="urn:microsoft.com/office/officeart/2018/2/layout/IconVerticalSolidList"/>
    <dgm:cxn modelId="{2713ED45-5E26-41C1-BCF9-02805219A91E}" type="presParOf" srcId="{C536714D-AC60-4A7A-BA21-09845BF5B69D}" destId="{17A70075-137C-41F5-8001-A18B83C1643E}" srcOrd="0" destOrd="0" presId="urn:microsoft.com/office/officeart/2018/2/layout/IconVerticalSolidList"/>
    <dgm:cxn modelId="{9B983F0F-2E69-4ADD-A559-327010F456B4}" type="presParOf" srcId="{C536714D-AC60-4A7A-BA21-09845BF5B69D}" destId="{5AE72916-8902-4E28-8CBF-72B45F692C26}" srcOrd="1" destOrd="0" presId="urn:microsoft.com/office/officeart/2018/2/layout/IconVerticalSolidList"/>
    <dgm:cxn modelId="{BBC70E22-998B-467D-AB4F-9FDFDED532FB}" type="presParOf" srcId="{C536714D-AC60-4A7A-BA21-09845BF5B69D}" destId="{864AC706-9D4A-4751-A01E-6B4DBA3D700F}" srcOrd="2" destOrd="0" presId="urn:microsoft.com/office/officeart/2018/2/layout/IconVerticalSolidList"/>
    <dgm:cxn modelId="{FA50557D-AA25-4C68-8EDC-3778777E9F96}" type="presParOf" srcId="{C536714D-AC60-4A7A-BA21-09845BF5B69D}" destId="{D8DC7B38-7387-43D9-9E31-B7D465EBCB34}" srcOrd="3" destOrd="0" presId="urn:microsoft.com/office/officeart/2018/2/layout/IconVerticalSolidList"/>
    <dgm:cxn modelId="{742A27EC-B5AF-4611-8648-BFD045DF28F6}" type="presParOf" srcId="{61158D27-024F-44D6-BCF6-4082E32ABA07}" destId="{48B29F24-FAF2-4E25-BA5C-7E0F5DEC40EA}" srcOrd="5" destOrd="0" presId="urn:microsoft.com/office/officeart/2018/2/layout/IconVerticalSolidList"/>
    <dgm:cxn modelId="{8D8C0CFD-B15B-4F74-AEFB-175DAF9AEB0D}" type="presParOf" srcId="{61158D27-024F-44D6-BCF6-4082E32ABA07}" destId="{677DC5BD-5E81-45A6-83D2-301C600F1F68}" srcOrd="6" destOrd="0" presId="urn:microsoft.com/office/officeart/2018/2/layout/IconVerticalSolidList"/>
    <dgm:cxn modelId="{1DEB4915-517E-40F2-8968-836AB8577C0A}" type="presParOf" srcId="{677DC5BD-5E81-45A6-83D2-301C600F1F68}" destId="{EF4DDABB-1732-4F06-AEEE-0F4CEC501482}" srcOrd="0" destOrd="0" presId="urn:microsoft.com/office/officeart/2018/2/layout/IconVerticalSolidList"/>
    <dgm:cxn modelId="{D6261E8D-D35A-487A-8CEC-ED944FF3FFCF}" type="presParOf" srcId="{677DC5BD-5E81-45A6-83D2-301C600F1F68}" destId="{C1311B4A-3533-49D2-A411-C1906B428138}" srcOrd="1" destOrd="0" presId="urn:microsoft.com/office/officeart/2018/2/layout/IconVerticalSolidList"/>
    <dgm:cxn modelId="{3FF36A7C-238B-43D4-ACA4-9038191B2A75}" type="presParOf" srcId="{677DC5BD-5E81-45A6-83D2-301C600F1F68}" destId="{E0397648-40B0-4EA1-825B-F6407509C89C}" srcOrd="2" destOrd="0" presId="urn:microsoft.com/office/officeart/2018/2/layout/IconVerticalSolidList"/>
    <dgm:cxn modelId="{E2CFAD4A-3745-4A3D-B8EF-6ECED1590ED7}" type="presParOf" srcId="{677DC5BD-5E81-45A6-83D2-301C600F1F68}" destId="{3AB6B493-E08F-4CA7-9B4F-1289B5F10A5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46341C-4225-4E3A-A387-7D8363C4895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10A063F-109C-40C9-A57E-6C8004585690}">
      <dgm:prSet custT="1"/>
      <dgm:spPr/>
      <dgm:t>
        <a:bodyPr/>
        <a:lstStyle/>
        <a:p>
          <a:pPr>
            <a:lnSpc>
              <a:spcPct val="100000"/>
            </a:lnSpc>
          </a:pPr>
          <a:r>
            <a:rPr lang="en-US" sz="2800" dirty="0">
              <a:solidFill>
                <a:srgbClr val="002060"/>
              </a:solidFill>
            </a:rPr>
            <a:t>Performance measure numbers for each activity identified in narrative</a:t>
          </a:r>
        </a:p>
      </dgm:t>
    </dgm:pt>
    <dgm:pt modelId="{92C32DF2-6ADD-4331-9146-F5A00EC815D5}" type="parTrans" cxnId="{62B821D4-ED3C-42E5-8B19-2DBF20D7BCD1}">
      <dgm:prSet/>
      <dgm:spPr/>
      <dgm:t>
        <a:bodyPr/>
        <a:lstStyle/>
        <a:p>
          <a:endParaRPr lang="en-US"/>
        </a:p>
      </dgm:t>
    </dgm:pt>
    <dgm:pt modelId="{74B35B83-AD65-477D-A0FB-C1306C7F41B5}" type="sibTrans" cxnId="{62B821D4-ED3C-42E5-8B19-2DBF20D7BCD1}">
      <dgm:prSet/>
      <dgm:spPr/>
      <dgm:t>
        <a:bodyPr/>
        <a:lstStyle/>
        <a:p>
          <a:endParaRPr lang="en-US"/>
        </a:p>
      </dgm:t>
    </dgm:pt>
    <dgm:pt modelId="{27455D81-59E2-41D1-BB76-6FB232DE10FB}">
      <dgm:prSet custT="1"/>
      <dgm:spPr/>
      <dgm:t>
        <a:bodyPr/>
        <a:lstStyle/>
        <a:p>
          <a:pPr>
            <a:lnSpc>
              <a:spcPct val="100000"/>
            </a:lnSpc>
          </a:pPr>
          <a:r>
            <a:rPr lang="en-US" sz="2800" dirty="0">
              <a:solidFill>
                <a:srgbClr val="002060"/>
              </a:solidFill>
            </a:rPr>
            <a:t>Dollars leveraged identified in the narrative</a:t>
          </a:r>
        </a:p>
      </dgm:t>
    </dgm:pt>
    <dgm:pt modelId="{CA538F61-AED2-4386-8660-6921AE8C000F}" type="parTrans" cxnId="{8A22C696-DFF8-4ECF-B462-3642890FFE36}">
      <dgm:prSet/>
      <dgm:spPr/>
      <dgm:t>
        <a:bodyPr/>
        <a:lstStyle/>
        <a:p>
          <a:endParaRPr lang="en-US"/>
        </a:p>
      </dgm:t>
    </dgm:pt>
    <dgm:pt modelId="{CDD2D46F-870A-4DA0-99AB-A47390C670E1}" type="sibTrans" cxnId="{8A22C696-DFF8-4ECF-B462-3642890FFE36}">
      <dgm:prSet/>
      <dgm:spPr/>
      <dgm:t>
        <a:bodyPr/>
        <a:lstStyle/>
        <a:p>
          <a:endParaRPr lang="en-US"/>
        </a:p>
      </dgm:t>
    </dgm:pt>
    <dgm:pt modelId="{E02557CC-A973-409B-8288-18ADE1E23564}">
      <dgm:prSet custT="1"/>
      <dgm:spPr/>
      <dgm:t>
        <a:bodyPr/>
        <a:lstStyle/>
        <a:p>
          <a:pPr>
            <a:lnSpc>
              <a:spcPct val="100000"/>
            </a:lnSpc>
          </a:pPr>
          <a:r>
            <a:rPr lang="en-US" sz="2800" dirty="0">
              <a:solidFill>
                <a:srgbClr val="002060"/>
              </a:solidFill>
            </a:rPr>
            <a:t>Monitoring and evaluation activities</a:t>
          </a:r>
        </a:p>
      </dgm:t>
    </dgm:pt>
    <dgm:pt modelId="{8D88D1BA-1BFB-461D-B1B2-326F11DF36A0}" type="parTrans" cxnId="{BEDE7BCC-643A-458B-93FE-0FEF13D75C03}">
      <dgm:prSet/>
      <dgm:spPr/>
      <dgm:t>
        <a:bodyPr/>
        <a:lstStyle/>
        <a:p>
          <a:endParaRPr lang="en-US"/>
        </a:p>
      </dgm:t>
    </dgm:pt>
    <dgm:pt modelId="{816C23C4-E1F9-42F6-9B82-0282C3D9068A}" type="sibTrans" cxnId="{BEDE7BCC-643A-458B-93FE-0FEF13D75C03}">
      <dgm:prSet/>
      <dgm:spPr/>
      <dgm:t>
        <a:bodyPr/>
        <a:lstStyle/>
        <a:p>
          <a:endParaRPr lang="en-US"/>
        </a:p>
      </dgm:t>
    </dgm:pt>
    <dgm:pt modelId="{1BF771A1-A601-4C67-84CD-A2761DB000BF}">
      <dgm:prSet custT="1"/>
      <dgm:spPr/>
      <dgm:t>
        <a:bodyPr/>
        <a:lstStyle/>
        <a:p>
          <a:pPr>
            <a:lnSpc>
              <a:spcPct val="100000"/>
            </a:lnSpc>
          </a:pPr>
          <a:r>
            <a:rPr lang="en-US" sz="2000" dirty="0">
              <a:solidFill>
                <a:srgbClr val="002060"/>
              </a:solidFill>
            </a:rPr>
            <a:t>Data sources</a:t>
          </a:r>
        </a:p>
      </dgm:t>
    </dgm:pt>
    <dgm:pt modelId="{F25F102C-79BB-4303-B7C9-5BE8A404A0C1}" type="parTrans" cxnId="{E18E3918-0AA2-4FBB-A06E-6FAB12ACD506}">
      <dgm:prSet/>
      <dgm:spPr/>
      <dgm:t>
        <a:bodyPr/>
        <a:lstStyle/>
        <a:p>
          <a:endParaRPr lang="en-US"/>
        </a:p>
      </dgm:t>
    </dgm:pt>
    <dgm:pt modelId="{C7238E02-17AF-403E-8F60-24F93C8FED6C}" type="sibTrans" cxnId="{E18E3918-0AA2-4FBB-A06E-6FAB12ACD506}">
      <dgm:prSet/>
      <dgm:spPr/>
      <dgm:t>
        <a:bodyPr/>
        <a:lstStyle/>
        <a:p>
          <a:endParaRPr lang="en-US"/>
        </a:p>
      </dgm:t>
    </dgm:pt>
    <dgm:pt modelId="{807F912D-16F7-42B5-A52D-CC2A3F95891A}">
      <dgm:prSet custT="1"/>
      <dgm:spPr/>
      <dgm:t>
        <a:bodyPr/>
        <a:lstStyle/>
        <a:p>
          <a:pPr>
            <a:lnSpc>
              <a:spcPct val="100000"/>
            </a:lnSpc>
          </a:pPr>
          <a:r>
            <a:rPr lang="en-US" sz="2000" dirty="0">
              <a:solidFill>
                <a:srgbClr val="002060"/>
              </a:solidFill>
            </a:rPr>
            <a:t>Results of M&amp;E efforts </a:t>
          </a:r>
        </a:p>
      </dgm:t>
    </dgm:pt>
    <dgm:pt modelId="{86229AAE-820E-4D5F-8715-616F11554ACC}" type="parTrans" cxnId="{7A665D40-ACAF-450C-BA72-9E128F567EC0}">
      <dgm:prSet/>
      <dgm:spPr/>
      <dgm:t>
        <a:bodyPr/>
        <a:lstStyle/>
        <a:p>
          <a:endParaRPr lang="en-US"/>
        </a:p>
      </dgm:t>
    </dgm:pt>
    <dgm:pt modelId="{6C3C2AB2-BB39-4240-84BF-78A08D619E68}" type="sibTrans" cxnId="{7A665D40-ACAF-450C-BA72-9E128F567EC0}">
      <dgm:prSet/>
      <dgm:spPr/>
      <dgm:t>
        <a:bodyPr/>
        <a:lstStyle/>
        <a:p>
          <a:endParaRPr lang="en-US"/>
        </a:p>
      </dgm:t>
    </dgm:pt>
    <dgm:pt modelId="{2BF4BEFC-3241-426C-A37B-24ADD61736A1}">
      <dgm:prSet custT="1"/>
      <dgm:spPr/>
      <dgm:t>
        <a:bodyPr/>
        <a:lstStyle/>
        <a:p>
          <a:pPr>
            <a:lnSpc>
              <a:spcPct val="100000"/>
            </a:lnSpc>
          </a:pPr>
          <a:r>
            <a:rPr lang="en-US" sz="2000" dirty="0">
              <a:solidFill>
                <a:srgbClr val="002060"/>
              </a:solidFill>
            </a:rPr>
            <a:t>Any barriers to activity implementation</a:t>
          </a:r>
        </a:p>
      </dgm:t>
    </dgm:pt>
    <dgm:pt modelId="{8B9C0CF8-8E20-4BFE-A149-8F0E17DC8B1D}" type="parTrans" cxnId="{9ACB5906-65D0-45BD-BD55-437F982C1049}">
      <dgm:prSet/>
      <dgm:spPr/>
      <dgm:t>
        <a:bodyPr/>
        <a:lstStyle/>
        <a:p>
          <a:endParaRPr lang="en-US"/>
        </a:p>
      </dgm:t>
    </dgm:pt>
    <dgm:pt modelId="{19AD51E5-1420-4D04-BE03-56095D8E54B8}" type="sibTrans" cxnId="{9ACB5906-65D0-45BD-BD55-437F982C1049}">
      <dgm:prSet/>
      <dgm:spPr/>
      <dgm:t>
        <a:bodyPr/>
        <a:lstStyle/>
        <a:p>
          <a:endParaRPr lang="en-US"/>
        </a:p>
      </dgm:t>
    </dgm:pt>
    <dgm:pt modelId="{848AB776-DAE4-429B-8EAE-E7380747A959}" type="pres">
      <dgm:prSet presAssocID="{9A46341C-4225-4E3A-A387-7D8363C48956}" presName="root" presStyleCnt="0">
        <dgm:presLayoutVars>
          <dgm:dir/>
          <dgm:resizeHandles val="exact"/>
        </dgm:presLayoutVars>
      </dgm:prSet>
      <dgm:spPr/>
    </dgm:pt>
    <dgm:pt modelId="{EBC1D5E4-57C1-49CA-AA53-6D5F5283F561}" type="pres">
      <dgm:prSet presAssocID="{C10A063F-109C-40C9-A57E-6C8004585690}" presName="compNode" presStyleCnt="0"/>
      <dgm:spPr/>
    </dgm:pt>
    <dgm:pt modelId="{844F7110-EEAF-4837-B7E9-35D9C9066257}" type="pres">
      <dgm:prSet presAssocID="{C10A063F-109C-40C9-A57E-6C8004585690}" presName="bgRect" presStyleLbl="bgShp" presStyleIdx="0" presStyleCnt="3"/>
      <dgm:spPr/>
    </dgm:pt>
    <dgm:pt modelId="{6F2A80DF-ABCC-47F8-A7B1-0FDD28256D4F}" type="pres">
      <dgm:prSet presAssocID="{C10A063F-109C-40C9-A57E-6C800458569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4A8E6DC8-A41B-48EE-A7E1-D8D190FB59CB}" type="pres">
      <dgm:prSet presAssocID="{C10A063F-109C-40C9-A57E-6C8004585690}" presName="spaceRect" presStyleCnt="0"/>
      <dgm:spPr/>
    </dgm:pt>
    <dgm:pt modelId="{A54746BF-6814-4F02-A03A-D57B57D15863}" type="pres">
      <dgm:prSet presAssocID="{C10A063F-109C-40C9-A57E-6C8004585690}" presName="parTx" presStyleLbl="revTx" presStyleIdx="0" presStyleCnt="4">
        <dgm:presLayoutVars>
          <dgm:chMax val="0"/>
          <dgm:chPref val="0"/>
        </dgm:presLayoutVars>
      </dgm:prSet>
      <dgm:spPr/>
    </dgm:pt>
    <dgm:pt modelId="{262608E3-5AD6-4A73-BE45-8BA2BAC4055A}" type="pres">
      <dgm:prSet presAssocID="{74B35B83-AD65-477D-A0FB-C1306C7F41B5}" presName="sibTrans" presStyleCnt="0"/>
      <dgm:spPr/>
    </dgm:pt>
    <dgm:pt modelId="{D1C87849-66B7-4B89-B7DC-ECDA10755015}" type="pres">
      <dgm:prSet presAssocID="{27455D81-59E2-41D1-BB76-6FB232DE10FB}" presName="compNode" presStyleCnt="0"/>
      <dgm:spPr/>
    </dgm:pt>
    <dgm:pt modelId="{9F3019E9-0A38-4161-BB22-1B9651F0E265}" type="pres">
      <dgm:prSet presAssocID="{27455D81-59E2-41D1-BB76-6FB232DE10FB}" presName="bgRect" presStyleLbl="bgShp" presStyleIdx="1" presStyleCnt="3"/>
      <dgm:spPr/>
    </dgm:pt>
    <dgm:pt modelId="{9CCE6127-1D7C-47DC-B236-98FADFEB0CB7}" type="pres">
      <dgm:prSet presAssocID="{27455D81-59E2-41D1-BB76-6FB232DE10F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C8D039BB-C126-4831-863F-00F0D07F64E4}" type="pres">
      <dgm:prSet presAssocID="{27455D81-59E2-41D1-BB76-6FB232DE10FB}" presName="spaceRect" presStyleCnt="0"/>
      <dgm:spPr/>
    </dgm:pt>
    <dgm:pt modelId="{6FADE28D-CABF-4BBF-8CD2-666046E77296}" type="pres">
      <dgm:prSet presAssocID="{27455D81-59E2-41D1-BB76-6FB232DE10FB}" presName="parTx" presStyleLbl="revTx" presStyleIdx="1" presStyleCnt="4">
        <dgm:presLayoutVars>
          <dgm:chMax val="0"/>
          <dgm:chPref val="0"/>
        </dgm:presLayoutVars>
      </dgm:prSet>
      <dgm:spPr/>
    </dgm:pt>
    <dgm:pt modelId="{53BE6A5A-234B-4283-99DD-F556F6A89663}" type="pres">
      <dgm:prSet presAssocID="{CDD2D46F-870A-4DA0-99AB-A47390C670E1}" presName="sibTrans" presStyleCnt="0"/>
      <dgm:spPr/>
    </dgm:pt>
    <dgm:pt modelId="{9C3F49BA-32E5-4669-8DEB-A69D7C887510}" type="pres">
      <dgm:prSet presAssocID="{E02557CC-A973-409B-8288-18ADE1E23564}" presName="compNode" presStyleCnt="0"/>
      <dgm:spPr/>
    </dgm:pt>
    <dgm:pt modelId="{CEEC46D8-41CA-4E02-85BB-D4848A4BC7A5}" type="pres">
      <dgm:prSet presAssocID="{E02557CC-A973-409B-8288-18ADE1E23564}" presName="bgRect" presStyleLbl="bgShp" presStyleIdx="2" presStyleCnt="3"/>
      <dgm:spPr/>
    </dgm:pt>
    <dgm:pt modelId="{FBA96908-A520-40FB-8BC0-9160E79B2E43}" type="pres">
      <dgm:prSet presAssocID="{E02557CC-A973-409B-8288-18ADE1E2356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926143B0-0E7A-452C-9362-D50B82D90CC1}" type="pres">
      <dgm:prSet presAssocID="{E02557CC-A973-409B-8288-18ADE1E23564}" presName="spaceRect" presStyleCnt="0"/>
      <dgm:spPr/>
    </dgm:pt>
    <dgm:pt modelId="{FAEEF756-4C28-4411-8FCE-B3BF584FA213}" type="pres">
      <dgm:prSet presAssocID="{E02557CC-A973-409B-8288-18ADE1E23564}" presName="parTx" presStyleLbl="revTx" presStyleIdx="2" presStyleCnt="4">
        <dgm:presLayoutVars>
          <dgm:chMax val="0"/>
          <dgm:chPref val="0"/>
        </dgm:presLayoutVars>
      </dgm:prSet>
      <dgm:spPr/>
    </dgm:pt>
    <dgm:pt modelId="{6EC368A7-2A46-4197-898A-8252D25C15FE}" type="pres">
      <dgm:prSet presAssocID="{E02557CC-A973-409B-8288-18ADE1E23564}" presName="desTx" presStyleLbl="revTx" presStyleIdx="3" presStyleCnt="4">
        <dgm:presLayoutVars/>
      </dgm:prSet>
      <dgm:spPr/>
    </dgm:pt>
  </dgm:ptLst>
  <dgm:cxnLst>
    <dgm:cxn modelId="{9ACB5906-65D0-45BD-BD55-437F982C1049}" srcId="{E02557CC-A973-409B-8288-18ADE1E23564}" destId="{2BF4BEFC-3241-426C-A37B-24ADD61736A1}" srcOrd="2" destOrd="0" parTransId="{8B9C0CF8-8E20-4BFE-A149-8F0E17DC8B1D}" sibTransId="{19AD51E5-1420-4D04-BE03-56095D8E54B8}"/>
    <dgm:cxn modelId="{734A1708-A5FF-4CC9-9F34-B71AF17B14D1}" type="presOf" srcId="{2BF4BEFC-3241-426C-A37B-24ADD61736A1}" destId="{6EC368A7-2A46-4197-898A-8252D25C15FE}" srcOrd="0" destOrd="2" presId="urn:microsoft.com/office/officeart/2018/2/layout/IconVerticalSolidList"/>
    <dgm:cxn modelId="{E18E3918-0AA2-4FBB-A06E-6FAB12ACD506}" srcId="{E02557CC-A973-409B-8288-18ADE1E23564}" destId="{1BF771A1-A601-4C67-84CD-A2761DB000BF}" srcOrd="0" destOrd="0" parTransId="{F25F102C-79BB-4303-B7C9-5BE8A404A0C1}" sibTransId="{C7238E02-17AF-403E-8F60-24F93C8FED6C}"/>
    <dgm:cxn modelId="{04F8AB3D-8041-4092-831A-108A9E50FAF8}" type="presOf" srcId="{807F912D-16F7-42B5-A52D-CC2A3F95891A}" destId="{6EC368A7-2A46-4197-898A-8252D25C15FE}" srcOrd="0" destOrd="1" presId="urn:microsoft.com/office/officeart/2018/2/layout/IconVerticalSolidList"/>
    <dgm:cxn modelId="{7A665D40-ACAF-450C-BA72-9E128F567EC0}" srcId="{E02557CC-A973-409B-8288-18ADE1E23564}" destId="{807F912D-16F7-42B5-A52D-CC2A3F95891A}" srcOrd="1" destOrd="0" parTransId="{86229AAE-820E-4D5F-8715-616F11554ACC}" sibTransId="{6C3C2AB2-BB39-4240-84BF-78A08D619E68}"/>
    <dgm:cxn modelId="{0E582E41-17EE-42B2-92A4-66865B6C5036}" type="presOf" srcId="{1BF771A1-A601-4C67-84CD-A2761DB000BF}" destId="{6EC368A7-2A46-4197-898A-8252D25C15FE}" srcOrd="0" destOrd="0" presId="urn:microsoft.com/office/officeart/2018/2/layout/IconVerticalSolidList"/>
    <dgm:cxn modelId="{53446C4B-156E-4D7E-ABB3-526D879F2E98}" type="presOf" srcId="{E02557CC-A973-409B-8288-18ADE1E23564}" destId="{FAEEF756-4C28-4411-8FCE-B3BF584FA213}" srcOrd="0" destOrd="0" presId="urn:microsoft.com/office/officeart/2018/2/layout/IconVerticalSolidList"/>
    <dgm:cxn modelId="{9F132775-66FA-4B2E-A3D5-2B8C79CCC870}" type="presOf" srcId="{9A46341C-4225-4E3A-A387-7D8363C48956}" destId="{848AB776-DAE4-429B-8EAE-E7380747A959}" srcOrd="0" destOrd="0" presId="urn:microsoft.com/office/officeart/2018/2/layout/IconVerticalSolidList"/>
    <dgm:cxn modelId="{8A22C696-DFF8-4ECF-B462-3642890FFE36}" srcId="{9A46341C-4225-4E3A-A387-7D8363C48956}" destId="{27455D81-59E2-41D1-BB76-6FB232DE10FB}" srcOrd="1" destOrd="0" parTransId="{CA538F61-AED2-4386-8660-6921AE8C000F}" sibTransId="{CDD2D46F-870A-4DA0-99AB-A47390C670E1}"/>
    <dgm:cxn modelId="{3B7415CC-1B47-4CFB-9810-42D8E2FC0C35}" type="presOf" srcId="{C10A063F-109C-40C9-A57E-6C8004585690}" destId="{A54746BF-6814-4F02-A03A-D57B57D15863}" srcOrd="0" destOrd="0" presId="urn:microsoft.com/office/officeart/2018/2/layout/IconVerticalSolidList"/>
    <dgm:cxn modelId="{BEDE7BCC-643A-458B-93FE-0FEF13D75C03}" srcId="{9A46341C-4225-4E3A-A387-7D8363C48956}" destId="{E02557CC-A973-409B-8288-18ADE1E23564}" srcOrd="2" destOrd="0" parTransId="{8D88D1BA-1BFB-461D-B1B2-326F11DF36A0}" sibTransId="{816C23C4-E1F9-42F6-9B82-0282C3D9068A}"/>
    <dgm:cxn modelId="{62B821D4-ED3C-42E5-8B19-2DBF20D7BCD1}" srcId="{9A46341C-4225-4E3A-A387-7D8363C48956}" destId="{C10A063F-109C-40C9-A57E-6C8004585690}" srcOrd="0" destOrd="0" parTransId="{92C32DF2-6ADD-4331-9146-F5A00EC815D5}" sibTransId="{74B35B83-AD65-477D-A0FB-C1306C7F41B5}"/>
    <dgm:cxn modelId="{EBED7DEB-4017-456D-A999-7D90C3AA4EE4}" type="presOf" srcId="{27455D81-59E2-41D1-BB76-6FB232DE10FB}" destId="{6FADE28D-CABF-4BBF-8CD2-666046E77296}" srcOrd="0" destOrd="0" presId="urn:microsoft.com/office/officeart/2018/2/layout/IconVerticalSolidList"/>
    <dgm:cxn modelId="{E54789FB-EFFC-46C7-BB5A-60D4CA2800BC}" type="presParOf" srcId="{848AB776-DAE4-429B-8EAE-E7380747A959}" destId="{EBC1D5E4-57C1-49CA-AA53-6D5F5283F561}" srcOrd="0" destOrd="0" presId="urn:microsoft.com/office/officeart/2018/2/layout/IconVerticalSolidList"/>
    <dgm:cxn modelId="{83F6F903-3F01-40D5-A2BB-85BD91BC8825}" type="presParOf" srcId="{EBC1D5E4-57C1-49CA-AA53-6D5F5283F561}" destId="{844F7110-EEAF-4837-B7E9-35D9C9066257}" srcOrd="0" destOrd="0" presId="urn:microsoft.com/office/officeart/2018/2/layout/IconVerticalSolidList"/>
    <dgm:cxn modelId="{E6853AA8-9B82-4CCC-834F-32746D9F8C53}" type="presParOf" srcId="{EBC1D5E4-57C1-49CA-AA53-6D5F5283F561}" destId="{6F2A80DF-ABCC-47F8-A7B1-0FDD28256D4F}" srcOrd="1" destOrd="0" presId="urn:microsoft.com/office/officeart/2018/2/layout/IconVerticalSolidList"/>
    <dgm:cxn modelId="{2821B3A1-458C-4E0C-AC10-D2860212EC16}" type="presParOf" srcId="{EBC1D5E4-57C1-49CA-AA53-6D5F5283F561}" destId="{4A8E6DC8-A41B-48EE-A7E1-D8D190FB59CB}" srcOrd="2" destOrd="0" presId="urn:microsoft.com/office/officeart/2018/2/layout/IconVerticalSolidList"/>
    <dgm:cxn modelId="{1EE10BE9-BC7B-4554-8742-45835A8B736D}" type="presParOf" srcId="{EBC1D5E4-57C1-49CA-AA53-6D5F5283F561}" destId="{A54746BF-6814-4F02-A03A-D57B57D15863}" srcOrd="3" destOrd="0" presId="urn:microsoft.com/office/officeart/2018/2/layout/IconVerticalSolidList"/>
    <dgm:cxn modelId="{EBE2DC35-3B90-4864-872B-19BB0F6611E6}" type="presParOf" srcId="{848AB776-DAE4-429B-8EAE-E7380747A959}" destId="{262608E3-5AD6-4A73-BE45-8BA2BAC4055A}" srcOrd="1" destOrd="0" presId="urn:microsoft.com/office/officeart/2018/2/layout/IconVerticalSolidList"/>
    <dgm:cxn modelId="{E57C21E0-F213-45C3-B9FF-500075B134F0}" type="presParOf" srcId="{848AB776-DAE4-429B-8EAE-E7380747A959}" destId="{D1C87849-66B7-4B89-B7DC-ECDA10755015}" srcOrd="2" destOrd="0" presId="urn:microsoft.com/office/officeart/2018/2/layout/IconVerticalSolidList"/>
    <dgm:cxn modelId="{65BC641B-5B27-4E43-9AC3-0B16EE6286A4}" type="presParOf" srcId="{D1C87849-66B7-4B89-B7DC-ECDA10755015}" destId="{9F3019E9-0A38-4161-BB22-1B9651F0E265}" srcOrd="0" destOrd="0" presId="urn:microsoft.com/office/officeart/2018/2/layout/IconVerticalSolidList"/>
    <dgm:cxn modelId="{BCB0C536-A109-47D5-9BDA-3F347E2C40AC}" type="presParOf" srcId="{D1C87849-66B7-4B89-B7DC-ECDA10755015}" destId="{9CCE6127-1D7C-47DC-B236-98FADFEB0CB7}" srcOrd="1" destOrd="0" presId="urn:microsoft.com/office/officeart/2018/2/layout/IconVerticalSolidList"/>
    <dgm:cxn modelId="{A86DD066-A09D-40B2-8BEE-8093724D971B}" type="presParOf" srcId="{D1C87849-66B7-4B89-B7DC-ECDA10755015}" destId="{C8D039BB-C126-4831-863F-00F0D07F64E4}" srcOrd="2" destOrd="0" presId="urn:microsoft.com/office/officeart/2018/2/layout/IconVerticalSolidList"/>
    <dgm:cxn modelId="{A41D4E94-0D01-403E-9688-0399E34672E5}" type="presParOf" srcId="{D1C87849-66B7-4B89-B7DC-ECDA10755015}" destId="{6FADE28D-CABF-4BBF-8CD2-666046E77296}" srcOrd="3" destOrd="0" presId="urn:microsoft.com/office/officeart/2018/2/layout/IconVerticalSolidList"/>
    <dgm:cxn modelId="{137EDE72-9B2E-40B8-B209-7443A0250268}" type="presParOf" srcId="{848AB776-DAE4-429B-8EAE-E7380747A959}" destId="{53BE6A5A-234B-4283-99DD-F556F6A89663}" srcOrd="3" destOrd="0" presId="urn:microsoft.com/office/officeart/2018/2/layout/IconVerticalSolidList"/>
    <dgm:cxn modelId="{2C223344-60DE-4190-B409-A097D9DF71A5}" type="presParOf" srcId="{848AB776-DAE4-429B-8EAE-E7380747A959}" destId="{9C3F49BA-32E5-4669-8DEB-A69D7C887510}" srcOrd="4" destOrd="0" presId="urn:microsoft.com/office/officeart/2018/2/layout/IconVerticalSolidList"/>
    <dgm:cxn modelId="{C182E00E-DEAE-42F9-ADBD-4FCD3BD0BBB0}" type="presParOf" srcId="{9C3F49BA-32E5-4669-8DEB-A69D7C887510}" destId="{CEEC46D8-41CA-4E02-85BB-D4848A4BC7A5}" srcOrd="0" destOrd="0" presId="urn:microsoft.com/office/officeart/2018/2/layout/IconVerticalSolidList"/>
    <dgm:cxn modelId="{8D2DE6FC-C6EA-44E4-9D05-EDC939A2AF64}" type="presParOf" srcId="{9C3F49BA-32E5-4669-8DEB-A69D7C887510}" destId="{FBA96908-A520-40FB-8BC0-9160E79B2E43}" srcOrd="1" destOrd="0" presId="urn:microsoft.com/office/officeart/2018/2/layout/IconVerticalSolidList"/>
    <dgm:cxn modelId="{4788E878-F354-4ED1-8EC5-6A56B013CF16}" type="presParOf" srcId="{9C3F49BA-32E5-4669-8DEB-A69D7C887510}" destId="{926143B0-0E7A-452C-9362-D50B82D90CC1}" srcOrd="2" destOrd="0" presId="urn:microsoft.com/office/officeart/2018/2/layout/IconVerticalSolidList"/>
    <dgm:cxn modelId="{E595E8CD-1F8C-4944-9168-3ECD12B9EDA5}" type="presParOf" srcId="{9C3F49BA-32E5-4669-8DEB-A69D7C887510}" destId="{FAEEF756-4C28-4411-8FCE-B3BF584FA213}" srcOrd="3" destOrd="0" presId="urn:microsoft.com/office/officeart/2018/2/layout/IconVerticalSolidList"/>
    <dgm:cxn modelId="{BBD6072E-1850-4FB7-A5F2-4D311169EC14}" type="presParOf" srcId="{9C3F49BA-32E5-4669-8DEB-A69D7C887510}" destId="{6EC368A7-2A46-4197-898A-8252D25C15FE}"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E5940A-7E8D-425A-9050-EE1831ACB2DB}"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A40DFCB7-3CF9-4AD0-BEDE-5976A7E0287A}">
      <dgm:prSet custT="1"/>
      <dgm:spPr/>
      <dgm:t>
        <a:bodyPr/>
        <a:lstStyle/>
        <a:p>
          <a:r>
            <a:rPr lang="en-US" sz="2400" dirty="0">
              <a:solidFill>
                <a:schemeClr val="tx1"/>
              </a:solidFill>
            </a:rPr>
            <a:t>“Planned outcomes” were identified in the corresponding annual work plan</a:t>
          </a:r>
        </a:p>
      </dgm:t>
    </dgm:pt>
    <dgm:pt modelId="{EC51A62F-7DBA-4D1F-BC2F-6F54466C0251}" type="parTrans" cxnId="{6B2A4B6F-B09B-49F5-9D9B-8DDC10133C9E}">
      <dgm:prSet/>
      <dgm:spPr/>
      <dgm:t>
        <a:bodyPr/>
        <a:lstStyle/>
        <a:p>
          <a:endParaRPr lang="en-US"/>
        </a:p>
      </dgm:t>
    </dgm:pt>
    <dgm:pt modelId="{A6E159CB-6BCA-4EAD-ABFE-F00406AC164E}" type="sibTrans" cxnId="{6B2A4B6F-B09B-49F5-9D9B-8DDC10133C9E}">
      <dgm:prSet/>
      <dgm:spPr/>
      <dgm:t>
        <a:bodyPr/>
        <a:lstStyle/>
        <a:p>
          <a:endParaRPr lang="en-US"/>
        </a:p>
      </dgm:t>
    </dgm:pt>
    <dgm:pt modelId="{082915EF-01F7-4597-B177-93162E2C361E}">
      <dgm:prSet custT="1"/>
      <dgm:spPr/>
      <dgm:t>
        <a:bodyPr/>
        <a:lstStyle/>
        <a:p>
          <a:r>
            <a:rPr lang="en-US" sz="2400" dirty="0">
              <a:solidFill>
                <a:schemeClr val="tx1"/>
              </a:solidFill>
            </a:rPr>
            <a:t>If the planned outcome was achieved, indicate</a:t>
          </a:r>
          <a:r>
            <a:rPr lang="en-US" sz="1800" dirty="0">
              <a:solidFill>
                <a:schemeClr val="tx1"/>
              </a:solidFill>
            </a:rPr>
            <a:t>.</a:t>
          </a:r>
          <a:r>
            <a:rPr lang="en-US" sz="1800" dirty="0"/>
            <a:t>  </a:t>
          </a:r>
        </a:p>
      </dgm:t>
    </dgm:pt>
    <dgm:pt modelId="{2289D11F-7F05-4045-87F6-ADC4EBE8CF99}" type="parTrans" cxnId="{99A1CC21-11E6-49B3-95A4-4683076CF1EE}">
      <dgm:prSet/>
      <dgm:spPr/>
      <dgm:t>
        <a:bodyPr/>
        <a:lstStyle/>
        <a:p>
          <a:endParaRPr lang="en-US"/>
        </a:p>
      </dgm:t>
    </dgm:pt>
    <dgm:pt modelId="{2168DB30-3ACA-4297-BE92-71674C731332}" type="sibTrans" cxnId="{99A1CC21-11E6-49B3-95A4-4683076CF1EE}">
      <dgm:prSet/>
      <dgm:spPr/>
      <dgm:t>
        <a:bodyPr/>
        <a:lstStyle/>
        <a:p>
          <a:endParaRPr lang="en-US"/>
        </a:p>
      </dgm:t>
    </dgm:pt>
    <dgm:pt modelId="{F359B5DD-C302-4457-BC14-B014E7AD92F3}">
      <dgm:prSet custT="1"/>
      <dgm:spPr/>
      <dgm:t>
        <a:bodyPr/>
        <a:lstStyle/>
        <a:p>
          <a:r>
            <a:rPr lang="en-US" sz="2400" dirty="0">
              <a:solidFill>
                <a:schemeClr val="tx1"/>
              </a:solidFill>
            </a:rPr>
            <a:t>If the planned outcome was not achieved, leave it blank</a:t>
          </a:r>
          <a:r>
            <a:rPr lang="en-US" sz="1800" dirty="0">
              <a:solidFill>
                <a:schemeClr val="tx1"/>
              </a:solidFill>
            </a:rPr>
            <a:t>. </a:t>
          </a:r>
          <a:r>
            <a:rPr lang="en-US" sz="1800" dirty="0"/>
            <a:t> </a:t>
          </a:r>
        </a:p>
      </dgm:t>
    </dgm:pt>
    <dgm:pt modelId="{78F548D2-5F3E-41CF-8723-C76FC39298B7}" type="parTrans" cxnId="{50B1AE73-6142-47AA-8E26-B2D397CD35A1}">
      <dgm:prSet/>
      <dgm:spPr/>
      <dgm:t>
        <a:bodyPr/>
        <a:lstStyle/>
        <a:p>
          <a:endParaRPr lang="en-US"/>
        </a:p>
      </dgm:t>
    </dgm:pt>
    <dgm:pt modelId="{CB09AFEC-DD26-470E-9F3C-1FA4D3FE1A2F}" type="sibTrans" cxnId="{50B1AE73-6142-47AA-8E26-B2D397CD35A1}">
      <dgm:prSet/>
      <dgm:spPr/>
      <dgm:t>
        <a:bodyPr/>
        <a:lstStyle/>
        <a:p>
          <a:endParaRPr lang="en-US"/>
        </a:p>
      </dgm:t>
    </dgm:pt>
    <dgm:pt modelId="{60A1D3CA-BDD9-49AA-99B8-22F2ACE16A1B}">
      <dgm:prSet custT="1"/>
      <dgm:spPr/>
      <dgm:t>
        <a:bodyPr/>
        <a:lstStyle/>
        <a:p>
          <a:r>
            <a:rPr lang="en-US" sz="2400" b="1" dirty="0">
              <a:solidFill>
                <a:srgbClr val="002060"/>
              </a:solidFill>
            </a:rPr>
            <a:t>If the planned outcome was partially achieved, do not indicate; include information in the narrative that tells a reader the activities were partially met and explain why.</a:t>
          </a:r>
        </a:p>
      </dgm:t>
    </dgm:pt>
    <dgm:pt modelId="{AF3B68FF-E6E1-4BE8-A10B-B31E8D2B5961}" type="parTrans" cxnId="{EBE65341-E7D2-4C28-90E4-B18974C13514}">
      <dgm:prSet/>
      <dgm:spPr/>
      <dgm:t>
        <a:bodyPr/>
        <a:lstStyle/>
        <a:p>
          <a:endParaRPr lang="en-US"/>
        </a:p>
      </dgm:t>
    </dgm:pt>
    <dgm:pt modelId="{B20FA5C4-2FFB-4A79-A22B-5E56711804C8}" type="sibTrans" cxnId="{EBE65341-E7D2-4C28-90E4-B18974C13514}">
      <dgm:prSet/>
      <dgm:spPr/>
      <dgm:t>
        <a:bodyPr/>
        <a:lstStyle/>
        <a:p>
          <a:endParaRPr lang="en-US"/>
        </a:p>
      </dgm:t>
    </dgm:pt>
    <dgm:pt modelId="{2C8C9531-685C-4C30-97BF-5989190685EF}" type="pres">
      <dgm:prSet presAssocID="{F9E5940A-7E8D-425A-9050-EE1831ACB2DB}" presName="Name0" presStyleCnt="0">
        <dgm:presLayoutVars>
          <dgm:dir/>
          <dgm:animLvl val="lvl"/>
          <dgm:resizeHandles val="exact"/>
        </dgm:presLayoutVars>
      </dgm:prSet>
      <dgm:spPr/>
    </dgm:pt>
    <dgm:pt modelId="{0712A00F-2A52-46F0-B5DF-C2D11D96D688}" type="pres">
      <dgm:prSet presAssocID="{60A1D3CA-BDD9-49AA-99B8-22F2ACE16A1B}" presName="boxAndChildren" presStyleCnt="0"/>
      <dgm:spPr/>
    </dgm:pt>
    <dgm:pt modelId="{3AC618EB-807D-4A19-A7A8-544FFCD0DA7A}" type="pres">
      <dgm:prSet presAssocID="{60A1D3CA-BDD9-49AA-99B8-22F2ACE16A1B}" presName="parentTextBox" presStyleLbl="node1" presStyleIdx="0" presStyleCnt="4" custScaleY="220619"/>
      <dgm:spPr/>
    </dgm:pt>
    <dgm:pt modelId="{94A3E020-C174-4EFD-A31D-E80524E7C53F}" type="pres">
      <dgm:prSet presAssocID="{CB09AFEC-DD26-470E-9F3C-1FA4D3FE1A2F}" presName="sp" presStyleCnt="0"/>
      <dgm:spPr/>
    </dgm:pt>
    <dgm:pt modelId="{573C48E2-6E66-4E3F-99E0-FB253B3BE5D3}" type="pres">
      <dgm:prSet presAssocID="{F359B5DD-C302-4457-BC14-B014E7AD92F3}" presName="arrowAndChildren" presStyleCnt="0"/>
      <dgm:spPr/>
    </dgm:pt>
    <dgm:pt modelId="{E911BE11-EA10-4F02-BD72-13BE9374050D}" type="pres">
      <dgm:prSet presAssocID="{F359B5DD-C302-4457-BC14-B014E7AD92F3}" presName="parentTextArrow" presStyleLbl="node1" presStyleIdx="1" presStyleCnt="4"/>
      <dgm:spPr/>
    </dgm:pt>
    <dgm:pt modelId="{4B384F5E-E3A2-4EA0-BF93-EFEB6060C6D1}" type="pres">
      <dgm:prSet presAssocID="{2168DB30-3ACA-4297-BE92-71674C731332}" presName="sp" presStyleCnt="0"/>
      <dgm:spPr/>
    </dgm:pt>
    <dgm:pt modelId="{E265F969-784B-4B1C-984F-96CAEF67ECE4}" type="pres">
      <dgm:prSet presAssocID="{082915EF-01F7-4597-B177-93162E2C361E}" presName="arrowAndChildren" presStyleCnt="0"/>
      <dgm:spPr/>
    </dgm:pt>
    <dgm:pt modelId="{E6E63DAD-9539-41AA-83FE-A901EFF3631E}" type="pres">
      <dgm:prSet presAssocID="{082915EF-01F7-4597-B177-93162E2C361E}" presName="parentTextArrow" presStyleLbl="node1" presStyleIdx="2" presStyleCnt="4"/>
      <dgm:spPr/>
    </dgm:pt>
    <dgm:pt modelId="{E4682ED3-3FED-435E-A7C3-C620338BB99D}" type="pres">
      <dgm:prSet presAssocID="{A6E159CB-6BCA-4EAD-ABFE-F00406AC164E}" presName="sp" presStyleCnt="0"/>
      <dgm:spPr/>
    </dgm:pt>
    <dgm:pt modelId="{735897E9-7F7E-4771-AB9E-23E426E2E124}" type="pres">
      <dgm:prSet presAssocID="{A40DFCB7-3CF9-4AD0-BEDE-5976A7E0287A}" presName="arrowAndChildren" presStyleCnt="0"/>
      <dgm:spPr/>
    </dgm:pt>
    <dgm:pt modelId="{36A6A641-CAA8-4AC6-820B-D67EB169FB55}" type="pres">
      <dgm:prSet presAssocID="{A40DFCB7-3CF9-4AD0-BEDE-5976A7E0287A}" presName="parentTextArrow" presStyleLbl="node1" presStyleIdx="3" presStyleCnt="4" custLinFactNeighborY="1731"/>
      <dgm:spPr/>
    </dgm:pt>
  </dgm:ptLst>
  <dgm:cxnLst>
    <dgm:cxn modelId="{99A1CC21-11E6-49B3-95A4-4683076CF1EE}" srcId="{F9E5940A-7E8D-425A-9050-EE1831ACB2DB}" destId="{082915EF-01F7-4597-B177-93162E2C361E}" srcOrd="1" destOrd="0" parTransId="{2289D11F-7F05-4045-87F6-ADC4EBE8CF99}" sibTransId="{2168DB30-3ACA-4297-BE92-71674C731332}"/>
    <dgm:cxn modelId="{EBE65341-E7D2-4C28-90E4-B18974C13514}" srcId="{F9E5940A-7E8D-425A-9050-EE1831ACB2DB}" destId="{60A1D3CA-BDD9-49AA-99B8-22F2ACE16A1B}" srcOrd="3" destOrd="0" parTransId="{AF3B68FF-E6E1-4BE8-A10B-B31E8D2B5961}" sibTransId="{B20FA5C4-2FFB-4A79-A22B-5E56711804C8}"/>
    <dgm:cxn modelId="{A5079147-B5E3-466C-8C7F-2E7F29213699}" type="presOf" srcId="{A40DFCB7-3CF9-4AD0-BEDE-5976A7E0287A}" destId="{36A6A641-CAA8-4AC6-820B-D67EB169FB55}" srcOrd="0" destOrd="0" presId="urn:microsoft.com/office/officeart/2005/8/layout/process4"/>
    <dgm:cxn modelId="{7C65FF4D-0FDD-4666-9DFA-735736B0D614}" type="presOf" srcId="{F359B5DD-C302-4457-BC14-B014E7AD92F3}" destId="{E911BE11-EA10-4F02-BD72-13BE9374050D}" srcOrd="0" destOrd="0" presId="urn:microsoft.com/office/officeart/2005/8/layout/process4"/>
    <dgm:cxn modelId="{6B2A4B6F-B09B-49F5-9D9B-8DDC10133C9E}" srcId="{F9E5940A-7E8D-425A-9050-EE1831ACB2DB}" destId="{A40DFCB7-3CF9-4AD0-BEDE-5976A7E0287A}" srcOrd="0" destOrd="0" parTransId="{EC51A62F-7DBA-4D1F-BC2F-6F54466C0251}" sibTransId="{A6E159CB-6BCA-4EAD-ABFE-F00406AC164E}"/>
    <dgm:cxn modelId="{50B1AE73-6142-47AA-8E26-B2D397CD35A1}" srcId="{F9E5940A-7E8D-425A-9050-EE1831ACB2DB}" destId="{F359B5DD-C302-4457-BC14-B014E7AD92F3}" srcOrd="2" destOrd="0" parTransId="{78F548D2-5F3E-41CF-8723-C76FC39298B7}" sibTransId="{CB09AFEC-DD26-470E-9F3C-1FA4D3FE1A2F}"/>
    <dgm:cxn modelId="{8CA2878A-BA1C-4E9C-8C8A-C73D30B2D3AA}" type="presOf" srcId="{60A1D3CA-BDD9-49AA-99B8-22F2ACE16A1B}" destId="{3AC618EB-807D-4A19-A7A8-544FFCD0DA7A}" srcOrd="0" destOrd="0" presId="urn:microsoft.com/office/officeart/2005/8/layout/process4"/>
    <dgm:cxn modelId="{1B1107CB-8678-4997-A10B-CAC87BEA6DBB}" type="presOf" srcId="{F9E5940A-7E8D-425A-9050-EE1831ACB2DB}" destId="{2C8C9531-685C-4C30-97BF-5989190685EF}" srcOrd="0" destOrd="0" presId="urn:microsoft.com/office/officeart/2005/8/layout/process4"/>
    <dgm:cxn modelId="{64293FD6-1F7D-48B8-88BB-EB212773EAEC}" type="presOf" srcId="{082915EF-01F7-4597-B177-93162E2C361E}" destId="{E6E63DAD-9539-41AA-83FE-A901EFF3631E}" srcOrd="0" destOrd="0" presId="urn:microsoft.com/office/officeart/2005/8/layout/process4"/>
    <dgm:cxn modelId="{9A28BEB8-004A-46E5-A785-F82F0BF16051}" type="presParOf" srcId="{2C8C9531-685C-4C30-97BF-5989190685EF}" destId="{0712A00F-2A52-46F0-B5DF-C2D11D96D688}" srcOrd="0" destOrd="0" presId="urn:microsoft.com/office/officeart/2005/8/layout/process4"/>
    <dgm:cxn modelId="{30D648D9-2C86-4CF7-97E2-7EDFE120F8B4}" type="presParOf" srcId="{0712A00F-2A52-46F0-B5DF-C2D11D96D688}" destId="{3AC618EB-807D-4A19-A7A8-544FFCD0DA7A}" srcOrd="0" destOrd="0" presId="urn:microsoft.com/office/officeart/2005/8/layout/process4"/>
    <dgm:cxn modelId="{C365ED22-1B03-4CAD-87E2-1FAD2CA07E85}" type="presParOf" srcId="{2C8C9531-685C-4C30-97BF-5989190685EF}" destId="{94A3E020-C174-4EFD-A31D-E80524E7C53F}" srcOrd="1" destOrd="0" presId="urn:microsoft.com/office/officeart/2005/8/layout/process4"/>
    <dgm:cxn modelId="{1A24DE3D-3FC1-4339-8FCC-090BBEB6BC05}" type="presParOf" srcId="{2C8C9531-685C-4C30-97BF-5989190685EF}" destId="{573C48E2-6E66-4E3F-99E0-FB253B3BE5D3}" srcOrd="2" destOrd="0" presId="urn:microsoft.com/office/officeart/2005/8/layout/process4"/>
    <dgm:cxn modelId="{1B11EF1C-8527-485C-BC60-361A6EF7D957}" type="presParOf" srcId="{573C48E2-6E66-4E3F-99E0-FB253B3BE5D3}" destId="{E911BE11-EA10-4F02-BD72-13BE9374050D}" srcOrd="0" destOrd="0" presId="urn:microsoft.com/office/officeart/2005/8/layout/process4"/>
    <dgm:cxn modelId="{9BD21295-4E77-45C5-A9AB-E4F87E5B535C}" type="presParOf" srcId="{2C8C9531-685C-4C30-97BF-5989190685EF}" destId="{4B384F5E-E3A2-4EA0-BF93-EFEB6060C6D1}" srcOrd="3" destOrd="0" presId="urn:microsoft.com/office/officeart/2005/8/layout/process4"/>
    <dgm:cxn modelId="{C5FB90EA-297E-4795-9273-726099F12FBF}" type="presParOf" srcId="{2C8C9531-685C-4C30-97BF-5989190685EF}" destId="{E265F969-784B-4B1C-984F-96CAEF67ECE4}" srcOrd="4" destOrd="0" presId="urn:microsoft.com/office/officeart/2005/8/layout/process4"/>
    <dgm:cxn modelId="{B0AE2A10-CBB6-4C3C-852C-C8340397E7CB}" type="presParOf" srcId="{E265F969-784B-4B1C-984F-96CAEF67ECE4}" destId="{E6E63DAD-9539-41AA-83FE-A901EFF3631E}" srcOrd="0" destOrd="0" presId="urn:microsoft.com/office/officeart/2005/8/layout/process4"/>
    <dgm:cxn modelId="{FB9ED142-FB4B-45E8-A1FE-0A57A5F1EF73}" type="presParOf" srcId="{2C8C9531-685C-4C30-97BF-5989190685EF}" destId="{E4682ED3-3FED-435E-A7C3-C620338BB99D}" srcOrd="5" destOrd="0" presId="urn:microsoft.com/office/officeart/2005/8/layout/process4"/>
    <dgm:cxn modelId="{B352FF13-42DC-4104-AD01-93B200A21F79}" type="presParOf" srcId="{2C8C9531-685C-4C30-97BF-5989190685EF}" destId="{735897E9-7F7E-4771-AB9E-23E426E2E124}" srcOrd="6" destOrd="0" presId="urn:microsoft.com/office/officeart/2005/8/layout/process4"/>
    <dgm:cxn modelId="{CC6F9C74-EA7E-4C3A-BAA8-C8E1DC94B120}" type="presParOf" srcId="{735897E9-7F7E-4771-AB9E-23E426E2E124}" destId="{36A6A641-CAA8-4AC6-820B-D67EB169FB5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590856-772D-41C2-B43E-6CCEFD5ADA84}"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DD6B231-41A7-428D-9D8E-163C29EC4F02}">
      <dgm:prSet/>
      <dgm:spPr/>
      <dgm:t>
        <a:bodyPr/>
        <a:lstStyle/>
        <a:p>
          <a:pPr>
            <a:lnSpc>
              <a:spcPct val="100000"/>
            </a:lnSpc>
            <a:defRPr b="1"/>
          </a:pPr>
          <a:r>
            <a:rPr lang="en-US" dirty="0"/>
            <a:t>Discuss</a:t>
          </a:r>
        </a:p>
      </dgm:t>
    </dgm:pt>
    <dgm:pt modelId="{DE0A3900-1AA9-4426-8045-FD3C10C99FEE}" type="parTrans" cxnId="{2EFD6515-A817-417E-ADED-961A1807B1F9}">
      <dgm:prSet/>
      <dgm:spPr/>
      <dgm:t>
        <a:bodyPr/>
        <a:lstStyle/>
        <a:p>
          <a:endParaRPr lang="en-US"/>
        </a:p>
      </dgm:t>
    </dgm:pt>
    <dgm:pt modelId="{66943C29-BA2B-492C-8D05-0EB6A249DFE2}" type="sibTrans" cxnId="{2EFD6515-A817-417E-ADED-961A1807B1F9}">
      <dgm:prSet/>
      <dgm:spPr/>
      <dgm:t>
        <a:bodyPr/>
        <a:lstStyle/>
        <a:p>
          <a:endParaRPr lang="en-US"/>
        </a:p>
      </dgm:t>
    </dgm:pt>
    <dgm:pt modelId="{FFC67BF1-A740-463D-880B-3B08D74F26D0}">
      <dgm:prSet custT="1"/>
      <dgm:spPr/>
      <dgm:t>
        <a:bodyPr/>
        <a:lstStyle/>
        <a:p>
          <a:pPr>
            <a:lnSpc>
              <a:spcPct val="100000"/>
            </a:lnSpc>
          </a:pPr>
          <a:r>
            <a:rPr lang="en-US" sz="2400" dirty="0"/>
            <a:t>Discuss the amount of progress your Council made towards the expected outcomes for the objective.</a:t>
          </a:r>
        </a:p>
      </dgm:t>
    </dgm:pt>
    <dgm:pt modelId="{0E221954-CA6C-4C85-89BB-30D08631AACF}" type="parTrans" cxnId="{1F8F97D6-2BFC-4202-B24F-CAE752C2682D}">
      <dgm:prSet/>
      <dgm:spPr/>
      <dgm:t>
        <a:bodyPr/>
        <a:lstStyle/>
        <a:p>
          <a:endParaRPr lang="en-US"/>
        </a:p>
      </dgm:t>
    </dgm:pt>
    <dgm:pt modelId="{31A77F31-A09D-4834-AC50-BF84B48DC578}" type="sibTrans" cxnId="{1F8F97D6-2BFC-4202-B24F-CAE752C2682D}">
      <dgm:prSet/>
      <dgm:spPr/>
      <dgm:t>
        <a:bodyPr/>
        <a:lstStyle/>
        <a:p>
          <a:endParaRPr lang="en-US"/>
        </a:p>
      </dgm:t>
    </dgm:pt>
    <dgm:pt modelId="{CE747E5E-2FD2-42D8-A5E6-D03FF32ED5E7}">
      <dgm:prSet/>
      <dgm:spPr/>
      <dgm:t>
        <a:bodyPr/>
        <a:lstStyle/>
        <a:p>
          <a:pPr>
            <a:lnSpc>
              <a:spcPct val="100000"/>
            </a:lnSpc>
            <a:defRPr b="1"/>
          </a:pPr>
          <a:r>
            <a:rPr lang="en-US" dirty="0"/>
            <a:t>Include</a:t>
          </a:r>
        </a:p>
      </dgm:t>
    </dgm:pt>
    <dgm:pt modelId="{8C72942C-831C-4040-99CC-30138A7D6CB6}" type="parTrans" cxnId="{89ADA8A8-DDFC-446F-AE6B-72C58C4CC92D}">
      <dgm:prSet/>
      <dgm:spPr/>
      <dgm:t>
        <a:bodyPr/>
        <a:lstStyle/>
        <a:p>
          <a:endParaRPr lang="en-US"/>
        </a:p>
      </dgm:t>
    </dgm:pt>
    <dgm:pt modelId="{AA95438A-8A72-4BFD-8C67-019528E62B10}" type="sibTrans" cxnId="{89ADA8A8-DDFC-446F-AE6B-72C58C4CC92D}">
      <dgm:prSet/>
      <dgm:spPr/>
      <dgm:t>
        <a:bodyPr/>
        <a:lstStyle/>
        <a:p>
          <a:endParaRPr lang="en-US"/>
        </a:p>
      </dgm:t>
    </dgm:pt>
    <dgm:pt modelId="{E8F2C96C-9689-4830-AABB-A580E2377546}">
      <dgm:prSet custT="1"/>
      <dgm:spPr/>
      <dgm:t>
        <a:bodyPr/>
        <a:lstStyle/>
        <a:p>
          <a:pPr>
            <a:lnSpc>
              <a:spcPct val="100000"/>
            </a:lnSpc>
          </a:pPr>
          <a:r>
            <a:rPr lang="en-US" sz="2400" dirty="0"/>
            <a:t>Include a lead-in statement about prior year(s) progress to provide context for the reporting year assessment.</a:t>
          </a:r>
        </a:p>
      </dgm:t>
    </dgm:pt>
    <dgm:pt modelId="{83E2BA73-3C92-4F0C-AFA3-B5B116158B60}" type="parTrans" cxnId="{60006895-F77D-436C-8EDC-5D8A560830B1}">
      <dgm:prSet/>
      <dgm:spPr/>
      <dgm:t>
        <a:bodyPr/>
        <a:lstStyle/>
        <a:p>
          <a:endParaRPr lang="en-US"/>
        </a:p>
      </dgm:t>
    </dgm:pt>
    <dgm:pt modelId="{0CC8387D-AD55-4AD3-A71F-5EC0F953273C}" type="sibTrans" cxnId="{60006895-F77D-436C-8EDC-5D8A560830B1}">
      <dgm:prSet/>
      <dgm:spPr/>
      <dgm:t>
        <a:bodyPr/>
        <a:lstStyle/>
        <a:p>
          <a:endParaRPr lang="en-US"/>
        </a:p>
      </dgm:t>
    </dgm:pt>
    <dgm:pt modelId="{0F63989D-1A9B-4E2A-BD64-06CD6928AC00}">
      <dgm:prSet/>
      <dgm:spPr/>
      <dgm:t>
        <a:bodyPr/>
        <a:lstStyle/>
        <a:p>
          <a:pPr>
            <a:lnSpc>
              <a:spcPct val="100000"/>
            </a:lnSpc>
            <a:defRPr b="1"/>
          </a:pPr>
          <a:r>
            <a:rPr lang="en-US" dirty="0"/>
            <a:t>Answer</a:t>
          </a:r>
        </a:p>
      </dgm:t>
    </dgm:pt>
    <dgm:pt modelId="{097797F6-0368-4F53-A358-D88A22345965}" type="parTrans" cxnId="{133F64E0-E011-49D0-AED4-D300009714C2}">
      <dgm:prSet/>
      <dgm:spPr/>
      <dgm:t>
        <a:bodyPr/>
        <a:lstStyle/>
        <a:p>
          <a:endParaRPr lang="en-US"/>
        </a:p>
      </dgm:t>
    </dgm:pt>
    <dgm:pt modelId="{9A69EBDB-50E3-4A8E-86C4-E4637798FF44}" type="sibTrans" cxnId="{133F64E0-E011-49D0-AED4-D300009714C2}">
      <dgm:prSet/>
      <dgm:spPr/>
      <dgm:t>
        <a:bodyPr/>
        <a:lstStyle/>
        <a:p>
          <a:endParaRPr lang="en-US"/>
        </a:p>
      </dgm:t>
    </dgm:pt>
    <dgm:pt modelId="{5FDAD506-06AD-4A3B-8D17-189936046423}">
      <dgm:prSet custT="1"/>
      <dgm:spPr/>
      <dgm:t>
        <a:bodyPr/>
        <a:lstStyle/>
        <a:p>
          <a:pPr>
            <a:lnSpc>
              <a:spcPct val="100000"/>
            </a:lnSpc>
          </a:pPr>
          <a:r>
            <a:rPr lang="en-US" sz="2400" dirty="0"/>
            <a:t>Answer the question “to what extent did the Council make progress on the objective?”.  </a:t>
          </a:r>
        </a:p>
      </dgm:t>
    </dgm:pt>
    <dgm:pt modelId="{1906C83C-136C-4DAB-977A-7E0AA0FFCD8C}" type="parTrans" cxnId="{91BC1BD1-6370-4AA9-A91C-22D9ECEB0075}">
      <dgm:prSet/>
      <dgm:spPr/>
      <dgm:t>
        <a:bodyPr/>
        <a:lstStyle/>
        <a:p>
          <a:endParaRPr lang="en-US"/>
        </a:p>
      </dgm:t>
    </dgm:pt>
    <dgm:pt modelId="{9293B557-1016-4E86-9EED-726EB152B7E6}" type="sibTrans" cxnId="{91BC1BD1-6370-4AA9-A91C-22D9ECEB0075}">
      <dgm:prSet/>
      <dgm:spPr/>
      <dgm:t>
        <a:bodyPr/>
        <a:lstStyle/>
        <a:p>
          <a:endParaRPr lang="en-US"/>
        </a:p>
      </dgm:t>
    </dgm:pt>
    <dgm:pt modelId="{2975DB76-C465-4211-AB7F-5A1D74350D1D}" type="pres">
      <dgm:prSet presAssocID="{2D590856-772D-41C2-B43E-6CCEFD5ADA84}" presName="root" presStyleCnt="0">
        <dgm:presLayoutVars>
          <dgm:dir/>
          <dgm:resizeHandles val="exact"/>
        </dgm:presLayoutVars>
      </dgm:prSet>
      <dgm:spPr/>
    </dgm:pt>
    <dgm:pt modelId="{AB3C819D-EAF8-4274-AC11-700347189856}" type="pres">
      <dgm:prSet presAssocID="{EDD6B231-41A7-428D-9D8E-163C29EC4F02}" presName="compNode" presStyleCnt="0"/>
      <dgm:spPr/>
    </dgm:pt>
    <dgm:pt modelId="{12C33E3C-CFBD-44D1-91D6-1E1BC2DD4BB0}" type="pres">
      <dgm:prSet presAssocID="{EDD6B231-41A7-428D-9D8E-163C29EC4F0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7602BD3F-0E80-4DD6-8513-D655B431D6BF}" type="pres">
      <dgm:prSet presAssocID="{EDD6B231-41A7-428D-9D8E-163C29EC4F02}" presName="iconSpace" presStyleCnt="0"/>
      <dgm:spPr/>
    </dgm:pt>
    <dgm:pt modelId="{936292DD-A3E4-47B1-9D79-3C4FB326E711}" type="pres">
      <dgm:prSet presAssocID="{EDD6B231-41A7-428D-9D8E-163C29EC4F02}" presName="parTx" presStyleLbl="revTx" presStyleIdx="0" presStyleCnt="6">
        <dgm:presLayoutVars>
          <dgm:chMax val="0"/>
          <dgm:chPref val="0"/>
        </dgm:presLayoutVars>
      </dgm:prSet>
      <dgm:spPr/>
    </dgm:pt>
    <dgm:pt modelId="{CD6DC0D8-6DD2-4F3F-84C9-43C64380E0C5}" type="pres">
      <dgm:prSet presAssocID="{EDD6B231-41A7-428D-9D8E-163C29EC4F02}" presName="txSpace" presStyleCnt="0"/>
      <dgm:spPr/>
    </dgm:pt>
    <dgm:pt modelId="{BDE91B85-C595-4929-A350-5744AA16C9EE}" type="pres">
      <dgm:prSet presAssocID="{EDD6B231-41A7-428D-9D8E-163C29EC4F02}" presName="desTx" presStyleLbl="revTx" presStyleIdx="1" presStyleCnt="6">
        <dgm:presLayoutVars/>
      </dgm:prSet>
      <dgm:spPr/>
    </dgm:pt>
    <dgm:pt modelId="{DDE208B4-0881-441E-AB46-207EBB392546}" type="pres">
      <dgm:prSet presAssocID="{66943C29-BA2B-492C-8D05-0EB6A249DFE2}" presName="sibTrans" presStyleCnt="0"/>
      <dgm:spPr/>
    </dgm:pt>
    <dgm:pt modelId="{6C04F5DB-7B50-44AD-A7DB-18E64AF7F7AD}" type="pres">
      <dgm:prSet presAssocID="{CE747E5E-2FD2-42D8-A5E6-D03FF32ED5E7}" presName="compNode" presStyleCnt="0"/>
      <dgm:spPr/>
    </dgm:pt>
    <dgm:pt modelId="{04E1762F-1672-4498-AE5D-789D9B04C7B7}" type="pres">
      <dgm:prSet presAssocID="{CE747E5E-2FD2-42D8-A5E6-D03FF32ED5E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88FB8194-05D5-48ED-8B15-89B143128B77}" type="pres">
      <dgm:prSet presAssocID="{CE747E5E-2FD2-42D8-A5E6-D03FF32ED5E7}" presName="iconSpace" presStyleCnt="0"/>
      <dgm:spPr/>
    </dgm:pt>
    <dgm:pt modelId="{7094481E-C2A0-46D9-8FAE-693F0B9A8F82}" type="pres">
      <dgm:prSet presAssocID="{CE747E5E-2FD2-42D8-A5E6-D03FF32ED5E7}" presName="parTx" presStyleLbl="revTx" presStyleIdx="2" presStyleCnt="6">
        <dgm:presLayoutVars>
          <dgm:chMax val="0"/>
          <dgm:chPref val="0"/>
        </dgm:presLayoutVars>
      </dgm:prSet>
      <dgm:spPr/>
    </dgm:pt>
    <dgm:pt modelId="{EB66FDFB-CBBD-4830-AE90-8CB2A2E96BA1}" type="pres">
      <dgm:prSet presAssocID="{CE747E5E-2FD2-42D8-A5E6-D03FF32ED5E7}" presName="txSpace" presStyleCnt="0"/>
      <dgm:spPr/>
    </dgm:pt>
    <dgm:pt modelId="{B5C7687C-BAFB-4D79-A8AE-42519B74DD36}" type="pres">
      <dgm:prSet presAssocID="{CE747E5E-2FD2-42D8-A5E6-D03FF32ED5E7}" presName="desTx" presStyleLbl="revTx" presStyleIdx="3" presStyleCnt="6">
        <dgm:presLayoutVars/>
      </dgm:prSet>
      <dgm:spPr/>
    </dgm:pt>
    <dgm:pt modelId="{B7B6AA79-214A-4F44-9A82-AA808AA8EAAA}" type="pres">
      <dgm:prSet presAssocID="{AA95438A-8A72-4BFD-8C67-019528E62B10}" presName="sibTrans" presStyleCnt="0"/>
      <dgm:spPr/>
    </dgm:pt>
    <dgm:pt modelId="{00114232-E1BD-490D-96E3-47C994AAA895}" type="pres">
      <dgm:prSet presAssocID="{0F63989D-1A9B-4E2A-BD64-06CD6928AC00}" presName="compNode" presStyleCnt="0"/>
      <dgm:spPr/>
    </dgm:pt>
    <dgm:pt modelId="{B7E4906E-83A0-44A9-B998-89D82CA93454}" type="pres">
      <dgm:prSet presAssocID="{0F63989D-1A9B-4E2A-BD64-06CD6928AC0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CE7F7C5E-8DAF-49D8-ABC7-C76844779CA5}" type="pres">
      <dgm:prSet presAssocID="{0F63989D-1A9B-4E2A-BD64-06CD6928AC00}" presName="iconSpace" presStyleCnt="0"/>
      <dgm:spPr/>
    </dgm:pt>
    <dgm:pt modelId="{0E89FE5F-5012-4BD4-AD3D-442424561C28}" type="pres">
      <dgm:prSet presAssocID="{0F63989D-1A9B-4E2A-BD64-06CD6928AC00}" presName="parTx" presStyleLbl="revTx" presStyleIdx="4" presStyleCnt="6">
        <dgm:presLayoutVars>
          <dgm:chMax val="0"/>
          <dgm:chPref val="0"/>
        </dgm:presLayoutVars>
      </dgm:prSet>
      <dgm:spPr/>
    </dgm:pt>
    <dgm:pt modelId="{0820FE13-DBF8-4CCB-9DDB-F1873C499012}" type="pres">
      <dgm:prSet presAssocID="{0F63989D-1A9B-4E2A-BD64-06CD6928AC00}" presName="txSpace" presStyleCnt="0"/>
      <dgm:spPr/>
    </dgm:pt>
    <dgm:pt modelId="{A7A28168-A689-424B-9BF7-828470B0F772}" type="pres">
      <dgm:prSet presAssocID="{0F63989D-1A9B-4E2A-BD64-06CD6928AC00}" presName="desTx" presStyleLbl="revTx" presStyleIdx="5" presStyleCnt="6">
        <dgm:presLayoutVars/>
      </dgm:prSet>
      <dgm:spPr/>
    </dgm:pt>
  </dgm:ptLst>
  <dgm:cxnLst>
    <dgm:cxn modelId="{5B68DE0E-5FA4-4C32-A61F-E7189A5A5898}" type="presOf" srcId="{CE747E5E-2FD2-42D8-A5E6-D03FF32ED5E7}" destId="{7094481E-C2A0-46D9-8FAE-693F0B9A8F82}" srcOrd="0" destOrd="0" presId="urn:microsoft.com/office/officeart/2018/5/layout/CenteredIconLabelDescriptionList"/>
    <dgm:cxn modelId="{2EFD6515-A817-417E-ADED-961A1807B1F9}" srcId="{2D590856-772D-41C2-B43E-6CCEFD5ADA84}" destId="{EDD6B231-41A7-428D-9D8E-163C29EC4F02}" srcOrd="0" destOrd="0" parTransId="{DE0A3900-1AA9-4426-8045-FD3C10C99FEE}" sibTransId="{66943C29-BA2B-492C-8D05-0EB6A249DFE2}"/>
    <dgm:cxn modelId="{38DF5230-11EF-423E-AA9E-8F48C755D4AA}" type="presOf" srcId="{E8F2C96C-9689-4830-AABB-A580E2377546}" destId="{B5C7687C-BAFB-4D79-A8AE-42519B74DD36}" srcOrd="0" destOrd="0" presId="urn:microsoft.com/office/officeart/2018/5/layout/CenteredIconLabelDescriptionList"/>
    <dgm:cxn modelId="{EE7C563C-D657-4FC0-BFAD-BD912B7D49E5}" type="presOf" srcId="{FFC67BF1-A740-463D-880B-3B08D74F26D0}" destId="{BDE91B85-C595-4929-A350-5744AA16C9EE}" srcOrd="0" destOrd="0" presId="urn:microsoft.com/office/officeart/2018/5/layout/CenteredIconLabelDescriptionList"/>
    <dgm:cxn modelId="{4BAE424D-397F-4011-8041-A0EC08C6D8AA}" type="presOf" srcId="{EDD6B231-41A7-428D-9D8E-163C29EC4F02}" destId="{936292DD-A3E4-47B1-9D79-3C4FB326E711}" srcOrd="0" destOrd="0" presId="urn:microsoft.com/office/officeart/2018/5/layout/CenteredIconLabelDescriptionList"/>
    <dgm:cxn modelId="{60006895-F77D-436C-8EDC-5D8A560830B1}" srcId="{CE747E5E-2FD2-42D8-A5E6-D03FF32ED5E7}" destId="{E8F2C96C-9689-4830-AABB-A580E2377546}" srcOrd="0" destOrd="0" parTransId="{83E2BA73-3C92-4F0C-AFA3-B5B116158B60}" sibTransId="{0CC8387D-AD55-4AD3-A71F-5EC0F953273C}"/>
    <dgm:cxn modelId="{89ADA8A8-DDFC-446F-AE6B-72C58C4CC92D}" srcId="{2D590856-772D-41C2-B43E-6CCEFD5ADA84}" destId="{CE747E5E-2FD2-42D8-A5E6-D03FF32ED5E7}" srcOrd="1" destOrd="0" parTransId="{8C72942C-831C-4040-99CC-30138A7D6CB6}" sibTransId="{AA95438A-8A72-4BFD-8C67-019528E62B10}"/>
    <dgm:cxn modelId="{696D90B8-8B61-4990-AE1E-31F31F27C8F4}" type="presOf" srcId="{0F63989D-1A9B-4E2A-BD64-06CD6928AC00}" destId="{0E89FE5F-5012-4BD4-AD3D-442424561C28}" srcOrd="0" destOrd="0" presId="urn:microsoft.com/office/officeart/2018/5/layout/CenteredIconLabelDescriptionList"/>
    <dgm:cxn modelId="{91BC1BD1-6370-4AA9-A91C-22D9ECEB0075}" srcId="{0F63989D-1A9B-4E2A-BD64-06CD6928AC00}" destId="{5FDAD506-06AD-4A3B-8D17-189936046423}" srcOrd="0" destOrd="0" parTransId="{1906C83C-136C-4DAB-977A-7E0AA0FFCD8C}" sibTransId="{9293B557-1016-4E86-9EED-726EB152B7E6}"/>
    <dgm:cxn modelId="{719676D5-B434-4309-8979-9467ED704BD3}" type="presOf" srcId="{2D590856-772D-41C2-B43E-6CCEFD5ADA84}" destId="{2975DB76-C465-4211-AB7F-5A1D74350D1D}" srcOrd="0" destOrd="0" presId="urn:microsoft.com/office/officeart/2018/5/layout/CenteredIconLabelDescriptionList"/>
    <dgm:cxn modelId="{1F8F97D6-2BFC-4202-B24F-CAE752C2682D}" srcId="{EDD6B231-41A7-428D-9D8E-163C29EC4F02}" destId="{FFC67BF1-A740-463D-880B-3B08D74F26D0}" srcOrd="0" destOrd="0" parTransId="{0E221954-CA6C-4C85-89BB-30D08631AACF}" sibTransId="{31A77F31-A09D-4834-AC50-BF84B48DC578}"/>
    <dgm:cxn modelId="{133F64E0-E011-49D0-AED4-D300009714C2}" srcId="{2D590856-772D-41C2-B43E-6CCEFD5ADA84}" destId="{0F63989D-1A9B-4E2A-BD64-06CD6928AC00}" srcOrd="2" destOrd="0" parTransId="{097797F6-0368-4F53-A358-D88A22345965}" sibTransId="{9A69EBDB-50E3-4A8E-86C4-E4637798FF44}"/>
    <dgm:cxn modelId="{FE66D3EA-C242-4BBD-A471-7564D799E1BE}" type="presOf" srcId="{5FDAD506-06AD-4A3B-8D17-189936046423}" destId="{A7A28168-A689-424B-9BF7-828470B0F772}" srcOrd="0" destOrd="0" presId="urn:microsoft.com/office/officeart/2018/5/layout/CenteredIconLabelDescriptionList"/>
    <dgm:cxn modelId="{9DD814C9-B5C1-4087-A4AE-9CCEAD3F572A}" type="presParOf" srcId="{2975DB76-C465-4211-AB7F-5A1D74350D1D}" destId="{AB3C819D-EAF8-4274-AC11-700347189856}" srcOrd="0" destOrd="0" presId="urn:microsoft.com/office/officeart/2018/5/layout/CenteredIconLabelDescriptionList"/>
    <dgm:cxn modelId="{DF9D89A3-6186-4566-BE91-5CA8343C2991}" type="presParOf" srcId="{AB3C819D-EAF8-4274-AC11-700347189856}" destId="{12C33E3C-CFBD-44D1-91D6-1E1BC2DD4BB0}" srcOrd="0" destOrd="0" presId="urn:microsoft.com/office/officeart/2018/5/layout/CenteredIconLabelDescriptionList"/>
    <dgm:cxn modelId="{774FEABA-2BBE-4865-9CB6-D3679B36583B}" type="presParOf" srcId="{AB3C819D-EAF8-4274-AC11-700347189856}" destId="{7602BD3F-0E80-4DD6-8513-D655B431D6BF}" srcOrd="1" destOrd="0" presId="urn:microsoft.com/office/officeart/2018/5/layout/CenteredIconLabelDescriptionList"/>
    <dgm:cxn modelId="{2B4F48A1-9830-43FA-BA63-6568B6E8154F}" type="presParOf" srcId="{AB3C819D-EAF8-4274-AC11-700347189856}" destId="{936292DD-A3E4-47B1-9D79-3C4FB326E711}" srcOrd="2" destOrd="0" presId="urn:microsoft.com/office/officeart/2018/5/layout/CenteredIconLabelDescriptionList"/>
    <dgm:cxn modelId="{7D4B872E-4E71-4770-88F2-C9F996721933}" type="presParOf" srcId="{AB3C819D-EAF8-4274-AC11-700347189856}" destId="{CD6DC0D8-6DD2-4F3F-84C9-43C64380E0C5}" srcOrd="3" destOrd="0" presId="urn:microsoft.com/office/officeart/2018/5/layout/CenteredIconLabelDescriptionList"/>
    <dgm:cxn modelId="{9C8DAFBC-7B7A-4BEC-AB37-E48384670A90}" type="presParOf" srcId="{AB3C819D-EAF8-4274-AC11-700347189856}" destId="{BDE91B85-C595-4929-A350-5744AA16C9EE}" srcOrd="4" destOrd="0" presId="urn:microsoft.com/office/officeart/2018/5/layout/CenteredIconLabelDescriptionList"/>
    <dgm:cxn modelId="{A501C943-AEDB-4ED2-89ED-5BE889813E66}" type="presParOf" srcId="{2975DB76-C465-4211-AB7F-5A1D74350D1D}" destId="{DDE208B4-0881-441E-AB46-207EBB392546}" srcOrd="1" destOrd="0" presId="urn:microsoft.com/office/officeart/2018/5/layout/CenteredIconLabelDescriptionList"/>
    <dgm:cxn modelId="{CFBDDC92-A25F-40F8-ADEE-CDEE2095CBD3}" type="presParOf" srcId="{2975DB76-C465-4211-AB7F-5A1D74350D1D}" destId="{6C04F5DB-7B50-44AD-A7DB-18E64AF7F7AD}" srcOrd="2" destOrd="0" presId="urn:microsoft.com/office/officeart/2018/5/layout/CenteredIconLabelDescriptionList"/>
    <dgm:cxn modelId="{BC0A8781-81AF-4EEC-9DBB-CCFD516BBBB8}" type="presParOf" srcId="{6C04F5DB-7B50-44AD-A7DB-18E64AF7F7AD}" destId="{04E1762F-1672-4498-AE5D-789D9B04C7B7}" srcOrd="0" destOrd="0" presId="urn:microsoft.com/office/officeart/2018/5/layout/CenteredIconLabelDescriptionList"/>
    <dgm:cxn modelId="{5CE68616-4CC1-43E8-8E05-B728FF54FA92}" type="presParOf" srcId="{6C04F5DB-7B50-44AD-A7DB-18E64AF7F7AD}" destId="{88FB8194-05D5-48ED-8B15-89B143128B77}" srcOrd="1" destOrd="0" presId="urn:microsoft.com/office/officeart/2018/5/layout/CenteredIconLabelDescriptionList"/>
    <dgm:cxn modelId="{FDE36935-CEAE-41B7-9998-14FAC9325EEF}" type="presParOf" srcId="{6C04F5DB-7B50-44AD-A7DB-18E64AF7F7AD}" destId="{7094481E-C2A0-46D9-8FAE-693F0B9A8F82}" srcOrd="2" destOrd="0" presId="urn:microsoft.com/office/officeart/2018/5/layout/CenteredIconLabelDescriptionList"/>
    <dgm:cxn modelId="{47F6CD7F-39C0-4D3A-9EE2-183A5971DEF2}" type="presParOf" srcId="{6C04F5DB-7B50-44AD-A7DB-18E64AF7F7AD}" destId="{EB66FDFB-CBBD-4830-AE90-8CB2A2E96BA1}" srcOrd="3" destOrd="0" presId="urn:microsoft.com/office/officeart/2018/5/layout/CenteredIconLabelDescriptionList"/>
    <dgm:cxn modelId="{6527E17D-CF13-4EB0-ADCD-8BBBAD5C0901}" type="presParOf" srcId="{6C04F5DB-7B50-44AD-A7DB-18E64AF7F7AD}" destId="{B5C7687C-BAFB-4D79-A8AE-42519B74DD36}" srcOrd="4" destOrd="0" presId="urn:microsoft.com/office/officeart/2018/5/layout/CenteredIconLabelDescriptionList"/>
    <dgm:cxn modelId="{24E8ABB7-7D00-421C-86B1-42BA02D6821B}" type="presParOf" srcId="{2975DB76-C465-4211-AB7F-5A1D74350D1D}" destId="{B7B6AA79-214A-4F44-9A82-AA808AA8EAAA}" srcOrd="3" destOrd="0" presId="urn:microsoft.com/office/officeart/2018/5/layout/CenteredIconLabelDescriptionList"/>
    <dgm:cxn modelId="{0EEFCD94-DD06-441C-AF12-ACE808A540C7}" type="presParOf" srcId="{2975DB76-C465-4211-AB7F-5A1D74350D1D}" destId="{00114232-E1BD-490D-96E3-47C994AAA895}" srcOrd="4" destOrd="0" presId="urn:microsoft.com/office/officeart/2018/5/layout/CenteredIconLabelDescriptionList"/>
    <dgm:cxn modelId="{9758EBB1-23E1-4478-8A92-0DE632E10BD6}" type="presParOf" srcId="{00114232-E1BD-490D-96E3-47C994AAA895}" destId="{B7E4906E-83A0-44A9-B998-89D82CA93454}" srcOrd="0" destOrd="0" presId="urn:microsoft.com/office/officeart/2018/5/layout/CenteredIconLabelDescriptionList"/>
    <dgm:cxn modelId="{6D3BE97A-7AC5-455D-9A03-AE20B1A0615C}" type="presParOf" srcId="{00114232-E1BD-490D-96E3-47C994AAA895}" destId="{CE7F7C5E-8DAF-49D8-ABC7-C76844779CA5}" srcOrd="1" destOrd="0" presId="urn:microsoft.com/office/officeart/2018/5/layout/CenteredIconLabelDescriptionList"/>
    <dgm:cxn modelId="{A10B3DA8-23E6-4B08-9C41-56D75744060C}" type="presParOf" srcId="{00114232-E1BD-490D-96E3-47C994AAA895}" destId="{0E89FE5F-5012-4BD4-AD3D-442424561C28}" srcOrd="2" destOrd="0" presId="urn:microsoft.com/office/officeart/2018/5/layout/CenteredIconLabelDescriptionList"/>
    <dgm:cxn modelId="{EFA4E8A2-9FE5-45FD-BE21-680FC6C81FF0}" type="presParOf" srcId="{00114232-E1BD-490D-96E3-47C994AAA895}" destId="{0820FE13-DBF8-4CCB-9DDB-F1873C499012}" srcOrd="3" destOrd="0" presId="urn:microsoft.com/office/officeart/2018/5/layout/CenteredIconLabelDescriptionList"/>
    <dgm:cxn modelId="{F1B4BD89-C63A-4864-B9B1-D647B9C5655C}" type="presParOf" srcId="{00114232-E1BD-490D-96E3-47C994AAA895}" destId="{A7A28168-A689-424B-9BF7-828470B0F772}"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D128F6-3C8D-4731-91BC-8967FCD851D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CF7DBC6-9AE7-47AB-9105-704F05521499}">
      <dgm:prSet custT="1"/>
      <dgm:spPr/>
      <dgm:t>
        <a:bodyPr/>
        <a:lstStyle/>
        <a:p>
          <a:pPr>
            <a:lnSpc>
              <a:spcPct val="100000"/>
            </a:lnSpc>
          </a:pPr>
          <a:r>
            <a:rPr lang="en-US" sz="3200" dirty="0"/>
            <a:t>3 years</a:t>
          </a:r>
        </a:p>
      </dgm:t>
      <dgm:extLst>
        <a:ext uri="{E40237B7-FDA0-4F09-8148-C483321AD2D9}">
          <dgm14:cNvPr xmlns:dgm14="http://schemas.microsoft.com/office/drawing/2010/diagram" id="0" name="" descr="3 years - FY 19, 18, and 17&#10;Use MM-DD-YYYY format or calendar icon."/>
        </a:ext>
      </dgm:extLst>
    </dgm:pt>
    <dgm:pt modelId="{98075D3B-27E8-48C0-9930-A50C57393FF1}" type="parTrans" cxnId="{A76EB0C0-F200-4E37-A8C9-3EE140CD3D96}">
      <dgm:prSet/>
      <dgm:spPr/>
      <dgm:t>
        <a:bodyPr/>
        <a:lstStyle/>
        <a:p>
          <a:endParaRPr lang="en-US"/>
        </a:p>
      </dgm:t>
    </dgm:pt>
    <dgm:pt modelId="{79E75FB0-070B-4D3A-863D-68D2B0B2536E}" type="sibTrans" cxnId="{A76EB0C0-F200-4E37-A8C9-3EE140CD3D96}">
      <dgm:prSet/>
      <dgm:spPr/>
      <dgm:t>
        <a:bodyPr/>
        <a:lstStyle/>
        <a:p>
          <a:endParaRPr lang="en-US"/>
        </a:p>
      </dgm:t>
    </dgm:pt>
    <dgm:pt modelId="{67953059-98A4-4CD0-AC3E-B771864C3100}">
      <dgm:prSet custT="1"/>
      <dgm:spPr/>
      <dgm:t>
        <a:bodyPr/>
        <a:lstStyle/>
        <a:p>
          <a:pPr>
            <a:lnSpc>
              <a:spcPct val="100000"/>
            </a:lnSpc>
          </a:pPr>
          <a:r>
            <a:rPr lang="en-US" sz="2400" dirty="0"/>
            <a:t>Use MM-DD-YYYY format or click on the calendar icon</a:t>
          </a:r>
        </a:p>
      </dgm:t>
    </dgm:pt>
    <dgm:pt modelId="{D6D42ABD-2845-4A15-9A75-402882DE980D}" type="parTrans" cxnId="{016E2B86-80B2-4C94-AF84-516C5A541C8D}">
      <dgm:prSet/>
      <dgm:spPr/>
      <dgm:t>
        <a:bodyPr/>
        <a:lstStyle/>
        <a:p>
          <a:endParaRPr lang="en-US"/>
        </a:p>
      </dgm:t>
    </dgm:pt>
    <dgm:pt modelId="{1D4F69D2-0A00-4C52-A423-FEF4295C8E46}" type="sibTrans" cxnId="{016E2B86-80B2-4C94-AF84-516C5A541C8D}">
      <dgm:prSet/>
      <dgm:spPr/>
      <dgm:t>
        <a:bodyPr/>
        <a:lstStyle/>
        <a:p>
          <a:endParaRPr lang="en-US"/>
        </a:p>
      </dgm:t>
    </dgm:pt>
    <dgm:pt modelId="{16D0BCF3-E40B-4BA1-99DF-BC464C717E26}">
      <dgm:prSet/>
      <dgm:spPr/>
      <dgm:t>
        <a:bodyPr/>
        <a:lstStyle/>
        <a:p>
          <a:pPr>
            <a:lnSpc>
              <a:spcPct val="100000"/>
            </a:lnSpc>
          </a:pPr>
          <a:r>
            <a:rPr lang="en-US" dirty="0"/>
            <a:t>This information provides a sense of the obligation and liquidation status for the federal funds for FY 2020, FY 2019, and FY 2018 awards.</a:t>
          </a:r>
        </a:p>
      </dgm:t>
    </dgm:pt>
    <dgm:pt modelId="{2ABAF1FE-00B7-460B-A655-EA6943A61405}" type="parTrans" cxnId="{EC6B9E9E-5C36-4565-A4B0-325EBFBEA204}">
      <dgm:prSet/>
      <dgm:spPr/>
      <dgm:t>
        <a:bodyPr/>
        <a:lstStyle/>
        <a:p>
          <a:endParaRPr lang="en-US"/>
        </a:p>
      </dgm:t>
    </dgm:pt>
    <dgm:pt modelId="{0578A98D-235A-4FDA-8891-7EB222A87BC5}" type="sibTrans" cxnId="{EC6B9E9E-5C36-4565-A4B0-325EBFBEA204}">
      <dgm:prSet/>
      <dgm:spPr/>
      <dgm:t>
        <a:bodyPr/>
        <a:lstStyle/>
        <a:p>
          <a:endParaRPr lang="en-US"/>
        </a:p>
      </dgm:t>
    </dgm:pt>
    <dgm:pt modelId="{CD4B1BC0-B568-4612-96A0-FF95146D031E}" type="pres">
      <dgm:prSet presAssocID="{6DD128F6-3C8D-4731-91BC-8967FCD851DD}" presName="root" presStyleCnt="0">
        <dgm:presLayoutVars>
          <dgm:dir/>
          <dgm:resizeHandles val="exact"/>
        </dgm:presLayoutVars>
      </dgm:prSet>
      <dgm:spPr/>
    </dgm:pt>
    <dgm:pt modelId="{78819072-F4EA-4DB4-BE6E-41A85E804A5E}" type="pres">
      <dgm:prSet presAssocID="{9CF7DBC6-9AE7-47AB-9105-704F05521499}" presName="compNode" presStyleCnt="0"/>
      <dgm:spPr/>
    </dgm:pt>
    <dgm:pt modelId="{EDBB1B89-292C-4D6D-A52F-3F6BF1494FBE}" type="pres">
      <dgm:prSet presAssocID="{9CF7DBC6-9AE7-47AB-9105-704F05521499}" presName="bgRect" presStyleLbl="bgShp" presStyleIdx="0" presStyleCnt="3"/>
      <dgm:spPr/>
    </dgm:pt>
    <dgm:pt modelId="{63C9420A-85D7-4DFA-81B5-66D73B590377}" type="pres">
      <dgm:prSet presAssocID="{9CF7DBC6-9AE7-47AB-9105-704F0552149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1EB51420-469C-45A4-BD0F-AB5F56F2F518}" type="pres">
      <dgm:prSet presAssocID="{9CF7DBC6-9AE7-47AB-9105-704F05521499}" presName="spaceRect" presStyleCnt="0"/>
      <dgm:spPr/>
    </dgm:pt>
    <dgm:pt modelId="{3BAB3242-7474-4EB0-BE53-6174A25D410A}" type="pres">
      <dgm:prSet presAssocID="{9CF7DBC6-9AE7-47AB-9105-704F05521499}" presName="parTx" presStyleLbl="revTx" presStyleIdx="0" presStyleCnt="3">
        <dgm:presLayoutVars>
          <dgm:chMax val="0"/>
          <dgm:chPref val="0"/>
        </dgm:presLayoutVars>
      </dgm:prSet>
      <dgm:spPr/>
    </dgm:pt>
    <dgm:pt modelId="{93EFB185-7E97-4319-8118-9A07B0F87640}" type="pres">
      <dgm:prSet presAssocID="{79E75FB0-070B-4D3A-863D-68D2B0B2536E}" presName="sibTrans" presStyleCnt="0"/>
      <dgm:spPr/>
    </dgm:pt>
    <dgm:pt modelId="{192AA1EE-5BBC-4312-887C-60F85F5FE59D}" type="pres">
      <dgm:prSet presAssocID="{67953059-98A4-4CD0-AC3E-B771864C3100}" presName="compNode" presStyleCnt="0"/>
      <dgm:spPr/>
    </dgm:pt>
    <dgm:pt modelId="{179CCB16-67C7-467C-B71D-7C2EB5723E05}" type="pres">
      <dgm:prSet presAssocID="{67953059-98A4-4CD0-AC3E-B771864C3100}" presName="bgRect" presStyleLbl="bgShp" presStyleIdx="1" presStyleCnt="3"/>
      <dgm:spPr/>
    </dgm:pt>
    <dgm:pt modelId="{2906212A-595C-4EAB-951C-3362B5108097}" type="pres">
      <dgm:prSet presAssocID="{67953059-98A4-4CD0-AC3E-B771864C310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49A09142-A75F-4317-87A1-6885FD818967}" type="pres">
      <dgm:prSet presAssocID="{67953059-98A4-4CD0-AC3E-B771864C3100}" presName="spaceRect" presStyleCnt="0"/>
      <dgm:spPr/>
    </dgm:pt>
    <dgm:pt modelId="{630DDA28-D407-4CB5-B4E4-D14FEF67869B}" type="pres">
      <dgm:prSet presAssocID="{67953059-98A4-4CD0-AC3E-B771864C3100}" presName="parTx" presStyleLbl="revTx" presStyleIdx="1" presStyleCnt="3">
        <dgm:presLayoutVars>
          <dgm:chMax val="0"/>
          <dgm:chPref val="0"/>
        </dgm:presLayoutVars>
      </dgm:prSet>
      <dgm:spPr/>
    </dgm:pt>
    <dgm:pt modelId="{EBA1F169-DC8E-41B0-8A4C-99C311F4635C}" type="pres">
      <dgm:prSet presAssocID="{1D4F69D2-0A00-4C52-A423-FEF4295C8E46}" presName="sibTrans" presStyleCnt="0"/>
      <dgm:spPr/>
    </dgm:pt>
    <dgm:pt modelId="{9E18B8B0-53D1-4DDB-97EB-06A263BFA5D5}" type="pres">
      <dgm:prSet presAssocID="{16D0BCF3-E40B-4BA1-99DF-BC464C717E26}" presName="compNode" presStyleCnt="0"/>
      <dgm:spPr/>
    </dgm:pt>
    <dgm:pt modelId="{E2628080-7C66-4393-9212-B73F7D589C76}" type="pres">
      <dgm:prSet presAssocID="{16D0BCF3-E40B-4BA1-99DF-BC464C717E26}" presName="bgRect" presStyleLbl="bgShp" presStyleIdx="2" presStyleCnt="3"/>
      <dgm:spPr/>
    </dgm:pt>
    <dgm:pt modelId="{4FCC1DEF-95A1-4C80-BACB-25FC58C656C4}" type="pres">
      <dgm:prSet presAssocID="{16D0BCF3-E40B-4BA1-99DF-BC464C717E2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A6C929CF-0234-4603-9F7F-0C2DAB59D535}" type="pres">
      <dgm:prSet presAssocID="{16D0BCF3-E40B-4BA1-99DF-BC464C717E26}" presName="spaceRect" presStyleCnt="0"/>
      <dgm:spPr/>
    </dgm:pt>
    <dgm:pt modelId="{958EC069-CE1A-47C4-9904-ED5988A21C0E}" type="pres">
      <dgm:prSet presAssocID="{16D0BCF3-E40B-4BA1-99DF-BC464C717E26}" presName="parTx" presStyleLbl="revTx" presStyleIdx="2" presStyleCnt="3" custScaleX="103489">
        <dgm:presLayoutVars>
          <dgm:chMax val="0"/>
          <dgm:chPref val="0"/>
        </dgm:presLayoutVars>
      </dgm:prSet>
      <dgm:spPr/>
    </dgm:pt>
  </dgm:ptLst>
  <dgm:cxnLst>
    <dgm:cxn modelId="{B3B49A24-4327-47F0-AF9A-12F7D93A7C3A}" type="presOf" srcId="{6DD128F6-3C8D-4731-91BC-8967FCD851DD}" destId="{CD4B1BC0-B568-4612-96A0-FF95146D031E}" srcOrd="0" destOrd="0" presId="urn:microsoft.com/office/officeart/2018/2/layout/IconVerticalSolidList"/>
    <dgm:cxn modelId="{A6CEAA68-5EA5-44DB-AD2E-07DE3FD11E60}" type="presOf" srcId="{67953059-98A4-4CD0-AC3E-B771864C3100}" destId="{630DDA28-D407-4CB5-B4E4-D14FEF67869B}" srcOrd="0" destOrd="0" presId="urn:microsoft.com/office/officeart/2018/2/layout/IconVerticalSolidList"/>
    <dgm:cxn modelId="{867B2359-1626-4666-B325-85FDA5702969}" type="presOf" srcId="{16D0BCF3-E40B-4BA1-99DF-BC464C717E26}" destId="{958EC069-CE1A-47C4-9904-ED5988A21C0E}" srcOrd="0" destOrd="0" presId="urn:microsoft.com/office/officeart/2018/2/layout/IconVerticalSolidList"/>
    <dgm:cxn modelId="{016E2B86-80B2-4C94-AF84-516C5A541C8D}" srcId="{6DD128F6-3C8D-4731-91BC-8967FCD851DD}" destId="{67953059-98A4-4CD0-AC3E-B771864C3100}" srcOrd="1" destOrd="0" parTransId="{D6D42ABD-2845-4A15-9A75-402882DE980D}" sibTransId="{1D4F69D2-0A00-4C52-A423-FEF4295C8E46}"/>
    <dgm:cxn modelId="{EC6B9E9E-5C36-4565-A4B0-325EBFBEA204}" srcId="{6DD128F6-3C8D-4731-91BC-8967FCD851DD}" destId="{16D0BCF3-E40B-4BA1-99DF-BC464C717E26}" srcOrd="2" destOrd="0" parTransId="{2ABAF1FE-00B7-460B-A655-EA6943A61405}" sibTransId="{0578A98D-235A-4FDA-8891-7EB222A87BC5}"/>
    <dgm:cxn modelId="{C47DEBBA-B4A1-48E5-90B0-C409A45B833F}" type="presOf" srcId="{9CF7DBC6-9AE7-47AB-9105-704F05521499}" destId="{3BAB3242-7474-4EB0-BE53-6174A25D410A}" srcOrd="0" destOrd="0" presId="urn:microsoft.com/office/officeart/2018/2/layout/IconVerticalSolidList"/>
    <dgm:cxn modelId="{A76EB0C0-F200-4E37-A8C9-3EE140CD3D96}" srcId="{6DD128F6-3C8D-4731-91BC-8967FCD851DD}" destId="{9CF7DBC6-9AE7-47AB-9105-704F05521499}" srcOrd="0" destOrd="0" parTransId="{98075D3B-27E8-48C0-9930-A50C57393FF1}" sibTransId="{79E75FB0-070B-4D3A-863D-68D2B0B2536E}"/>
    <dgm:cxn modelId="{1A73CA1B-99D1-4C9C-A027-6F03DDD0CC9B}" type="presParOf" srcId="{CD4B1BC0-B568-4612-96A0-FF95146D031E}" destId="{78819072-F4EA-4DB4-BE6E-41A85E804A5E}" srcOrd="0" destOrd="0" presId="urn:microsoft.com/office/officeart/2018/2/layout/IconVerticalSolidList"/>
    <dgm:cxn modelId="{405B9A64-A420-4409-B47D-69B1C3B09E56}" type="presParOf" srcId="{78819072-F4EA-4DB4-BE6E-41A85E804A5E}" destId="{EDBB1B89-292C-4D6D-A52F-3F6BF1494FBE}" srcOrd="0" destOrd="0" presId="urn:microsoft.com/office/officeart/2018/2/layout/IconVerticalSolidList"/>
    <dgm:cxn modelId="{149783A6-5491-4D13-B72D-8A38D7ADB60C}" type="presParOf" srcId="{78819072-F4EA-4DB4-BE6E-41A85E804A5E}" destId="{63C9420A-85D7-4DFA-81B5-66D73B590377}" srcOrd="1" destOrd="0" presId="urn:microsoft.com/office/officeart/2018/2/layout/IconVerticalSolidList"/>
    <dgm:cxn modelId="{A51BB36E-A9D2-49B6-BC53-740F5981CB77}" type="presParOf" srcId="{78819072-F4EA-4DB4-BE6E-41A85E804A5E}" destId="{1EB51420-469C-45A4-BD0F-AB5F56F2F518}" srcOrd="2" destOrd="0" presId="urn:microsoft.com/office/officeart/2018/2/layout/IconVerticalSolidList"/>
    <dgm:cxn modelId="{5A3A1FB4-3817-4C1D-BE00-D34C983BBF63}" type="presParOf" srcId="{78819072-F4EA-4DB4-BE6E-41A85E804A5E}" destId="{3BAB3242-7474-4EB0-BE53-6174A25D410A}" srcOrd="3" destOrd="0" presId="urn:microsoft.com/office/officeart/2018/2/layout/IconVerticalSolidList"/>
    <dgm:cxn modelId="{3160FF7F-21D7-4F4B-8FFB-1168F6B60979}" type="presParOf" srcId="{CD4B1BC0-B568-4612-96A0-FF95146D031E}" destId="{93EFB185-7E97-4319-8118-9A07B0F87640}" srcOrd="1" destOrd="0" presId="urn:microsoft.com/office/officeart/2018/2/layout/IconVerticalSolidList"/>
    <dgm:cxn modelId="{95BDD6F3-B3D6-4E95-97E3-5FEDDD197D71}" type="presParOf" srcId="{CD4B1BC0-B568-4612-96A0-FF95146D031E}" destId="{192AA1EE-5BBC-4312-887C-60F85F5FE59D}" srcOrd="2" destOrd="0" presId="urn:microsoft.com/office/officeart/2018/2/layout/IconVerticalSolidList"/>
    <dgm:cxn modelId="{7E5F22F5-5BE9-48C8-99CE-B7CDAA2FE153}" type="presParOf" srcId="{192AA1EE-5BBC-4312-887C-60F85F5FE59D}" destId="{179CCB16-67C7-467C-B71D-7C2EB5723E05}" srcOrd="0" destOrd="0" presId="urn:microsoft.com/office/officeart/2018/2/layout/IconVerticalSolidList"/>
    <dgm:cxn modelId="{B06382EE-5CB2-4127-8F73-A99AE25954B1}" type="presParOf" srcId="{192AA1EE-5BBC-4312-887C-60F85F5FE59D}" destId="{2906212A-595C-4EAB-951C-3362B5108097}" srcOrd="1" destOrd="0" presId="urn:microsoft.com/office/officeart/2018/2/layout/IconVerticalSolidList"/>
    <dgm:cxn modelId="{6593CB6D-E956-4B6A-BBED-40A0D42D9A60}" type="presParOf" srcId="{192AA1EE-5BBC-4312-887C-60F85F5FE59D}" destId="{49A09142-A75F-4317-87A1-6885FD818967}" srcOrd="2" destOrd="0" presId="urn:microsoft.com/office/officeart/2018/2/layout/IconVerticalSolidList"/>
    <dgm:cxn modelId="{236B967A-A42F-479E-8E13-096BE7490894}" type="presParOf" srcId="{192AA1EE-5BBC-4312-887C-60F85F5FE59D}" destId="{630DDA28-D407-4CB5-B4E4-D14FEF67869B}" srcOrd="3" destOrd="0" presId="urn:microsoft.com/office/officeart/2018/2/layout/IconVerticalSolidList"/>
    <dgm:cxn modelId="{17EC318B-554E-47AF-BD35-6526F7376F0C}" type="presParOf" srcId="{CD4B1BC0-B568-4612-96A0-FF95146D031E}" destId="{EBA1F169-DC8E-41B0-8A4C-99C311F4635C}" srcOrd="3" destOrd="0" presId="urn:microsoft.com/office/officeart/2018/2/layout/IconVerticalSolidList"/>
    <dgm:cxn modelId="{9D22A7C0-465B-4065-9BA6-89D0076C0F16}" type="presParOf" srcId="{CD4B1BC0-B568-4612-96A0-FF95146D031E}" destId="{9E18B8B0-53D1-4DDB-97EB-06A263BFA5D5}" srcOrd="4" destOrd="0" presId="urn:microsoft.com/office/officeart/2018/2/layout/IconVerticalSolidList"/>
    <dgm:cxn modelId="{39EA1172-BCEC-45ED-A021-570D0FFC7D84}" type="presParOf" srcId="{9E18B8B0-53D1-4DDB-97EB-06A263BFA5D5}" destId="{E2628080-7C66-4393-9212-B73F7D589C76}" srcOrd="0" destOrd="0" presId="urn:microsoft.com/office/officeart/2018/2/layout/IconVerticalSolidList"/>
    <dgm:cxn modelId="{E7297F00-62B3-433E-BBE2-9315402979E1}" type="presParOf" srcId="{9E18B8B0-53D1-4DDB-97EB-06A263BFA5D5}" destId="{4FCC1DEF-95A1-4C80-BACB-25FC58C656C4}" srcOrd="1" destOrd="0" presId="urn:microsoft.com/office/officeart/2018/2/layout/IconVerticalSolidList"/>
    <dgm:cxn modelId="{31EC7C50-6807-49DD-B7CF-7B6C9579CBA5}" type="presParOf" srcId="{9E18B8B0-53D1-4DDB-97EB-06A263BFA5D5}" destId="{A6C929CF-0234-4603-9F7F-0C2DAB59D535}" srcOrd="2" destOrd="0" presId="urn:microsoft.com/office/officeart/2018/2/layout/IconVerticalSolidList"/>
    <dgm:cxn modelId="{B1E9588C-61C6-4992-9151-A58367414C1C}" type="presParOf" srcId="{9E18B8B0-53D1-4DDB-97EB-06A263BFA5D5}" destId="{958EC069-CE1A-47C4-9904-ED5988A21C0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24CAA-CF45-4F93-A9A7-084363D7F972}">
      <dsp:nvSpPr>
        <dsp:cNvPr id="0" name=""/>
        <dsp:cNvSpPr/>
      </dsp:nvSpPr>
      <dsp:spPr>
        <a:xfrm>
          <a:off x="0" y="3405985"/>
          <a:ext cx="7315200" cy="111792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Include a brief description of </a:t>
          </a:r>
          <a:r>
            <a:rPr lang="en-US" sz="2100" b="1" kern="1200" dirty="0"/>
            <a:t>what</a:t>
          </a:r>
          <a:r>
            <a:rPr lang="en-US" sz="2100" kern="1200" dirty="0"/>
            <a:t> was learned and </a:t>
          </a:r>
          <a:r>
            <a:rPr lang="en-US" sz="2100" b="1" kern="1200" dirty="0"/>
            <a:t>how</a:t>
          </a:r>
          <a:r>
            <a:rPr lang="en-US" sz="2100" kern="1200" dirty="0"/>
            <a:t> the Council will use the information learned on state plan activities. </a:t>
          </a:r>
        </a:p>
      </dsp:txBody>
      <dsp:txXfrm>
        <a:off x="0" y="3405985"/>
        <a:ext cx="7315200" cy="1117920"/>
      </dsp:txXfrm>
    </dsp:sp>
    <dsp:sp modelId="{8D60A956-BF42-4970-B52C-8F55179B8AF7}">
      <dsp:nvSpPr>
        <dsp:cNvPr id="0" name=""/>
        <dsp:cNvSpPr/>
      </dsp:nvSpPr>
      <dsp:spPr>
        <a:xfrm rot="10800000">
          <a:off x="0" y="1703392"/>
          <a:ext cx="7315200" cy="1719361"/>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Describe any lessons learned from projects or activities during the reporting period.  </a:t>
          </a:r>
        </a:p>
      </dsp:txBody>
      <dsp:txXfrm rot="10800000">
        <a:off x="0" y="1703392"/>
        <a:ext cx="7315200" cy="1117189"/>
      </dsp:txXfrm>
    </dsp:sp>
    <dsp:sp modelId="{888246CC-1A2E-48F5-939C-6D405127DE47}">
      <dsp:nvSpPr>
        <dsp:cNvPr id="0" name=""/>
        <dsp:cNvSpPr/>
      </dsp:nvSpPr>
      <dsp:spPr>
        <a:xfrm rot="10800000">
          <a:off x="0" y="799"/>
          <a:ext cx="7315200" cy="1719361"/>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“Lessons learned” are insights from a project or activity that can be usefully applied to projects and activities.  </a:t>
          </a:r>
        </a:p>
      </dsp:txBody>
      <dsp:txXfrm rot="10800000">
        <a:off x="0" y="799"/>
        <a:ext cx="7315200" cy="11171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E81E6-2FDE-4C48-A92D-DA0AC6BEBA86}">
      <dsp:nvSpPr>
        <dsp:cNvPr id="0" name=""/>
        <dsp:cNvSpPr/>
      </dsp:nvSpPr>
      <dsp:spPr>
        <a:xfrm>
          <a:off x="0" y="125667"/>
          <a:ext cx="11163618" cy="18146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rPr>
            <a:t>Dollars leveraged refers to additional funds that result from an initial investment of Council funds to gain a dollar return from other sources. </a:t>
          </a:r>
        </a:p>
      </dsp:txBody>
      <dsp:txXfrm>
        <a:off x="88585" y="214252"/>
        <a:ext cx="10986448" cy="1637500"/>
      </dsp:txXfrm>
    </dsp:sp>
    <dsp:sp modelId="{490BF152-C45C-44B5-A34D-B0A0A1070E56}">
      <dsp:nvSpPr>
        <dsp:cNvPr id="0" name=""/>
        <dsp:cNvSpPr/>
      </dsp:nvSpPr>
      <dsp:spPr>
        <a:xfrm>
          <a:off x="0" y="2035377"/>
          <a:ext cx="11163618" cy="181467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rPr>
            <a:t>Funds can be either public or private.  Dollars leveraged must not include match </a:t>
          </a:r>
        </a:p>
      </dsp:txBody>
      <dsp:txXfrm>
        <a:off x="88585" y="2123962"/>
        <a:ext cx="10986448" cy="1637500"/>
      </dsp:txXfrm>
    </dsp:sp>
    <dsp:sp modelId="{01365AA2-60DA-41A7-8C2F-B5DC27B46871}">
      <dsp:nvSpPr>
        <dsp:cNvPr id="0" name=""/>
        <dsp:cNvSpPr/>
      </dsp:nvSpPr>
      <dsp:spPr>
        <a:xfrm>
          <a:off x="0" y="3945088"/>
          <a:ext cx="11163618" cy="18146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tx1"/>
              </a:solidFill>
            </a:rPr>
            <a:t>Remember to describe dollars leveraged in the appropriate progress report narrative so the reader can make a connection between the total dollars leveraged and specific activities.</a:t>
          </a:r>
        </a:p>
      </dsp:txBody>
      <dsp:txXfrm>
        <a:off x="88585" y="4033673"/>
        <a:ext cx="10986448" cy="163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2AB7C-E399-4F0F-8A8A-C44B7D2E4A88}">
      <dsp:nvSpPr>
        <dsp:cNvPr id="0" name=""/>
        <dsp:cNvSpPr/>
      </dsp:nvSpPr>
      <dsp:spPr>
        <a:xfrm rot="5400000">
          <a:off x="6666045" y="-2756770"/>
          <a:ext cx="969125"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You can only select one; select the one that best represents the activities for the reporting year; identify other areas of focus in the narrative.</a:t>
          </a:r>
        </a:p>
      </dsp:txBody>
      <dsp:txXfrm rot="-5400000">
        <a:off x="3785616" y="170968"/>
        <a:ext cx="6682675" cy="874507"/>
      </dsp:txXfrm>
    </dsp:sp>
    <dsp:sp modelId="{6F90771F-22D6-4B4D-9A8D-056E4627F944}">
      <dsp:nvSpPr>
        <dsp:cNvPr id="0" name=""/>
        <dsp:cNvSpPr/>
      </dsp:nvSpPr>
      <dsp:spPr>
        <a:xfrm>
          <a:off x="0" y="2518"/>
          <a:ext cx="3785616" cy="12114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#3 – focus of the objective</a:t>
          </a:r>
        </a:p>
      </dsp:txBody>
      <dsp:txXfrm>
        <a:off x="59136" y="61654"/>
        <a:ext cx="3667344" cy="1093134"/>
      </dsp:txXfrm>
    </dsp:sp>
    <dsp:sp modelId="{DCD01940-E50A-4D36-ACB2-D152E85BA45D}">
      <dsp:nvSpPr>
        <dsp:cNvPr id="0" name=""/>
        <dsp:cNvSpPr/>
      </dsp:nvSpPr>
      <dsp:spPr>
        <a:xfrm rot="5400000">
          <a:off x="6666045" y="-1484793"/>
          <a:ext cx="969125" cy="6729984"/>
        </a:xfrm>
        <a:prstGeom prst="round2Same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You can only select one; this is specific to the OBJECTIVE (not the activities planned to reach the objective).</a:t>
          </a:r>
        </a:p>
      </dsp:txBody>
      <dsp:txXfrm rot="-5400000">
        <a:off x="3785616" y="1442945"/>
        <a:ext cx="6682675" cy="874507"/>
      </dsp:txXfrm>
    </dsp:sp>
    <dsp:sp modelId="{D5892BEC-6246-447B-8ADA-8D85990340E0}">
      <dsp:nvSpPr>
        <dsp:cNvPr id="0" name=""/>
        <dsp:cNvSpPr/>
      </dsp:nvSpPr>
      <dsp:spPr>
        <a:xfrm>
          <a:off x="0" y="1274495"/>
          <a:ext cx="3785616" cy="1211406"/>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#4 – New, ongoing, or completed</a:t>
          </a:r>
        </a:p>
      </dsp:txBody>
      <dsp:txXfrm>
        <a:off x="59136" y="1333631"/>
        <a:ext cx="3667344" cy="1093134"/>
      </dsp:txXfrm>
    </dsp:sp>
    <dsp:sp modelId="{2CA900C0-2339-4312-A1F6-CC3369172BAF}">
      <dsp:nvSpPr>
        <dsp:cNvPr id="0" name=""/>
        <dsp:cNvSpPr/>
      </dsp:nvSpPr>
      <dsp:spPr>
        <a:xfrm rot="5400000">
          <a:off x="6666045" y="-212815"/>
          <a:ext cx="969125" cy="6729984"/>
        </a:xfrm>
        <a:prstGeom prst="round2Same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If entering demonstration project dates use MM/DD/YYYY format</a:t>
          </a:r>
        </a:p>
      </dsp:txBody>
      <dsp:txXfrm rot="-5400000">
        <a:off x="3785616" y="2714923"/>
        <a:ext cx="6682675" cy="874507"/>
      </dsp:txXfrm>
    </dsp:sp>
    <dsp:sp modelId="{B109F8D3-A28F-449C-B470-F274351051D3}">
      <dsp:nvSpPr>
        <dsp:cNvPr id="0" name=""/>
        <dsp:cNvSpPr/>
      </dsp:nvSpPr>
      <dsp:spPr>
        <a:xfrm>
          <a:off x="0" y="2546472"/>
          <a:ext cx="3785616" cy="1211406"/>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#5 – what area the objectives addressed</a:t>
          </a:r>
        </a:p>
      </dsp:txBody>
      <dsp:txXfrm>
        <a:off x="59136" y="2605608"/>
        <a:ext cx="3667344" cy="1093134"/>
      </dsp:txXfrm>
    </dsp:sp>
    <dsp:sp modelId="{01FE30FE-F3D9-4AB6-9421-B12A799D03B2}">
      <dsp:nvSpPr>
        <dsp:cNvPr id="0" name=""/>
        <dsp:cNvSpPr/>
      </dsp:nvSpPr>
      <dsp:spPr>
        <a:xfrm rot="5400000">
          <a:off x="6666045" y="1059161"/>
          <a:ext cx="969125" cy="6729984"/>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Select one that best represents the stage; Leave blank if the objective is not a systems change activity. </a:t>
          </a:r>
        </a:p>
      </dsp:txBody>
      <dsp:txXfrm rot="-5400000">
        <a:off x="3785616" y="3986900"/>
        <a:ext cx="6682675" cy="874507"/>
      </dsp:txXfrm>
    </dsp:sp>
    <dsp:sp modelId="{2F35BEED-6949-4EE4-B936-DCFCCECDD7F3}">
      <dsp:nvSpPr>
        <dsp:cNvPr id="0" name=""/>
        <dsp:cNvSpPr/>
      </dsp:nvSpPr>
      <dsp:spPr>
        <a:xfrm>
          <a:off x="0" y="3818449"/>
          <a:ext cx="3785616" cy="121140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#6 – stage of implementation (systems change activities)</a:t>
          </a:r>
        </a:p>
      </dsp:txBody>
      <dsp:txXfrm>
        <a:off x="59136" y="3877585"/>
        <a:ext cx="3667344" cy="10931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618EB-807D-4A19-A7A8-544FFCD0DA7A}">
      <dsp:nvSpPr>
        <dsp:cNvPr id="0" name=""/>
        <dsp:cNvSpPr/>
      </dsp:nvSpPr>
      <dsp:spPr>
        <a:xfrm>
          <a:off x="0" y="4571465"/>
          <a:ext cx="10515600" cy="10001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060"/>
              </a:solidFill>
            </a:rPr>
            <a:t>If the planned output was partially achieved, do not indicate;, include information in the narrative that tells a reader the activities were partially met and explain why.</a:t>
          </a:r>
        </a:p>
      </dsp:txBody>
      <dsp:txXfrm>
        <a:off x="0" y="4571465"/>
        <a:ext cx="10515600" cy="1000124"/>
      </dsp:txXfrm>
    </dsp:sp>
    <dsp:sp modelId="{E911BE11-EA10-4F02-BD72-13BE9374050D}">
      <dsp:nvSpPr>
        <dsp:cNvPr id="0" name=""/>
        <dsp:cNvSpPr/>
      </dsp:nvSpPr>
      <dsp:spPr>
        <a:xfrm rot="10800000">
          <a:off x="0" y="3048275"/>
          <a:ext cx="10515600" cy="1538192"/>
        </a:xfrm>
        <a:prstGeom prst="upArrowCallou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If the planned output was not achieved, leave it blank</a:t>
          </a:r>
          <a:r>
            <a:rPr lang="en-US" sz="1800" kern="1200" dirty="0"/>
            <a:t>.  </a:t>
          </a:r>
        </a:p>
      </dsp:txBody>
      <dsp:txXfrm rot="10800000">
        <a:off x="0" y="3048275"/>
        <a:ext cx="10515600" cy="999471"/>
      </dsp:txXfrm>
    </dsp:sp>
    <dsp:sp modelId="{E6E63DAD-9539-41AA-83FE-A901EFF3631E}">
      <dsp:nvSpPr>
        <dsp:cNvPr id="0" name=""/>
        <dsp:cNvSpPr/>
      </dsp:nvSpPr>
      <dsp:spPr>
        <a:xfrm rot="10800000">
          <a:off x="0" y="1525084"/>
          <a:ext cx="10515600" cy="1538192"/>
        </a:xfrm>
        <a:prstGeom prst="upArrowCallou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If the planned output was achieved, indicate</a:t>
          </a:r>
          <a:r>
            <a:rPr lang="en-US" sz="1800" kern="1200" dirty="0">
              <a:solidFill>
                <a:schemeClr val="tx1"/>
              </a:solidFill>
            </a:rPr>
            <a:t>.  </a:t>
          </a:r>
        </a:p>
      </dsp:txBody>
      <dsp:txXfrm rot="10800000">
        <a:off x="0" y="1525084"/>
        <a:ext cx="10515600" cy="999471"/>
      </dsp:txXfrm>
    </dsp:sp>
    <dsp:sp modelId="{36A6A641-CAA8-4AC6-820B-D67EB169FB55}">
      <dsp:nvSpPr>
        <dsp:cNvPr id="0" name=""/>
        <dsp:cNvSpPr/>
      </dsp:nvSpPr>
      <dsp:spPr>
        <a:xfrm rot="10800000">
          <a:off x="0" y="28520"/>
          <a:ext cx="10515600" cy="1538192"/>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“Planned outputs” were identified  the corresponding annual work plan</a:t>
          </a:r>
        </a:p>
      </dsp:txBody>
      <dsp:txXfrm rot="10800000">
        <a:off x="0" y="28520"/>
        <a:ext cx="10515600" cy="9994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5EE76-AE0D-4FF2-8EB5-D2BC385D8089}">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9A42F1-115A-462D-92AC-91FBEEA7619D}">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b="1" kern="1200" dirty="0"/>
            <a:t>This section is to focus on the key activities implemented for the objective.  </a:t>
          </a:r>
          <a:endParaRPr lang="en-US" sz="2000" kern="1200" dirty="0"/>
        </a:p>
      </dsp:txBody>
      <dsp:txXfrm>
        <a:off x="559800" y="3022743"/>
        <a:ext cx="4320000" cy="720000"/>
      </dsp:txXfrm>
    </dsp:sp>
    <dsp:sp modelId="{A2425863-A215-4455-8832-F6293C463672}">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BD80C2-7408-4D3B-8CA2-333CC7418E79}">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b="1" kern="1200" dirty="0"/>
            <a:t>The assessment of progress is reported in #13.</a:t>
          </a:r>
          <a:endParaRPr lang="en-US" sz="2000" kern="1200" dirty="0"/>
        </a:p>
      </dsp:txBody>
      <dsp:txXfrm>
        <a:off x="5635800" y="3022743"/>
        <a:ext cx="432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B2969-DC98-44B9-A336-8F3C65F483A4}">
      <dsp:nvSpPr>
        <dsp:cNvPr id="0" name=""/>
        <dsp:cNvSpPr/>
      </dsp:nvSpPr>
      <dsp:spPr>
        <a:xfrm>
          <a:off x="0" y="2442"/>
          <a:ext cx="11098304"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95DDA9-2648-47B6-B842-27D70F8673B7}">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B5E55D-6136-4E5D-A663-F007EBF619A0}">
      <dsp:nvSpPr>
        <dsp:cNvPr id="0" name=""/>
        <dsp:cNvSpPr/>
      </dsp:nvSpPr>
      <dsp:spPr>
        <a:xfrm>
          <a:off x="1429899" y="2442"/>
          <a:ext cx="96684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2060"/>
              </a:solidFill>
            </a:rPr>
            <a:t>Select the activities the best describes the Council’s work and progress towards the objective.</a:t>
          </a:r>
        </a:p>
      </dsp:txBody>
      <dsp:txXfrm>
        <a:off x="1429899" y="2442"/>
        <a:ext cx="9668404" cy="1238008"/>
      </dsp:txXfrm>
    </dsp:sp>
    <dsp:sp modelId="{94C01460-3B88-4625-8D02-EC5C86929791}">
      <dsp:nvSpPr>
        <dsp:cNvPr id="0" name=""/>
        <dsp:cNvSpPr/>
      </dsp:nvSpPr>
      <dsp:spPr>
        <a:xfrm>
          <a:off x="0" y="1549953"/>
          <a:ext cx="11098304"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0D5D80-D90C-4E3B-BAA1-24AE28E1361D}">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F12301-5483-4716-955E-067662290FE6}">
      <dsp:nvSpPr>
        <dsp:cNvPr id="0" name=""/>
        <dsp:cNvSpPr/>
      </dsp:nvSpPr>
      <dsp:spPr>
        <a:xfrm>
          <a:off x="1429899" y="1549953"/>
          <a:ext cx="96684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2060"/>
              </a:solidFill>
            </a:rPr>
            <a:t>State if new or continuation; identify geographic area and method of implementation</a:t>
          </a:r>
        </a:p>
      </dsp:txBody>
      <dsp:txXfrm>
        <a:off x="1429899" y="1549953"/>
        <a:ext cx="9668404" cy="1238008"/>
      </dsp:txXfrm>
    </dsp:sp>
    <dsp:sp modelId="{17A70075-137C-41F5-8001-A18B83C1643E}">
      <dsp:nvSpPr>
        <dsp:cNvPr id="0" name=""/>
        <dsp:cNvSpPr/>
      </dsp:nvSpPr>
      <dsp:spPr>
        <a:xfrm>
          <a:off x="0" y="3097464"/>
          <a:ext cx="11098304"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E72916-8902-4E28-8CBF-72B45F692C26}">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DC7B38-7387-43D9-9E31-B7D465EBCB34}">
      <dsp:nvSpPr>
        <dsp:cNvPr id="0" name=""/>
        <dsp:cNvSpPr/>
      </dsp:nvSpPr>
      <dsp:spPr>
        <a:xfrm>
          <a:off x="1429899" y="3097464"/>
          <a:ext cx="96684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2060"/>
              </a:solidFill>
            </a:rPr>
            <a:t>Discuss how the strategy/strategies was used to get outcomes</a:t>
          </a:r>
        </a:p>
      </dsp:txBody>
      <dsp:txXfrm>
        <a:off x="1429899" y="3097464"/>
        <a:ext cx="9668404" cy="1238008"/>
      </dsp:txXfrm>
    </dsp:sp>
    <dsp:sp modelId="{EF4DDABB-1732-4F06-AEEE-0F4CEC501482}">
      <dsp:nvSpPr>
        <dsp:cNvPr id="0" name=""/>
        <dsp:cNvSpPr/>
      </dsp:nvSpPr>
      <dsp:spPr>
        <a:xfrm>
          <a:off x="0" y="4644974"/>
          <a:ext cx="11098304"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311B4A-3533-49D2-A411-C1906B428138}">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B6B493-E08F-4CA7-9B4F-1289B5F10A51}">
      <dsp:nvSpPr>
        <dsp:cNvPr id="0" name=""/>
        <dsp:cNvSpPr/>
      </dsp:nvSpPr>
      <dsp:spPr>
        <a:xfrm>
          <a:off x="1429899" y="4644974"/>
          <a:ext cx="96684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2060"/>
              </a:solidFill>
            </a:rPr>
            <a:t>Deliverables with connection to outcomes</a:t>
          </a:r>
        </a:p>
      </dsp:txBody>
      <dsp:txXfrm>
        <a:off x="1429899" y="4644974"/>
        <a:ext cx="9668404" cy="12380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F7110-EEAF-4837-B7E9-35D9C9066257}">
      <dsp:nvSpPr>
        <dsp:cNvPr id="0" name=""/>
        <dsp:cNvSpPr/>
      </dsp:nvSpPr>
      <dsp:spPr>
        <a:xfrm>
          <a:off x="0" y="3591"/>
          <a:ext cx="10844875" cy="167949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2A80DF-ABCC-47F8-A7B1-0FDD28256D4F}">
      <dsp:nvSpPr>
        <dsp:cNvPr id="0" name=""/>
        <dsp:cNvSpPr/>
      </dsp:nvSpPr>
      <dsp:spPr>
        <a:xfrm>
          <a:off x="508048" y="381478"/>
          <a:ext cx="923723" cy="9237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4746BF-6814-4F02-A03A-D57B57D15863}">
      <dsp:nvSpPr>
        <dsp:cNvPr id="0" name=""/>
        <dsp:cNvSpPr/>
      </dsp:nvSpPr>
      <dsp:spPr>
        <a:xfrm>
          <a:off x="1939820" y="3591"/>
          <a:ext cx="8903158" cy="167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47" tIns="177747" rIns="177747" bIns="177747" numCol="1" spcCol="1270" anchor="ctr" anchorCtr="0">
          <a:noAutofit/>
        </a:bodyPr>
        <a:lstStyle/>
        <a:p>
          <a:pPr marL="0" lvl="0" indent="0" algn="l" defTabSz="1244600">
            <a:lnSpc>
              <a:spcPct val="100000"/>
            </a:lnSpc>
            <a:spcBef>
              <a:spcPct val="0"/>
            </a:spcBef>
            <a:spcAft>
              <a:spcPct val="35000"/>
            </a:spcAft>
            <a:buNone/>
          </a:pPr>
          <a:r>
            <a:rPr lang="en-US" sz="2800" kern="1200" dirty="0">
              <a:solidFill>
                <a:srgbClr val="002060"/>
              </a:solidFill>
            </a:rPr>
            <a:t>Performance measure numbers for each activity identified in narrative</a:t>
          </a:r>
        </a:p>
      </dsp:txBody>
      <dsp:txXfrm>
        <a:off x="1939820" y="3591"/>
        <a:ext cx="8903158" cy="1679498"/>
      </dsp:txXfrm>
    </dsp:sp>
    <dsp:sp modelId="{9F3019E9-0A38-4161-BB22-1B9651F0E265}">
      <dsp:nvSpPr>
        <dsp:cNvPr id="0" name=""/>
        <dsp:cNvSpPr/>
      </dsp:nvSpPr>
      <dsp:spPr>
        <a:xfrm>
          <a:off x="0" y="2102963"/>
          <a:ext cx="10844875" cy="167949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CE6127-1D7C-47DC-B236-98FADFEB0CB7}">
      <dsp:nvSpPr>
        <dsp:cNvPr id="0" name=""/>
        <dsp:cNvSpPr/>
      </dsp:nvSpPr>
      <dsp:spPr>
        <a:xfrm>
          <a:off x="508048" y="2480851"/>
          <a:ext cx="923723" cy="9237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ADE28D-CABF-4BBF-8CD2-666046E77296}">
      <dsp:nvSpPr>
        <dsp:cNvPr id="0" name=""/>
        <dsp:cNvSpPr/>
      </dsp:nvSpPr>
      <dsp:spPr>
        <a:xfrm>
          <a:off x="1939820" y="2102963"/>
          <a:ext cx="8903158" cy="167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47" tIns="177747" rIns="177747" bIns="177747" numCol="1" spcCol="1270" anchor="ctr" anchorCtr="0">
          <a:noAutofit/>
        </a:bodyPr>
        <a:lstStyle/>
        <a:p>
          <a:pPr marL="0" lvl="0" indent="0" algn="l" defTabSz="1244600">
            <a:lnSpc>
              <a:spcPct val="100000"/>
            </a:lnSpc>
            <a:spcBef>
              <a:spcPct val="0"/>
            </a:spcBef>
            <a:spcAft>
              <a:spcPct val="35000"/>
            </a:spcAft>
            <a:buNone/>
          </a:pPr>
          <a:r>
            <a:rPr lang="en-US" sz="2800" kern="1200" dirty="0">
              <a:solidFill>
                <a:srgbClr val="002060"/>
              </a:solidFill>
            </a:rPr>
            <a:t>Dollars leveraged identified in the narrative</a:t>
          </a:r>
        </a:p>
      </dsp:txBody>
      <dsp:txXfrm>
        <a:off x="1939820" y="2102963"/>
        <a:ext cx="8903158" cy="1679498"/>
      </dsp:txXfrm>
    </dsp:sp>
    <dsp:sp modelId="{CEEC46D8-41CA-4E02-85BB-D4848A4BC7A5}">
      <dsp:nvSpPr>
        <dsp:cNvPr id="0" name=""/>
        <dsp:cNvSpPr/>
      </dsp:nvSpPr>
      <dsp:spPr>
        <a:xfrm>
          <a:off x="0" y="4202336"/>
          <a:ext cx="10844875" cy="167949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A96908-A520-40FB-8BC0-9160E79B2E43}">
      <dsp:nvSpPr>
        <dsp:cNvPr id="0" name=""/>
        <dsp:cNvSpPr/>
      </dsp:nvSpPr>
      <dsp:spPr>
        <a:xfrm>
          <a:off x="508048" y="4580223"/>
          <a:ext cx="923723" cy="9237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EEF756-4C28-4411-8FCE-B3BF584FA213}">
      <dsp:nvSpPr>
        <dsp:cNvPr id="0" name=""/>
        <dsp:cNvSpPr/>
      </dsp:nvSpPr>
      <dsp:spPr>
        <a:xfrm>
          <a:off x="1939820" y="4202336"/>
          <a:ext cx="4880193" cy="167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47" tIns="177747" rIns="177747" bIns="177747" numCol="1" spcCol="1270" anchor="ctr" anchorCtr="0">
          <a:noAutofit/>
        </a:bodyPr>
        <a:lstStyle/>
        <a:p>
          <a:pPr marL="0" lvl="0" indent="0" algn="l" defTabSz="1244600">
            <a:lnSpc>
              <a:spcPct val="100000"/>
            </a:lnSpc>
            <a:spcBef>
              <a:spcPct val="0"/>
            </a:spcBef>
            <a:spcAft>
              <a:spcPct val="35000"/>
            </a:spcAft>
            <a:buNone/>
          </a:pPr>
          <a:r>
            <a:rPr lang="en-US" sz="2800" kern="1200" dirty="0">
              <a:solidFill>
                <a:srgbClr val="002060"/>
              </a:solidFill>
            </a:rPr>
            <a:t>Monitoring and evaluation activities</a:t>
          </a:r>
        </a:p>
      </dsp:txBody>
      <dsp:txXfrm>
        <a:off x="1939820" y="4202336"/>
        <a:ext cx="4880193" cy="1679498"/>
      </dsp:txXfrm>
    </dsp:sp>
    <dsp:sp modelId="{6EC368A7-2A46-4197-898A-8252D25C15FE}">
      <dsp:nvSpPr>
        <dsp:cNvPr id="0" name=""/>
        <dsp:cNvSpPr/>
      </dsp:nvSpPr>
      <dsp:spPr>
        <a:xfrm>
          <a:off x="6820013" y="4202336"/>
          <a:ext cx="4022964" cy="1679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47" tIns="177747" rIns="177747" bIns="177747" numCol="1" spcCol="1270" anchor="ctr" anchorCtr="0">
          <a:noAutofit/>
        </a:bodyPr>
        <a:lstStyle/>
        <a:p>
          <a:pPr marL="0" lvl="0" indent="0" algn="l" defTabSz="889000">
            <a:lnSpc>
              <a:spcPct val="100000"/>
            </a:lnSpc>
            <a:spcBef>
              <a:spcPct val="0"/>
            </a:spcBef>
            <a:spcAft>
              <a:spcPct val="35000"/>
            </a:spcAft>
            <a:buNone/>
          </a:pPr>
          <a:r>
            <a:rPr lang="en-US" sz="2000" kern="1200" dirty="0">
              <a:solidFill>
                <a:srgbClr val="002060"/>
              </a:solidFill>
            </a:rPr>
            <a:t>Data sources</a:t>
          </a:r>
        </a:p>
        <a:p>
          <a:pPr marL="0" lvl="0" indent="0" algn="l" defTabSz="889000">
            <a:lnSpc>
              <a:spcPct val="100000"/>
            </a:lnSpc>
            <a:spcBef>
              <a:spcPct val="0"/>
            </a:spcBef>
            <a:spcAft>
              <a:spcPct val="35000"/>
            </a:spcAft>
            <a:buNone/>
          </a:pPr>
          <a:r>
            <a:rPr lang="en-US" sz="2000" kern="1200" dirty="0">
              <a:solidFill>
                <a:srgbClr val="002060"/>
              </a:solidFill>
            </a:rPr>
            <a:t>Results of M&amp;E efforts </a:t>
          </a:r>
        </a:p>
        <a:p>
          <a:pPr marL="0" lvl="0" indent="0" algn="l" defTabSz="889000">
            <a:lnSpc>
              <a:spcPct val="100000"/>
            </a:lnSpc>
            <a:spcBef>
              <a:spcPct val="0"/>
            </a:spcBef>
            <a:spcAft>
              <a:spcPct val="35000"/>
            </a:spcAft>
            <a:buNone/>
          </a:pPr>
          <a:r>
            <a:rPr lang="en-US" sz="2000" kern="1200" dirty="0">
              <a:solidFill>
                <a:srgbClr val="002060"/>
              </a:solidFill>
            </a:rPr>
            <a:t>Any barriers to activity implementation</a:t>
          </a:r>
        </a:p>
      </dsp:txBody>
      <dsp:txXfrm>
        <a:off x="6820013" y="4202336"/>
        <a:ext cx="4022964" cy="16794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618EB-807D-4A19-A7A8-544FFCD0DA7A}">
      <dsp:nvSpPr>
        <dsp:cNvPr id="0" name=""/>
        <dsp:cNvSpPr/>
      </dsp:nvSpPr>
      <dsp:spPr>
        <a:xfrm>
          <a:off x="0" y="2933720"/>
          <a:ext cx="10515600" cy="14156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060"/>
              </a:solidFill>
            </a:rPr>
            <a:t>If the planned outcome was partially achieved, do not indicate; include information in the narrative that tells a reader the activities were partially met and explain why.</a:t>
          </a:r>
        </a:p>
      </dsp:txBody>
      <dsp:txXfrm>
        <a:off x="0" y="2933720"/>
        <a:ext cx="10515600" cy="1415607"/>
      </dsp:txXfrm>
    </dsp:sp>
    <dsp:sp modelId="{E911BE11-EA10-4F02-BD72-13BE9374050D}">
      <dsp:nvSpPr>
        <dsp:cNvPr id="0" name=""/>
        <dsp:cNvSpPr/>
      </dsp:nvSpPr>
      <dsp:spPr>
        <a:xfrm rot="10800000">
          <a:off x="0" y="1956483"/>
          <a:ext cx="10515600" cy="986861"/>
        </a:xfrm>
        <a:prstGeom prst="upArrowCallou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If the planned outcome was not achieved, leave it blank</a:t>
          </a:r>
          <a:r>
            <a:rPr lang="en-US" sz="1800" kern="1200" dirty="0">
              <a:solidFill>
                <a:schemeClr val="tx1"/>
              </a:solidFill>
            </a:rPr>
            <a:t>. </a:t>
          </a:r>
          <a:r>
            <a:rPr lang="en-US" sz="1800" kern="1200" dirty="0"/>
            <a:t> </a:t>
          </a:r>
        </a:p>
      </dsp:txBody>
      <dsp:txXfrm rot="10800000">
        <a:off x="0" y="1956483"/>
        <a:ext cx="10515600" cy="641233"/>
      </dsp:txXfrm>
    </dsp:sp>
    <dsp:sp modelId="{E6E63DAD-9539-41AA-83FE-A901EFF3631E}">
      <dsp:nvSpPr>
        <dsp:cNvPr id="0" name=""/>
        <dsp:cNvSpPr/>
      </dsp:nvSpPr>
      <dsp:spPr>
        <a:xfrm rot="10800000">
          <a:off x="0" y="979247"/>
          <a:ext cx="10515600" cy="986861"/>
        </a:xfrm>
        <a:prstGeom prst="upArrowCallou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If the planned outcome was achieved, indicate</a:t>
          </a:r>
          <a:r>
            <a:rPr lang="en-US" sz="1800" kern="1200" dirty="0">
              <a:solidFill>
                <a:schemeClr val="tx1"/>
              </a:solidFill>
            </a:rPr>
            <a:t>.</a:t>
          </a:r>
          <a:r>
            <a:rPr lang="en-US" sz="1800" kern="1200" dirty="0"/>
            <a:t>  </a:t>
          </a:r>
        </a:p>
      </dsp:txBody>
      <dsp:txXfrm rot="10800000">
        <a:off x="0" y="979247"/>
        <a:ext cx="10515600" cy="641233"/>
      </dsp:txXfrm>
    </dsp:sp>
    <dsp:sp modelId="{36A6A641-CAA8-4AC6-820B-D67EB169FB55}">
      <dsp:nvSpPr>
        <dsp:cNvPr id="0" name=""/>
        <dsp:cNvSpPr/>
      </dsp:nvSpPr>
      <dsp:spPr>
        <a:xfrm rot="10800000">
          <a:off x="0" y="19093"/>
          <a:ext cx="10515600" cy="986861"/>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“Planned outcomes” were identified in the corresponding annual work plan</a:t>
          </a:r>
        </a:p>
      </dsp:txBody>
      <dsp:txXfrm rot="10800000">
        <a:off x="0" y="19093"/>
        <a:ext cx="10515600" cy="6412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33E3C-CFBD-44D1-91D6-1E1BC2DD4BB0}">
      <dsp:nvSpPr>
        <dsp:cNvPr id="0" name=""/>
        <dsp:cNvSpPr/>
      </dsp:nvSpPr>
      <dsp:spPr>
        <a:xfrm>
          <a:off x="1020487" y="141168"/>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6292DD-A3E4-47B1-9D79-3C4FB326E711}">
      <dsp:nvSpPr>
        <dsp:cNvPr id="0" name=""/>
        <dsp:cNvSpPr/>
      </dsp:nvSpPr>
      <dsp:spPr>
        <a:xfrm>
          <a:off x="393" y="1414697"/>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US" sz="3000" kern="1200" dirty="0"/>
            <a:t>Discuss</a:t>
          </a:r>
        </a:p>
      </dsp:txBody>
      <dsp:txXfrm>
        <a:off x="393" y="1414697"/>
        <a:ext cx="3138750" cy="470812"/>
      </dsp:txXfrm>
    </dsp:sp>
    <dsp:sp modelId="{BDE91B85-C595-4929-A350-5744AA16C9EE}">
      <dsp:nvSpPr>
        <dsp:cNvPr id="0" name=""/>
        <dsp:cNvSpPr/>
      </dsp:nvSpPr>
      <dsp:spPr>
        <a:xfrm>
          <a:off x="393" y="1966890"/>
          <a:ext cx="3138750" cy="224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Discuss the amount of progress your Council made towards the expected outcomes for the objective.</a:t>
          </a:r>
        </a:p>
      </dsp:txBody>
      <dsp:txXfrm>
        <a:off x="393" y="1966890"/>
        <a:ext cx="3138750" cy="2243279"/>
      </dsp:txXfrm>
    </dsp:sp>
    <dsp:sp modelId="{04E1762F-1672-4498-AE5D-789D9B04C7B7}">
      <dsp:nvSpPr>
        <dsp:cNvPr id="0" name=""/>
        <dsp:cNvSpPr/>
      </dsp:nvSpPr>
      <dsp:spPr>
        <a:xfrm>
          <a:off x="4708518" y="141168"/>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94481E-C2A0-46D9-8FAE-693F0B9A8F82}">
      <dsp:nvSpPr>
        <dsp:cNvPr id="0" name=""/>
        <dsp:cNvSpPr/>
      </dsp:nvSpPr>
      <dsp:spPr>
        <a:xfrm>
          <a:off x="3688425" y="1414697"/>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US" sz="3000" kern="1200" dirty="0"/>
            <a:t>Include</a:t>
          </a:r>
        </a:p>
      </dsp:txBody>
      <dsp:txXfrm>
        <a:off x="3688425" y="1414697"/>
        <a:ext cx="3138750" cy="470812"/>
      </dsp:txXfrm>
    </dsp:sp>
    <dsp:sp modelId="{B5C7687C-BAFB-4D79-A8AE-42519B74DD36}">
      <dsp:nvSpPr>
        <dsp:cNvPr id="0" name=""/>
        <dsp:cNvSpPr/>
      </dsp:nvSpPr>
      <dsp:spPr>
        <a:xfrm>
          <a:off x="3688425" y="1966890"/>
          <a:ext cx="3138750" cy="224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Include a lead-in statement about prior year(s) progress to provide context for the reporting year assessment.</a:t>
          </a:r>
        </a:p>
      </dsp:txBody>
      <dsp:txXfrm>
        <a:off x="3688425" y="1966890"/>
        <a:ext cx="3138750" cy="2243279"/>
      </dsp:txXfrm>
    </dsp:sp>
    <dsp:sp modelId="{B7E4906E-83A0-44A9-B998-89D82CA93454}">
      <dsp:nvSpPr>
        <dsp:cNvPr id="0" name=""/>
        <dsp:cNvSpPr/>
      </dsp:nvSpPr>
      <dsp:spPr>
        <a:xfrm>
          <a:off x="8396550" y="141168"/>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89FE5F-5012-4BD4-AD3D-442424561C28}">
      <dsp:nvSpPr>
        <dsp:cNvPr id="0" name=""/>
        <dsp:cNvSpPr/>
      </dsp:nvSpPr>
      <dsp:spPr>
        <a:xfrm>
          <a:off x="7376456" y="1414697"/>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US" sz="3000" kern="1200" dirty="0"/>
            <a:t>Answer</a:t>
          </a:r>
        </a:p>
      </dsp:txBody>
      <dsp:txXfrm>
        <a:off x="7376456" y="1414697"/>
        <a:ext cx="3138750" cy="470812"/>
      </dsp:txXfrm>
    </dsp:sp>
    <dsp:sp modelId="{A7A28168-A689-424B-9BF7-828470B0F772}">
      <dsp:nvSpPr>
        <dsp:cNvPr id="0" name=""/>
        <dsp:cNvSpPr/>
      </dsp:nvSpPr>
      <dsp:spPr>
        <a:xfrm>
          <a:off x="7376456" y="1966890"/>
          <a:ext cx="3138750" cy="224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Answer the question “to what extent did the Council make progress on the objective?”.  </a:t>
          </a:r>
        </a:p>
      </dsp:txBody>
      <dsp:txXfrm>
        <a:off x="7376456" y="1966890"/>
        <a:ext cx="3138750" cy="22432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B1B89-292C-4D6D-A52F-3F6BF1494FBE}">
      <dsp:nvSpPr>
        <dsp:cNvPr id="0" name=""/>
        <dsp:cNvSpPr/>
      </dsp:nvSpPr>
      <dsp:spPr>
        <a:xfrm>
          <a:off x="-72864" y="9329"/>
          <a:ext cx="10510475" cy="16762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C9420A-85D7-4DFA-81B5-66D73B590377}">
      <dsp:nvSpPr>
        <dsp:cNvPr id="0" name=""/>
        <dsp:cNvSpPr/>
      </dsp:nvSpPr>
      <dsp:spPr>
        <a:xfrm>
          <a:off x="434192" y="386478"/>
          <a:ext cx="921920" cy="9219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AB3242-7474-4EB0-BE53-6174A25D410A}">
      <dsp:nvSpPr>
        <dsp:cNvPr id="0" name=""/>
        <dsp:cNvSpPr/>
      </dsp:nvSpPr>
      <dsp:spPr>
        <a:xfrm>
          <a:off x="1863169" y="9329"/>
          <a:ext cx="8570654" cy="167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00" tIns="177400" rIns="177400" bIns="177400" numCol="1" spcCol="1270" anchor="ctr" anchorCtr="0">
          <a:noAutofit/>
        </a:bodyPr>
        <a:lstStyle/>
        <a:p>
          <a:pPr marL="0" lvl="0" indent="0" algn="l" defTabSz="1422400">
            <a:lnSpc>
              <a:spcPct val="100000"/>
            </a:lnSpc>
            <a:spcBef>
              <a:spcPct val="0"/>
            </a:spcBef>
            <a:spcAft>
              <a:spcPct val="35000"/>
            </a:spcAft>
            <a:buNone/>
          </a:pPr>
          <a:r>
            <a:rPr lang="en-US" sz="3200" kern="1200" dirty="0"/>
            <a:t>3 years</a:t>
          </a:r>
        </a:p>
      </dsp:txBody>
      <dsp:txXfrm>
        <a:off x="1863169" y="9329"/>
        <a:ext cx="8570654" cy="1676219"/>
      </dsp:txXfrm>
    </dsp:sp>
    <dsp:sp modelId="{179CCB16-67C7-467C-B71D-7C2EB5723E05}">
      <dsp:nvSpPr>
        <dsp:cNvPr id="0" name=""/>
        <dsp:cNvSpPr/>
      </dsp:nvSpPr>
      <dsp:spPr>
        <a:xfrm>
          <a:off x="-72864" y="2104603"/>
          <a:ext cx="10510475" cy="16762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06212A-595C-4EAB-951C-3362B5108097}">
      <dsp:nvSpPr>
        <dsp:cNvPr id="0" name=""/>
        <dsp:cNvSpPr/>
      </dsp:nvSpPr>
      <dsp:spPr>
        <a:xfrm>
          <a:off x="434192" y="2481752"/>
          <a:ext cx="921920" cy="9219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0DDA28-D407-4CB5-B4E4-D14FEF67869B}">
      <dsp:nvSpPr>
        <dsp:cNvPr id="0" name=""/>
        <dsp:cNvSpPr/>
      </dsp:nvSpPr>
      <dsp:spPr>
        <a:xfrm>
          <a:off x="1863169" y="2104603"/>
          <a:ext cx="8570654" cy="167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00" tIns="177400" rIns="177400" bIns="177400" numCol="1" spcCol="1270" anchor="ctr" anchorCtr="0">
          <a:noAutofit/>
        </a:bodyPr>
        <a:lstStyle/>
        <a:p>
          <a:pPr marL="0" lvl="0" indent="0" algn="l" defTabSz="1066800">
            <a:lnSpc>
              <a:spcPct val="100000"/>
            </a:lnSpc>
            <a:spcBef>
              <a:spcPct val="0"/>
            </a:spcBef>
            <a:spcAft>
              <a:spcPct val="35000"/>
            </a:spcAft>
            <a:buNone/>
          </a:pPr>
          <a:r>
            <a:rPr lang="en-US" sz="2400" kern="1200" dirty="0"/>
            <a:t>Use MM-DD-YYYY format or click on the calendar icon</a:t>
          </a:r>
        </a:p>
      </dsp:txBody>
      <dsp:txXfrm>
        <a:off x="1863169" y="2104603"/>
        <a:ext cx="8570654" cy="1676219"/>
      </dsp:txXfrm>
    </dsp:sp>
    <dsp:sp modelId="{E2628080-7C66-4393-9212-B73F7D589C76}">
      <dsp:nvSpPr>
        <dsp:cNvPr id="0" name=""/>
        <dsp:cNvSpPr/>
      </dsp:nvSpPr>
      <dsp:spPr>
        <a:xfrm>
          <a:off x="-72864" y="4199877"/>
          <a:ext cx="10510475" cy="16762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CC1DEF-95A1-4C80-BACB-25FC58C656C4}">
      <dsp:nvSpPr>
        <dsp:cNvPr id="0" name=""/>
        <dsp:cNvSpPr/>
      </dsp:nvSpPr>
      <dsp:spPr>
        <a:xfrm>
          <a:off x="434192" y="4577026"/>
          <a:ext cx="921920" cy="9219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8EC069-CE1A-47C4-9904-ED5988A21C0E}">
      <dsp:nvSpPr>
        <dsp:cNvPr id="0" name=""/>
        <dsp:cNvSpPr/>
      </dsp:nvSpPr>
      <dsp:spPr>
        <a:xfrm>
          <a:off x="1713654" y="4199877"/>
          <a:ext cx="8869684" cy="167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00" tIns="177400" rIns="177400" bIns="177400" numCol="1" spcCol="1270" anchor="ctr" anchorCtr="0">
          <a:noAutofit/>
        </a:bodyPr>
        <a:lstStyle/>
        <a:p>
          <a:pPr marL="0" lvl="0" indent="0" algn="l" defTabSz="1111250">
            <a:lnSpc>
              <a:spcPct val="100000"/>
            </a:lnSpc>
            <a:spcBef>
              <a:spcPct val="0"/>
            </a:spcBef>
            <a:spcAft>
              <a:spcPct val="35000"/>
            </a:spcAft>
            <a:buNone/>
          </a:pPr>
          <a:r>
            <a:rPr lang="en-US" sz="2500" kern="1200" dirty="0"/>
            <a:t>This information provides a sense of the obligation and liquidation status for the federal funds for FY 2020, FY 2019, and FY 2018 awards.</a:t>
          </a:r>
        </a:p>
      </dsp:txBody>
      <dsp:txXfrm>
        <a:off x="1713654" y="4199877"/>
        <a:ext cx="8869684" cy="16762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D85158-63E5-4658-AE16-C884FF468D78}" type="datetimeFigureOut">
              <a:rPr lang="en-US" smtClean="0"/>
              <a:t>11/16/2020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52F46-C6F3-4F83-AA4A-531BFADF762A}" type="slidenum">
              <a:rPr lang="en-US" smtClean="0"/>
              <a:t>‹#›</a:t>
            </a:fld>
            <a:endParaRPr lang="en-US" dirty="0"/>
          </a:p>
        </p:txBody>
      </p:sp>
    </p:spTree>
    <p:extLst>
      <p:ext uri="{BB962C8B-B14F-4D97-AF65-F5344CB8AC3E}">
        <p14:creationId xmlns:p14="http://schemas.microsoft.com/office/powerpoint/2010/main" val="144956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acl.gov/grants/acl-mandatory-grants-programmatic-and-fiscal-contact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52F46-C6F3-4F83-AA4A-531BFADF762A}" type="slidenum">
              <a:rPr lang="en-US" smtClean="0"/>
              <a:t>1</a:t>
            </a:fld>
            <a:endParaRPr lang="en-US" dirty="0"/>
          </a:p>
        </p:txBody>
      </p:sp>
    </p:spTree>
    <p:extLst>
      <p:ext uri="{BB962C8B-B14F-4D97-AF65-F5344CB8AC3E}">
        <p14:creationId xmlns:p14="http://schemas.microsoft.com/office/powerpoint/2010/main" val="4014609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52F46-C6F3-4F83-AA4A-531BFADF762A}" type="slidenum">
              <a:rPr lang="en-US" smtClean="0"/>
              <a:t>10</a:t>
            </a:fld>
            <a:endParaRPr lang="en-US" dirty="0"/>
          </a:p>
        </p:txBody>
      </p:sp>
    </p:spTree>
    <p:extLst>
      <p:ext uri="{BB962C8B-B14F-4D97-AF65-F5344CB8AC3E}">
        <p14:creationId xmlns:p14="http://schemas.microsoft.com/office/powerpoint/2010/main" val="2739750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B.1 is about activities used and B.2 is to report overall results and an assessment of progress towards the 5-year goals.</a:t>
            </a:r>
          </a:p>
        </p:txBody>
      </p:sp>
      <p:sp>
        <p:nvSpPr>
          <p:cNvPr id="4" name="Slide Number Placeholder 3"/>
          <p:cNvSpPr>
            <a:spLocks noGrp="1"/>
          </p:cNvSpPr>
          <p:nvPr>
            <p:ph type="sldNum" sz="quarter" idx="5"/>
          </p:nvPr>
        </p:nvSpPr>
        <p:spPr/>
        <p:txBody>
          <a:bodyPr/>
          <a:lstStyle/>
          <a:p>
            <a:fld id="{55252F46-C6F3-4F83-AA4A-531BFADF762A}" type="slidenum">
              <a:rPr lang="en-US" smtClean="0"/>
              <a:t>11</a:t>
            </a:fld>
            <a:endParaRPr lang="en-US" dirty="0"/>
          </a:p>
        </p:txBody>
      </p:sp>
    </p:spTree>
    <p:extLst>
      <p:ext uri="{BB962C8B-B14F-4D97-AF65-F5344CB8AC3E}">
        <p14:creationId xmlns:p14="http://schemas.microsoft.com/office/powerpoint/2010/main" val="884299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51472"/>
          </a:xfrm>
        </p:spPr>
        <p:txBody>
          <a:bodyPr/>
          <a:lstStyle/>
          <a:p>
            <a:r>
              <a:rPr lang="en-US" sz="1200" kern="1200" dirty="0">
                <a:solidFill>
                  <a:schemeClr val="tx1"/>
                </a:solidFill>
                <a:effectLst/>
                <a:latin typeface="+mn-lt"/>
                <a:ea typeface="+mn-ea"/>
                <a:cs typeface="+mn-cs"/>
              </a:rPr>
              <a:t>OIDD Instruction:  Describe the evaluation activities undertaken during the fiscal year being reported, including evaluation activities conducted to strategically assess the overall progress and direction of the state plan implementation.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ITACC Guidance:  </a:t>
            </a:r>
          </a:p>
          <a:p>
            <a:endParaRPr lang="en-US" sz="1200" kern="1200" dirty="0">
              <a:solidFill>
                <a:schemeClr val="tx1"/>
              </a:solidFill>
              <a:effectLst/>
              <a:latin typeface="+mn-lt"/>
              <a:ea typeface="+mn-ea"/>
              <a:cs typeface="+mn-cs"/>
            </a:endParaRPr>
          </a:p>
          <a:p>
            <a:pPr marL="0" marR="0">
              <a:lnSpc>
                <a:spcPct val="107000"/>
              </a:lnSpc>
              <a:spcBef>
                <a:spcPts val="0"/>
              </a:spcBef>
              <a:spcAft>
                <a:spcPts val="800"/>
              </a:spcAft>
            </a:pP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Describe the evaluation activities </a:t>
            </a:r>
            <a:r>
              <a:rPr lang="en-US"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used for all state plan activities </a:t>
            </a: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during the reporting period (sometimes Council staff blend their monitoring, evaluation, and assessment activities).  The purpose of the information is to provide a description of what activities were used to evaluate projects and activities the Council funded.</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Then describe how these activities were used to assess progress on objectives and goal(s).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Do not describe results or include project evaluation information (broad results are to be described in B2).</a:t>
            </a: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i="1" kern="1200" dirty="0">
                <a:solidFill>
                  <a:schemeClr val="tx1"/>
                </a:solidFill>
                <a:effectLst/>
                <a:latin typeface="+mn-lt"/>
                <a:ea typeface="+mn-ea"/>
                <a:cs typeface="+mn-cs"/>
              </a:rPr>
              <a:t>Helpful documents:  The Council’s 5-Year State plan: Evaluation Plan</a:t>
            </a:r>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5E225F08-20AA-46DA-9738-70737AB7F4B6}" type="slidenum">
              <a:rPr lang="en-US" smtClean="0"/>
              <a:t>12</a:t>
            </a:fld>
            <a:endParaRPr lang="en-US" dirty="0"/>
          </a:p>
        </p:txBody>
      </p:sp>
    </p:spTree>
    <p:extLst>
      <p:ext uri="{BB962C8B-B14F-4D97-AF65-F5344CB8AC3E}">
        <p14:creationId xmlns:p14="http://schemas.microsoft.com/office/powerpoint/2010/main" val="970687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Council staff may want to develop this section after developing all other progress report sections.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OIDD Instruction:  Report the broad results of the evaluation activities described above (B1), including a broad assessment of the overall progress of Council supported activities. </a:t>
            </a:r>
          </a:p>
          <a:p>
            <a:endParaRPr lang="en-US" dirty="0"/>
          </a:p>
        </p:txBody>
      </p:sp>
      <p:sp>
        <p:nvSpPr>
          <p:cNvPr id="4" name="Slide Number Placeholder 3"/>
          <p:cNvSpPr>
            <a:spLocks noGrp="1"/>
          </p:cNvSpPr>
          <p:nvPr>
            <p:ph type="sldNum" sz="quarter" idx="5"/>
          </p:nvPr>
        </p:nvSpPr>
        <p:spPr/>
        <p:txBody>
          <a:bodyPr/>
          <a:lstStyle/>
          <a:p>
            <a:fld id="{55252F46-C6F3-4F83-AA4A-531BFADF762A}" type="slidenum">
              <a:rPr lang="en-US" smtClean="0"/>
              <a:t>13</a:t>
            </a:fld>
            <a:endParaRPr lang="en-US" dirty="0"/>
          </a:p>
        </p:txBody>
      </p:sp>
    </p:spTree>
    <p:extLst>
      <p:ext uri="{BB962C8B-B14F-4D97-AF65-F5344CB8AC3E}">
        <p14:creationId xmlns:p14="http://schemas.microsoft.com/office/powerpoint/2010/main" val="3514161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0752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tx1"/>
                </a:solidFill>
                <a:effectLst/>
                <a:latin typeface="+mn-lt"/>
                <a:ea typeface="+mn-ea"/>
                <a:cs typeface="+mn-cs"/>
              </a:rPr>
              <a:t>Council staff may want to develop this section after developing all other progress report sections.  </a:t>
            </a:r>
            <a:r>
              <a:rPr lang="en-US" sz="900" kern="1200" dirty="0">
                <a:solidFill>
                  <a:schemeClr val="tx1"/>
                </a:solidFill>
                <a:effectLst/>
                <a:latin typeface="+mn-lt"/>
                <a:ea typeface="+mn-ea"/>
                <a:cs typeface="+mn-cs"/>
              </a:rPr>
              <a:t>OIDD Instruction:  Report the broad results of the evaluation activities described above (B1), including a broad assessment of the overall progress of Council supported activities. </a:t>
            </a:r>
          </a:p>
          <a:p>
            <a:endParaRPr lang="en-US" sz="900" dirty="0"/>
          </a:p>
          <a:p>
            <a:r>
              <a:rPr lang="en-US" sz="900" kern="1200" dirty="0">
                <a:solidFill>
                  <a:schemeClr val="tx1"/>
                </a:solidFill>
                <a:effectLst/>
                <a:latin typeface="+mn-lt"/>
                <a:ea typeface="+mn-ea"/>
                <a:cs typeface="+mn-cs"/>
              </a:rPr>
              <a:t>ITACC Guidance:  </a:t>
            </a:r>
          </a:p>
          <a:p>
            <a:pPr marL="0" marR="0">
              <a:lnSpc>
                <a:spcPct val="107000"/>
              </a:lnSpc>
              <a:spcBef>
                <a:spcPts val="0"/>
              </a:spcBef>
              <a:spcAft>
                <a:spcPts val="800"/>
              </a:spcAft>
            </a:pPr>
            <a:r>
              <a:rPr lang="en-US" sz="9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This section should include information for the entire state plan (specific evaluation results by objective is reported in another section).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Consider including information on the following topics in an opening paragraph that describes evaluation results for the state plan activities during the reporting period.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900" b="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Did the Council reach the intended audiences?  </a:t>
            </a:r>
            <a:endParaRPr lang="en-US" sz="9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900" b="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Overall, how many people participated? (Individuals with DD, family members, professionals, if applicable).</a:t>
            </a:r>
            <a:endParaRPr lang="en-US" sz="9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900" b="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Overall, what was the demographic “reach” for state plan activities?</a:t>
            </a:r>
            <a:endParaRPr lang="en-US" sz="9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900" b="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Overall – (for all goals/objectives) were people satisfied with the Council’s projects/initiatives?  Provide broad results to demonstrate satisfaction.</a:t>
            </a:r>
            <a:endParaRPr lang="en-US" sz="9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9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Organize the following material by goal to provide the information: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900" b="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To what extent did the Council make progress toward the goal?</a:t>
            </a:r>
            <a:endParaRPr lang="en-US" sz="9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900" b="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Were the expected outcomes achieved as planned? If not, what happened?</a:t>
            </a:r>
            <a:endParaRPr lang="en-US" sz="9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900" b="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Were the strategies planned effective in realizing outcomes?  If not, were additional strategies used? What was the result? </a:t>
            </a:r>
            <a:endParaRPr lang="en-US" sz="900" b="1"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900" b="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9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Provide separate information on the required self-advocacy activities. Details about key activities is reported in another section.</a:t>
            </a:r>
          </a:p>
          <a:p>
            <a:pPr marL="0" marR="0">
              <a:lnSpc>
                <a:spcPct val="107000"/>
              </a:lnSpc>
              <a:spcBef>
                <a:spcPts val="0"/>
              </a:spcBef>
              <a:spcAft>
                <a:spcPts val="80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If the Council did not collect key data, explain what happened, and what the Council will do to collect the data in the future.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5E225F08-20AA-46DA-9738-70737AB7F4B6}" type="slidenum">
              <a:rPr lang="en-US" smtClean="0"/>
              <a:t>14</a:t>
            </a:fld>
            <a:endParaRPr lang="en-US" dirty="0"/>
          </a:p>
        </p:txBody>
      </p:sp>
    </p:spTree>
    <p:extLst>
      <p:ext uri="{BB962C8B-B14F-4D97-AF65-F5344CB8AC3E}">
        <p14:creationId xmlns:p14="http://schemas.microsoft.com/office/powerpoint/2010/main" val="1494396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OIDD Instruction:  Report on how the Council will use lessons learned from state plan implementation and the data gathered from the evaluation activities to move forward the work of the Council.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ITACC Guidance: “Lessons learned” are insights from a project or activity that can be usefully applied to projects and activities.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Describe any lessons learned from projects or activities during the reporting period.  Include a brief description of </a:t>
            </a:r>
            <a:r>
              <a:rPr lang="en-US" sz="1200" b="1" kern="1200" dirty="0">
                <a:solidFill>
                  <a:schemeClr val="tx1"/>
                </a:solidFill>
                <a:effectLst/>
                <a:latin typeface="+mn-lt"/>
                <a:ea typeface="+mn-ea"/>
                <a:cs typeface="+mn-cs"/>
              </a:rPr>
              <a:t>what</a:t>
            </a:r>
            <a:r>
              <a:rPr lang="en-US" sz="1200" kern="1200" dirty="0">
                <a:solidFill>
                  <a:schemeClr val="tx1"/>
                </a:solidFill>
                <a:effectLst/>
                <a:latin typeface="+mn-lt"/>
                <a:ea typeface="+mn-ea"/>
                <a:cs typeface="+mn-cs"/>
              </a:rPr>
              <a:t> was learned and </a:t>
            </a:r>
            <a:r>
              <a:rPr lang="en-US" sz="1200" b="1"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the Council will use the information learned on state plan activities.  </a:t>
            </a:r>
          </a:p>
        </p:txBody>
      </p:sp>
      <p:sp>
        <p:nvSpPr>
          <p:cNvPr id="4" name="Slide Number Placeholder 3"/>
          <p:cNvSpPr>
            <a:spLocks noGrp="1"/>
          </p:cNvSpPr>
          <p:nvPr>
            <p:ph type="sldNum" sz="quarter" idx="10"/>
          </p:nvPr>
        </p:nvSpPr>
        <p:spPr/>
        <p:txBody>
          <a:bodyPr/>
          <a:lstStyle/>
          <a:p>
            <a:fld id="{5E225F08-20AA-46DA-9738-70737AB7F4B6}" type="slidenum">
              <a:rPr lang="en-US" smtClean="0"/>
              <a:t>15</a:t>
            </a:fld>
            <a:endParaRPr lang="en-US" dirty="0"/>
          </a:p>
        </p:txBody>
      </p:sp>
    </p:spTree>
    <p:extLst>
      <p:ext uri="{BB962C8B-B14F-4D97-AF65-F5344CB8AC3E}">
        <p14:creationId xmlns:p14="http://schemas.microsoft.com/office/powerpoint/2010/main" val="2731781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Purpose – to provide OIDD input on possible national priorities for the Administration on Disabilities and areas for potential collaboration at the federal level.</a:t>
            </a:r>
          </a:p>
          <a:p>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E225F08-20AA-46DA-9738-70737AB7F4B6}" type="slidenum">
              <a:rPr lang="en-US" smtClean="0"/>
              <a:t>16</a:t>
            </a:fld>
            <a:endParaRPr lang="en-US" dirty="0"/>
          </a:p>
        </p:txBody>
      </p:sp>
    </p:spTree>
    <p:extLst>
      <p:ext uri="{BB962C8B-B14F-4D97-AF65-F5344CB8AC3E}">
        <p14:creationId xmlns:p14="http://schemas.microsoft.com/office/powerpoint/2010/main" val="3935297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IV</a:t>
            </a:r>
          </a:p>
        </p:txBody>
      </p:sp>
      <p:sp>
        <p:nvSpPr>
          <p:cNvPr id="4" name="Slide Number Placeholder 3"/>
          <p:cNvSpPr>
            <a:spLocks noGrp="1"/>
          </p:cNvSpPr>
          <p:nvPr>
            <p:ph type="sldNum" sz="quarter" idx="5"/>
          </p:nvPr>
        </p:nvSpPr>
        <p:spPr/>
        <p:txBody>
          <a:bodyPr/>
          <a:lstStyle/>
          <a:p>
            <a:fld id="{55252F46-C6F3-4F83-AA4A-531BFADF762A}" type="slidenum">
              <a:rPr lang="en-US" smtClean="0"/>
              <a:t>17</a:t>
            </a:fld>
            <a:endParaRPr lang="en-US" dirty="0"/>
          </a:p>
        </p:txBody>
      </p:sp>
    </p:spTree>
    <p:extLst>
      <p:ext uri="{BB962C8B-B14F-4D97-AF65-F5344CB8AC3E}">
        <p14:creationId xmlns:p14="http://schemas.microsoft.com/office/powerpoint/2010/main" val="327270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ITACC Guidance:  The information on areas of emphasis, strategies, and collaborators is reported by goal.  Provide information about what happened during the reporting period.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Calibri" panose="020F0502020204030204" pitchFamily="34" charset="0"/>
              </a:rPr>
              <a:t>Areas of emphasis</a:t>
            </a:r>
            <a:r>
              <a:rPr lang="en-US" dirty="0">
                <a:effectLst/>
                <a:latin typeface="Calibri" panose="020F0502020204030204" pitchFamily="34" charset="0"/>
                <a:ea typeface="Calibri" panose="020F0502020204030204" pitchFamily="34" charset="0"/>
                <a:cs typeface="Calibri" panose="020F0502020204030204" pitchFamily="34" charset="0"/>
              </a:rPr>
              <a:t> – Indicate what areas the Council addressed during the reporting period.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Calibri" panose="020F0502020204030204" pitchFamily="34" charset="0"/>
              </a:rPr>
              <a:t>Strategies </a:t>
            </a:r>
            <a:r>
              <a:rPr lang="en-US" dirty="0">
                <a:effectLst/>
                <a:latin typeface="Calibri" panose="020F0502020204030204" pitchFamily="34" charset="0"/>
                <a:ea typeface="Calibri" panose="020F0502020204030204" pitchFamily="34" charset="0"/>
                <a:cs typeface="Calibri" panose="020F0502020204030204" pitchFamily="34" charset="0"/>
              </a:rPr>
              <a:t>– Indicate what strategies the Council used during the reporting period.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Calibri" panose="020F0502020204030204" pitchFamily="34" charset="0"/>
              </a:rPr>
              <a:t>Collaborators</a:t>
            </a:r>
            <a:r>
              <a:rPr lang="en-US" dirty="0">
                <a:effectLst/>
                <a:latin typeface="Calibri" panose="020F0502020204030204" pitchFamily="34" charset="0"/>
                <a:ea typeface="Calibri" panose="020F0502020204030204" pitchFamily="34" charset="0"/>
                <a:cs typeface="Calibri" panose="020F0502020204030204" pitchFamily="34" charset="0"/>
              </a:rPr>
              <a:t> – Indicate the collaborators who participated.  Report additional collaborators in the narrative section.</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ITACC guidance:  For each goal and objective that was “active” during the reporting period, provide information about activities that were conducted by Objective.  A series of questions appear for each objective.  Each question must have a response.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252F46-C6F3-4F83-AA4A-531BFADF762A}" type="slidenum">
              <a:rPr lang="en-US" smtClean="0"/>
              <a:t>18</a:t>
            </a:fld>
            <a:endParaRPr lang="en-US" dirty="0"/>
          </a:p>
        </p:txBody>
      </p:sp>
    </p:spTree>
    <p:extLst>
      <p:ext uri="{BB962C8B-B14F-4D97-AF65-F5344CB8AC3E}">
        <p14:creationId xmlns:p14="http://schemas.microsoft.com/office/powerpoint/2010/main" val="3460473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sz="1200" kern="1200" dirty="0">
                <a:solidFill>
                  <a:schemeClr val="tx1"/>
                </a:solidFill>
                <a:effectLst/>
                <a:latin typeface="+mn-lt"/>
                <a:ea typeface="+mn-ea"/>
                <a:cs typeface="+mn-cs"/>
              </a:rPr>
              <a:t>OIDD Instruction:  In this section, for each goal active during the reporting period, provide an overall cohesive description of: </a:t>
            </a:r>
          </a:p>
          <a:p>
            <a:r>
              <a:rPr lang="en-US" sz="1200" kern="1200" dirty="0">
                <a:solidFill>
                  <a:schemeClr val="tx1"/>
                </a:solidFill>
                <a:effectLst/>
                <a:latin typeface="+mn-lt"/>
                <a:ea typeface="+mn-ea"/>
                <a:cs typeface="+mn-cs"/>
              </a:rPr>
              <a:t> </a:t>
            </a:r>
          </a:p>
          <a:p>
            <a:pPr lvl="0"/>
            <a:r>
              <a:rPr lang="en-US" sz="1200" b="0" kern="1200" dirty="0">
                <a:solidFill>
                  <a:schemeClr val="tx1"/>
                </a:solidFill>
                <a:effectLst/>
                <a:latin typeface="+mn-lt"/>
                <a:ea typeface="+mn-ea"/>
                <a:cs typeface="+mn-cs"/>
              </a:rPr>
              <a:t>-the extent to which progress is being made in achieving the intended outcomes of the Goal for the reporting year;</a:t>
            </a:r>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-the extent to which each goal was or was not achieved for the reporting year;</a:t>
            </a:r>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-where applicable, factors that impeded goal achievement for the reporting year</a:t>
            </a:r>
            <a:endParaRPr lang="en-US" sz="1200" b="1"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-needs that require substantive state plan amendment (goal only)</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07000"/>
              </a:lnSpc>
              <a:spcBef>
                <a:spcPts val="0"/>
              </a:spcBef>
              <a:spcAft>
                <a:spcPts val="800"/>
              </a:spcAft>
            </a:pP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ITACC Guidance:  This section is for the Council staff to describe the progress made (or not made) toward </a:t>
            </a:r>
            <a:r>
              <a:rPr lang="en-US"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EACH</a:t>
            </a: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5-Year goal in the State Plan for the reporting year.  Below are some tips for developing the description.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b="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Review the 5-Year Logic Model, determine if the Council is closer to realizing the expected long-term outcomes for the goal? If not, what happened?   </a:t>
            </a:r>
            <a:endParaRPr lang="en-US"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b="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Consider the impact of the objective activities – collectively, did the work move the Council closer to accomplishing the 5-year goal? </a:t>
            </a:r>
            <a:endParaRPr lang="en-US"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b="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Review the evaluation data (outputs and outcomes, OIDD performance measures) for each objective – did the results indicate progress was made toward reaching the 5-year goal? </a:t>
            </a:r>
            <a:endParaRPr lang="en-US"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b="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Consider how the work advanced public policy and systems change to help individuals with developmental disabilities gain more control over their lives.</a:t>
            </a:r>
            <a:endParaRPr lang="en-US" b="1"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800" b="0" dirty="0">
                <a:solidFill>
                  <a:srgbClr val="C00000"/>
                </a:solidFill>
                <a:effectLst/>
                <a:latin typeface="Arial" panose="020B0604020202020204" pitchFamily="34" charset="0"/>
                <a:ea typeface="Times New Roman" panose="02020603050405020304" pitchFamily="18" charset="0"/>
                <a:cs typeface="Calibri" panose="020F0502020204030204" pitchFamily="34" charset="0"/>
              </a:rPr>
              <a:t> </a:t>
            </a: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252F46-C6F3-4F83-AA4A-531BFADF762A}" type="slidenum">
              <a:rPr lang="en-US" smtClean="0"/>
              <a:t>19</a:t>
            </a:fld>
            <a:endParaRPr lang="en-US" dirty="0"/>
          </a:p>
        </p:txBody>
      </p:sp>
    </p:spTree>
    <p:extLst>
      <p:ext uri="{BB962C8B-B14F-4D97-AF65-F5344CB8AC3E}">
        <p14:creationId xmlns:p14="http://schemas.microsoft.com/office/powerpoint/2010/main" val="2055407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225F08-20AA-46DA-9738-70737AB7F4B6}" type="slidenum">
              <a:rPr lang="en-US" smtClean="0"/>
              <a:t>2</a:t>
            </a:fld>
            <a:endParaRPr lang="en-US" dirty="0"/>
          </a:p>
        </p:txBody>
      </p:sp>
    </p:spTree>
    <p:extLst>
      <p:ext uri="{BB962C8B-B14F-4D97-AF65-F5344CB8AC3E}">
        <p14:creationId xmlns:p14="http://schemas.microsoft.com/office/powerpoint/2010/main" val="80078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46888"/>
          </a:xfrm>
        </p:spPr>
        <p:txBody>
          <a:bodyPr/>
          <a:lstStyle/>
          <a:p>
            <a:pPr marL="0" marR="0">
              <a:lnSpc>
                <a:spcPct val="107000"/>
              </a:lnSpc>
              <a:spcBef>
                <a:spcPts val="0"/>
              </a:spcBef>
              <a:spcAft>
                <a:spcPts val="0"/>
              </a:spcAft>
            </a:pPr>
            <a:r>
              <a:rPr lang="en-US"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OIDD Instruction: [Provide] a description of how the Council will use and build from knowledge gained and progress made to move forward in the next state plan cycle (FY 2022-2026).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ITACC Guidance:  </a:t>
            </a:r>
          </a:p>
          <a:p>
            <a:pPr marL="0" marR="0">
              <a:lnSpc>
                <a:spcPct val="107000"/>
              </a:lnSpc>
              <a:spcBef>
                <a:spcPts val="0"/>
              </a:spcBef>
              <a:spcAft>
                <a:spcPts val="800"/>
              </a:spcAft>
            </a:pP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Background:  This is a new reporting item and is required for the PPR for Federal Fiscal Year 2020.  The reason this item is included relates to the next 5-year State plan.  Because Council's are in the planning process, a reflection of current efforts and how the work will inform or be included in the new plan is requested.   </a:t>
            </a:r>
          </a:p>
          <a:p>
            <a:pPr marL="0" marR="0">
              <a:lnSpc>
                <a:spcPct val="107000"/>
              </a:lnSpc>
              <a:spcBef>
                <a:spcPts val="0"/>
              </a:spcBef>
              <a:spcAft>
                <a:spcPts val="800"/>
              </a:spcAft>
            </a:pPr>
            <a:r>
              <a:rPr lang="en-US"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Focus: This overview should include information about what the Council learned from the current State plan activities.  Include information about what activities are likely to be carried forward into a new 5-year plan.  Include information about systems change efforts that will be ongoing.  If the Council is not planning to use the knowledge gained or build upon outcomes from current state plan work into the next, provide information about why work would not be built upon.  (This could be the result of other entities taking up the work, or successful sustainability of an effort or a system change effort being adopted and implemented).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252F46-C6F3-4F83-AA4A-531BFADF762A}" type="slidenum">
              <a:rPr lang="en-US" smtClean="0"/>
              <a:t>20</a:t>
            </a:fld>
            <a:endParaRPr lang="en-US" dirty="0"/>
          </a:p>
        </p:txBody>
      </p:sp>
    </p:spTree>
    <p:extLst>
      <p:ext uri="{BB962C8B-B14F-4D97-AF65-F5344CB8AC3E}">
        <p14:creationId xmlns:p14="http://schemas.microsoft.com/office/powerpoint/2010/main" val="3871989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252F46-C6F3-4F83-AA4A-531BFADF762A}" type="slidenum">
              <a:rPr lang="en-US" smtClean="0"/>
              <a:t>21</a:t>
            </a:fld>
            <a:endParaRPr lang="en-US" dirty="0"/>
          </a:p>
        </p:txBody>
      </p:sp>
    </p:spTree>
    <p:extLst>
      <p:ext uri="{BB962C8B-B14F-4D97-AF65-F5344CB8AC3E}">
        <p14:creationId xmlns:p14="http://schemas.microsoft.com/office/powerpoint/2010/main" val="3574017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95169"/>
          </a:xfrm>
        </p:spPr>
        <p:txBody>
          <a:bodyPr/>
          <a:lstStyle/>
          <a:p>
            <a:r>
              <a:rPr lang="en-US" sz="800" kern="1200" dirty="0">
                <a:solidFill>
                  <a:schemeClr val="tx1"/>
                </a:solidFill>
                <a:effectLst/>
                <a:latin typeface="+mn-lt"/>
                <a:ea typeface="+mn-ea"/>
                <a:cs typeface="+mn-cs"/>
              </a:rPr>
              <a:t>#3 – Select the focus of the objective.  Individual/Family Advocacy, System Change, or Capacity Building.</a:t>
            </a:r>
          </a:p>
          <a:p>
            <a:endParaRPr lang="en-US"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ITACC Guidance:  Only one selection is allowed.  Check the box that best represents the activities in the reporting year and then identify the other areas of focus in the narrative progress report section (#10).</a:t>
            </a:r>
          </a:p>
          <a:p>
            <a:endParaRPr lang="en-US"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#4 – Select whether the objective is new (started during the reporting period); ongoing (objective was active in a prior reporting period) or completed (the objective and corresponding activities were completed during the reporting period).</a:t>
            </a:r>
          </a:p>
          <a:p>
            <a:endParaRPr lang="en-US"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Note:  Council staff will only be able to select one box per objective.  Determine if the </a:t>
            </a:r>
            <a:r>
              <a:rPr lang="en-US" sz="800" b="1" u="sng" kern="1200" dirty="0">
                <a:solidFill>
                  <a:schemeClr val="tx1"/>
                </a:solidFill>
                <a:effectLst/>
                <a:latin typeface="+mn-lt"/>
                <a:ea typeface="+mn-ea"/>
                <a:cs typeface="+mn-cs"/>
              </a:rPr>
              <a:t>objective</a:t>
            </a:r>
            <a:r>
              <a:rPr lang="en-US" sz="800" kern="1200" dirty="0">
                <a:solidFill>
                  <a:schemeClr val="tx1"/>
                </a:solidFill>
                <a:effectLst/>
                <a:latin typeface="+mn-lt"/>
                <a:ea typeface="+mn-ea"/>
                <a:cs typeface="+mn-cs"/>
              </a:rPr>
              <a:t> is NEW, is the objective ONGOING, or is the objective COMPLETED</a:t>
            </a:r>
            <a:r>
              <a:rPr lang="en-US" sz="800" i="1" kern="1200" dirty="0">
                <a:solidFill>
                  <a:schemeClr val="tx1"/>
                </a:solidFill>
                <a:effectLst/>
                <a:latin typeface="+mn-lt"/>
                <a:ea typeface="+mn-ea"/>
                <a:cs typeface="+mn-cs"/>
              </a:rPr>
              <a:t>.   </a:t>
            </a:r>
            <a:r>
              <a:rPr lang="en-US" sz="800" b="1" i="1" kern="1200" dirty="0">
                <a:solidFill>
                  <a:schemeClr val="tx1"/>
                </a:solidFill>
                <a:effectLst/>
                <a:latin typeface="+mn-lt"/>
                <a:ea typeface="+mn-ea"/>
                <a:cs typeface="+mn-cs"/>
              </a:rPr>
              <a:t>This reporting item is about the objective, not the activities planned to reach the objective.</a:t>
            </a:r>
          </a:p>
          <a:p>
            <a:endParaRPr lang="en-US"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#5 - Select if the </a:t>
            </a:r>
            <a:r>
              <a:rPr lang="en-US" sz="800" b="1" kern="1200" dirty="0">
                <a:solidFill>
                  <a:schemeClr val="tx1"/>
                </a:solidFill>
                <a:effectLst/>
                <a:latin typeface="+mn-lt"/>
                <a:ea typeface="+mn-ea"/>
                <a:cs typeface="+mn-cs"/>
              </a:rPr>
              <a:t>objective</a:t>
            </a:r>
            <a:r>
              <a:rPr lang="en-US" sz="800" kern="1200" dirty="0">
                <a:solidFill>
                  <a:schemeClr val="tx1"/>
                </a:solidFill>
                <a:effectLst/>
                <a:latin typeface="+mn-lt"/>
                <a:ea typeface="+mn-ea"/>
                <a:cs typeface="+mn-cs"/>
              </a:rPr>
              <a:t> addresses the following:</a:t>
            </a:r>
          </a:p>
          <a:p>
            <a:pPr lvl="1"/>
            <a:r>
              <a:rPr lang="en-US" sz="800" b="0" kern="1200" dirty="0">
                <a:solidFill>
                  <a:schemeClr val="tx1"/>
                </a:solidFill>
                <a:effectLst/>
                <a:latin typeface="+mn-lt"/>
                <a:ea typeface="+mn-ea"/>
                <a:cs typeface="+mn-cs"/>
              </a:rPr>
              <a:t>Self-Advocacy DD Act Requirement</a:t>
            </a:r>
            <a:endParaRPr lang="en-US" sz="800" b="1" kern="1200" dirty="0">
              <a:solidFill>
                <a:schemeClr val="tx1"/>
              </a:solidFill>
              <a:effectLst/>
              <a:latin typeface="+mn-lt"/>
              <a:ea typeface="+mn-ea"/>
              <a:cs typeface="+mn-cs"/>
            </a:endParaRPr>
          </a:p>
          <a:p>
            <a:pPr lvl="1"/>
            <a:r>
              <a:rPr lang="en-US" sz="800" b="0" kern="1200" dirty="0">
                <a:solidFill>
                  <a:schemeClr val="tx1"/>
                </a:solidFill>
                <a:effectLst/>
                <a:latin typeface="+mn-lt"/>
                <a:ea typeface="+mn-ea"/>
                <a:cs typeface="+mn-cs"/>
              </a:rPr>
              <a:t>Targeted Disparity</a:t>
            </a:r>
            <a:endParaRPr lang="en-US" sz="800" b="1" kern="1200" dirty="0">
              <a:solidFill>
                <a:schemeClr val="tx1"/>
              </a:solidFill>
              <a:effectLst/>
              <a:latin typeface="+mn-lt"/>
              <a:ea typeface="+mn-ea"/>
              <a:cs typeface="+mn-cs"/>
            </a:endParaRPr>
          </a:p>
          <a:p>
            <a:pPr lvl="1"/>
            <a:r>
              <a:rPr lang="en-US" sz="800" b="0" kern="1200" dirty="0">
                <a:solidFill>
                  <a:schemeClr val="tx1"/>
                </a:solidFill>
                <a:effectLst/>
                <a:latin typeface="+mn-lt"/>
                <a:ea typeface="+mn-ea"/>
                <a:cs typeface="+mn-cs"/>
              </a:rPr>
              <a:t>DD Network Collaboration</a:t>
            </a:r>
            <a:endParaRPr lang="en-US" sz="800" b="1" kern="1200" dirty="0">
              <a:solidFill>
                <a:schemeClr val="tx1"/>
              </a:solidFill>
              <a:effectLst/>
              <a:latin typeface="+mn-lt"/>
              <a:ea typeface="+mn-ea"/>
              <a:cs typeface="+mn-cs"/>
            </a:endParaRPr>
          </a:p>
          <a:p>
            <a:pPr lvl="1"/>
            <a:r>
              <a:rPr lang="en-US" sz="800" b="0" kern="1200" dirty="0">
                <a:solidFill>
                  <a:schemeClr val="tx1"/>
                </a:solidFill>
                <a:effectLst/>
                <a:latin typeface="+mn-lt"/>
                <a:ea typeface="+mn-ea"/>
                <a:cs typeface="+mn-cs"/>
              </a:rPr>
              <a:t>Demonstration Project of new approaches to services and supports - The name of the project, the month and year the project originated must be included </a:t>
            </a:r>
            <a:endParaRPr lang="en-US" sz="800" b="1" kern="1200" dirty="0">
              <a:solidFill>
                <a:schemeClr val="tx1"/>
              </a:solidFill>
              <a:effectLst/>
              <a:latin typeface="+mn-lt"/>
              <a:ea typeface="+mn-ea"/>
              <a:cs typeface="+mn-cs"/>
            </a:endParaRPr>
          </a:p>
          <a:p>
            <a:pPr lvl="1"/>
            <a:r>
              <a:rPr lang="en-US" sz="800" b="0" kern="1200" dirty="0">
                <a:solidFill>
                  <a:schemeClr val="tx1"/>
                </a:solidFill>
                <a:effectLst/>
                <a:latin typeface="+mn-lt"/>
                <a:ea typeface="+mn-ea"/>
                <a:cs typeface="+mn-cs"/>
              </a:rPr>
              <a:t>Demonstration of Projects or Activities – The name of the project, the month and year the project originated must be included</a:t>
            </a:r>
            <a:endParaRPr lang="en-US" sz="800" b="1" kern="1200" dirty="0">
              <a:solidFill>
                <a:schemeClr val="tx1"/>
              </a:solidFill>
              <a:effectLst/>
              <a:latin typeface="+mn-lt"/>
              <a:ea typeface="+mn-ea"/>
              <a:cs typeface="+mn-cs"/>
            </a:endParaRPr>
          </a:p>
          <a:p>
            <a:r>
              <a:rPr lang="en-US" sz="800" b="0" kern="1200" dirty="0">
                <a:solidFill>
                  <a:schemeClr val="tx1"/>
                </a:solidFill>
                <a:effectLst/>
                <a:latin typeface="+mn-lt"/>
                <a:ea typeface="+mn-ea"/>
                <a:cs typeface="+mn-cs"/>
              </a:rPr>
              <a:t> </a:t>
            </a:r>
            <a:endParaRPr lang="en-US" sz="800" b="1" kern="1200" dirty="0">
              <a:solidFill>
                <a:schemeClr val="tx1"/>
              </a:solidFill>
              <a:effectLst/>
              <a:latin typeface="+mn-lt"/>
              <a:ea typeface="+mn-ea"/>
              <a:cs typeface="+mn-cs"/>
            </a:endParaRPr>
          </a:p>
          <a:p>
            <a:r>
              <a:rPr lang="en-US" sz="800" b="0" kern="1200" dirty="0">
                <a:solidFill>
                  <a:schemeClr val="tx1"/>
                </a:solidFill>
                <a:effectLst/>
                <a:latin typeface="+mn-lt"/>
                <a:ea typeface="+mn-ea"/>
                <a:cs typeface="+mn-cs"/>
              </a:rPr>
              <a:t>Tip – when entering dates, use the MM/DD/YYYY format or calendar icon.</a:t>
            </a:r>
            <a:endParaRPr lang="en-US" sz="800" b="1" kern="1200" dirty="0">
              <a:solidFill>
                <a:schemeClr val="tx1"/>
              </a:solidFill>
              <a:effectLst/>
              <a:latin typeface="+mn-lt"/>
              <a:ea typeface="+mn-ea"/>
              <a:cs typeface="+mn-cs"/>
            </a:endParaRPr>
          </a:p>
          <a:p>
            <a:r>
              <a:rPr lang="en-US" sz="800" b="0" kern="1200" dirty="0">
                <a:solidFill>
                  <a:schemeClr val="tx1"/>
                </a:solidFill>
                <a:effectLst/>
                <a:latin typeface="+mn-lt"/>
                <a:ea typeface="+mn-ea"/>
                <a:cs typeface="+mn-cs"/>
              </a:rPr>
              <a:t> </a:t>
            </a:r>
            <a:endParaRPr lang="en-US" sz="800" b="1"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#6 – Select the stage of Implementation </a:t>
            </a:r>
            <a:r>
              <a:rPr lang="en-US" sz="800" b="1" u="sng" kern="1200" dirty="0">
                <a:solidFill>
                  <a:schemeClr val="tx1"/>
                </a:solidFill>
                <a:effectLst/>
                <a:latin typeface="+mn-lt"/>
                <a:ea typeface="+mn-ea"/>
                <a:cs typeface="+mn-cs"/>
              </a:rPr>
              <a:t>for systems change activities</a:t>
            </a:r>
            <a:r>
              <a:rPr lang="en-US" sz="800" kern="1200" dirty="0">
                <a:solidFill>
                  <a:schemeClr val="tx1"/>
                </a:solidFill>
                <a:effectLst/>
                <a:latin typeface="+mn-lt"/>
                <a:ea typeface="+mn-ea"/>
                <a:cs typeface="+mn-cs"/>
              </a:rPr>
              <a:t>:  planning, implementation or outcome/full integrated. </a:t>
            </a:r>
          </a:p>
          <a:p>
            <a:endParaRPr lang="en-US"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ITACC Guidance: </a:t>
            </a:r>
          </a:p>
          <a:p>
            <a:endParaRPr lang="en-US"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Leave blank if the item is not a systems change activity. </a:t>
            </a:r>
          </a:p>
          <a:p>
            <a:pPr lvl="0"/>
            <a:endParaRPr lang="en-US" sz="800" b="0" kern="1200" dirty="0">
              <a:solidFill>
                <a:schemeClr val="tx1"/>
              </a:solidFill>
              <a:effectLst/>
              <a:latin typeface="+mn-lt"/>
              <a:ea typeface="+mn-ea"/>
              <a:cs typeface="+mn-cs"/>
            </a:endParaRPr>
          </a:p>
          <a:p>
            <a:pPr lvl="0"/>
            <a:r>
              <a:rPr lang="en-US" sz="800" b="0" kern="1200" dirty="0">
                <a:solidFill>
                  <a:schemeClr val="tx1"/>
                </a:solidFill>
                <a:effectLst/>
                <a:latin typeface="+mn-lt"/>
                <a:ea typeface="+mn-ea"/>
                <a:cs typeface="+mn-cs"/>
              </a:rPr>
              <a:t>Planning – information gathering, research, meetings with collaborators</a:t>
            </a:r>
            <a:endParaRPr lang="en-US" sz="800" b="1" kern="1200" dirty="0">
              <a:solidFill>
                <a:schemeClr val="tx1"/>
              </a:solidFill>
              <a:effectLst/>
              <a:latin typeface="+mn-lt"/>
              <a:ea typeface="+mn-ea"/>
              <a:cs typeface="+mn-cs"/>
            </a:endParaRPr>
          </a:p>
          <a:p>
            <a:pPr lvl="0"/>
            <a:r>
              <a:rPr lang="en-US" sz="800" b="0" kern="1200" dirty="0">
                <a:solidFill>
                  <a:schemeClr val="tx1"/>
                </a:solidFill>
                <a:effectLst/>
                <a:latin typeface="+mn-lt"/>
                <a:ea typeface="+mn-ea"/>
                <a:cs typeface="+mn-cs"/>
              </a:rPr>
              <a:t>Implementation – demonstration activities, projects and activities, advocacy training and efforts, </a:t>
            </a:r>
            <a:endParaRPr lang="en-US" sz="800" b="1" kern="1200" dirty="0">
              <a:solidFill>
                <a:schemeClr val="tx1"/>
              </a:solidFill>
              <a:effectLst/>
              <a:latin typeface="+mn-lt"/>
              <a:ea typeface="+mn-ea"/>
              <a:cs typeface="+mn-cs"/>
            </a:endParaRPr>
          </a:p>
          <a:p>
            <a:pPr lvl="0"/>
            <a:r>
              <a:rPr lang="en-US" sz="800" b="0" kern="1200" dirty="0">
                <a:solidFill>
                  <a:schemeClr val="tx1"/>
                </a:solidFill>
                <a:effectLst/>
                <a:latin typeface="+mn-lt"/>
                <a:ea typeface="+mn-ea"/>
                <a:cs typeface="+mn-cs"/>
              </a:rPr>
              <a:t>Outcome/Fully Integrated – result of activities and efforts </a:t>
            </a:r>
            <a:endParaRPr lang="en-US" sz="800" b="1"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5252F46-C6F3-4F83-AA4A-531BFADF762A}" type="slidenum">
              <a:rPr lang="en-US" smtClean="0"/>
              <a:t>22</a:t>
            </a:fld>
            <a:endParaRPr lang="en-US" dirty="0"/>
          </a:p>
        </p:txBody>
      </p:sp>
    </p:spTree>
    <p:extLst>
      <p:ext uri="{BB962C8B-B14F-4D97-AF65-F5344CB8AC3E}">
        <p14:creationId xmlns:p14="http://schemas.microsoft.com/office/powerpoint/2010/main" val="4250662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 example is provided in the guidance document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OIDD Instruction:  Provide an overall description of this objective</a:t>
            </a:r>
            <a:r>
              <a:rPr lang="en-US" sz="1200" kern="1200" dirty="0">
                <a:solidFill>
                  <a:schemeClr val="tx1"/>
                </a:solidFill>
                <a:effectLst/>
                <a:latin typeface="+mn-lt"/>
                <a:ea typeface="+mn-ea"/>
                <a:cs typeface="+mn-cs"/>
              </a:rPr>
              <a:t>:  The description should at a minimum provide background information on the objective to establish a context for the activities.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ITACC Guidance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“this effort” refers to the objective.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Provide background information about the objective. Include information to help someone understand the details they will read about in section #10.  For example, include broad activities, targeted population, broad output and outcome information, geographic information, whether the activities were new or ongoing.</a:t>
            </a:r>
          </a:p>
          <a:p>
            <a:endParaRPr lang="en-US" dirty="0"/>
          </a:p>
        </p:txBody>
      </p:sp>
      <p:sp>
        <p:nvSpPr>
          <p:cNvPr id="4" name="Slide Number Placeholder 3"/>
          <p:cNvSpPr>
            <a:spLocks noGrp="1"/>
          </p:cNvSpPr>
          <p:nvPr>
            <p:ph type="sldNum" sz="quarter" idx="5"/>
          </p:nvPr>
        </p:nvSpPr>
        <p:spPr/>
        <p:txBody>
          <a:bodyPr/>
          <a:lstStyle/>
          <a:p>
            <a:fld id="{55252F46-C6F3-4F83-AA4A-531BFADF762A}" type="slidenum">
              <a:rPr lang="en-US" smtClean="0"/>
              <a:t>23</a:t>
            </a:fld>
            <a:endParaRPr lang="en-US" dirty="0"/>
          </a:p>
        </p:txBody>
      </p:sp>
    </p:spTree>
    <p:extLst>
      <p:ext uri="{BB962C8B-B14F-4D97-AF65-F5344CB8AC3E}">
        <p14:creationId xmlns:p14="http://schemas.microsoft.com/office/powerpoint/2010/main" val="3128919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52F46-C6F3-4F83-AA4A-531BFADF762A}" type="slidenum">
              <a:rPr lang="en-US" smtClean="0"/>
              <a:t>24</a:t>
            </a:fld>
            <a:endParaRPr lang="en-US" dirty="0"/>
          </a:p>
        </p:txBody>
      </p:sp>
    </p:spTree>
    <p:extLst>
      <p:ext uri="{BB962C8B-B14F-4D97-AF65-F5344CB8AC3E}">
        <p14:creationId xmlns:p14="http://schemas.microsoft.com/office/powerpoint/2010/main" val="1181561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252F46-C6F3-4F83-AA4A-531BFADF762A}" type="slidenum">
              <a:rPr lang="en-US" smtClean="0"/>
              <a:t>25</a:t>
            </a:fld>
            <a:endParaRPr lang="en-US" dirty="0"/>
          </a:p>
        </p:txBody>
      </p:sp>
    </p:spTree>
    <p:extLst>
      <p:ext uri="{BB962C8B-B14F-4D97-AF65-F5344CB8AC3E}">
        <p14:creationId xmlns:p14="http://schemas.microsoft.com/office/powerpoint/2010/main" val="1258465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52F46-C6F3-4F83-AA4A-531BFADF762A}" type="slidenum">
              <a:rPr lang="en-US" smtClean="0"/>
              <a:t>26</a:t>
            </a:fld>
            <a:endParaRPr lang="en-US" dirty="0"/>
          </a:p>
        </p:txBody>
      </p:sp>
    </p:spTree>
    <p:extLst>
      <p:ext uri="{BB962C8B-B14F-4D97-AF65-F5344CB8AC3E}">
        <p14:creationId xmlns:p14="http://schemas.microsoft.com/office/powerpoint/2010/main" val="192192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 RECOMMENDATION – when describing outcomes, make connections to support the purpose of the Council (to engage in advocacy, capacity building, and systems change to contribute to a consumer and family centered and directed system of community supports and other assistance to enable people with DD to exercise self-determination, independence, productivity in all facets of community life).</a:t>
            </a:r>
          </a:p>
        </p:txBody>
      </p:sp>
      <p:sp>
        <p:nvSpPr>
          <p:cNvPr id="4" name="Slide Number Placeholder 3"/>
          <p:cNvSpPr>
            <a:spLocks noGrp="1"/>
          </p:cNvSpPr>
          <p:nvPr>
            <p:ph type="sldNum" sz="quarter" idx="5"/>
          </p:nvPr>
        </p:nvSpPr>
        <p:spPr/>
        <p:txBody>
          <a:bodyPr/>
          <a:lstStyle/>
          <a:p>
            <a:fld id="{55252F46-C6F3-4F83-AA4A-531BFADF762A}" type="slidenum">
              <a:rPr lang="en-US" smtClean="0"/>
              <a:t>27</a:t>
            </a:fld>
            <a:endParaRPr lang="en-US" dirty="0"/>
          </a:p>
        </p:txBody>
      </p:sp>
    </p:spTree>
    <p:extLst>
      <p:ext uri="{BB962C8B-B14F-4D97-AF65-F5344CB8AC3E}">
        <p14:creationId xmlns:p14="http://schemas.microsoft.com/office/powerpoint/2010/main" val="1245141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52F46-C6F3-4F83-AA4A-531BFADF762A}" type="slidenum">
              <a:rPr lang="en-US" smtClean="0"/>
              <a:t>28</a:t>
            </a:fld>
            <a:endParaRPr lang="en-US" dirty="0"/>
          </a:p>
        </p:txBody>
      </p:sp>
    </p:spTree>
    <p:extLst>
      <p:ext uri="{BB962C8B-B14F-4D97-AF65-F5344CB8AC3E}">
        <p14:creationId xmlns:p14="http://schemas.microsoft.com/office/powerpoint/2010/main" val="2716379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52F46-C6F3-4F83-AA4A-531BFADF762A}" type="slidenum">
              <a:rPr lang="en-US" smtClean="0"/>
              <a:t>29</a:t>
            </a:fld>
            <a:endParaRPr lang="en-US" dirty="0"/>
          </a:p>
        </p:txBody>
      </p:sp>
    </p:spTree>
    <p:extLst>
      <p:ext uri="{BB962C8B-B14F-4D97-AF65-F5344CB8AC3E}">
        <p14:creationId xmlns:p14="http://schemas.microsoft.com/office/powerpoint/2010/main" val="3111378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E225F08-20AA-46DA-9738-70737AB7F4B6}" type="slidenum">
              <a:rPr lang="en-US" smtClean="0"/>
              <a:t>3</a:t>
            </a:fld>
            <a:endParaRPr lang="en-US" dirty="0"/>
          </a:p>
        </p:txBody>
      </p:sp>
    </p:spTree>
    <p:extLst>
      <p:ext uri="{BB962C8B-B14F-4D97-AF65-F5344CB8AC3E}">
        <p14:creationId xmlns:p14="http://schemas.microsoft.com/office/powerpoint/2010/main" val="40254745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in the guidance document.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Consider using a magnitude scale (example: no progress, some progress, considerable progress, great progress) to convey the information. </a:t>
            </a:r>
          </a:p>
          <a:p>
            <a:endParaRPr lang="en-US" dirty="0"/>
          </a:p>
        </p:txBody>
      </p:sp>
      <p:sp>
        <p:nvSpPr>
          <p:cNvPr id="4" name="Slide Number Placeholder 3"/>
          <p:cNvSpPr>
            <a:spLocks noGrp="1"/>
          </p:cNvSpPr>
          <p:nvPr>
            <p:ph type="sldNum" sz="quarter" idx="5"/>
          </p:nvPr>
        </p:nvSpPr>
        <p:spPr/>
        <p:txBody>
          <a:bodyPr/>
          <a:lstStyle/>
          <a:p>
            <a:fld id="{55252F46-C6F3-4F83-AA4A-531BFADF762A}" type="slidenum">
              <a:rPr lang="en-US" smtClean="0"/>
              <a:t>30</a:t>
            </a:fld>
            <a:endParaRPr lang="en-US" dirty="0"/>
          </a:p>
        </p:txBody>
      </p:sp>
    </p:spTree>
    <p:extLst>
      <p:ext uri="{BB962C8B-B14F-4D97-AF65-F5344CB8AC3E}">
        <p14:creationId xmlns:p14="http://schemas.microsoft.com/office/powerpoint/2010/main" val="3062365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252F46-C6F3-4F83-AA4A-531BFADF762A}" type="slidenum">
              <a:rPr lang="en-US" smtClean="0"/>
              <a:t>31</a:t>
            </a:fld>
            <a:endParaRPr lang="en-US" dirty="0"/>
          </a:p>
        </p:txBody>
      </p:sp>
    </p:spTree>
    <p:extLst>
      <p:ext uri="{BB962C8B-B14F-4D97-AF65-F5344CB8AC3E}">
        <p14:creationId xmlns:p14="http://schemas.microsoft.com/office/powerpoint/2010/main" val="1184073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52F46-C6F3-4F83-AA4A-531BFADF762A}" type="slidenum">
              <a:rPr lang="en-US" smtClean="0"/>
              <a:t>32</a:t>
            </a:fld>
            <a:endParaRPr lang="en-US" dirty="0"/>
          </a:p>
        </p:txBody>
      </p:sp>
    </p:spTree>
    <p:extLst>
      <p:ext uri="{BB962C8B-B14F-4D97-AF65-F5344CB8AC3E}">
        <p14:creationId xmlns:p14="http://schemas.microsoft.com/office/powerpoint/2010/main" val="2318442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ITACC Guidance:</a:t>
            </a:r>
          </a:p>
          <a:p>
            <a:pPr lvl="0"/>
            <a:r>
              <a:rPr lang="en-US" sz="1200" b="0" kern="1200" dirty="0">
                <a:solidFill>
                  <a:schemeClr val="tx1"/>
                </a:solidFill>
                <a:effectLst/>
                <a:latin typeface="+mn-lt"/>
                <a:ea typeface="+mn-ea"/>
                <a:cs typeface="+mn-cs"/>
              </a:rPr>
              <a:t>Report the number of positive responses from people with developmental disabilities for each objective. </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b="0" kern="1200" dirty="0">
                <a:solidFill>
                  <a:schemeClr val="tx1"/>
                </a:solidFill>
                <a:effectLst/>
                <a:latin typeface="+mn-lt"/>
                <a:ea typeface="+mn-ea"/>
                <a:cs typeface="+mn-cs"/>
              </a:rPr>
              <a:t>Report the number of positive responses from family members of people with developmental disabilities for each objective. </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252F46-C6F3-4F83-AA4A-531BFADF762A}" type="slidenum">
              <a:rPr lang="en-US" smtClean="0"/>
              <a:t>33</a:t>
            </a:fld>
            <a:endParaRPr lang="en-US" dirty="0"/>
          </a:p>
        </p:txBody>
      </p:sp>
    </p:spTree>
    <p:extLst>
      <p:ext uri="{BB962C8B-B14F-4D97-AF65-F5344CB8AC3E}">
        <p14:creationId xmlns:p14="http://schemas.microsoft.com/office/powerpoint/2010/main" val="316600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252F46-C6F3-4F83-AA4A-531BFADF762A}" type="slidenum">
              <a:rPr lang="en-US" smtClean="0"/>
              <a:t>34</a:t>
            </a:fld>
            <a:endParaRPr lang="en-US" dirty="0"/>
          </a:p>
        </p:txBody>
      </p:sp>
    </p:spTree>
    <p:extLst>
      <p:ext uri="{BB962C8B-B14F-4D97-AF65-F5344CB8AC3E}">
        <p14:creationId xmlns:p14="http://schemas.microsoft.com/office/powerpoint/2010/main" val="956973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252F46-C6F3-4F83-AA4A-531BFADF762A}" type="slidenum">
              <a:rPr lang="en-US" smtClean="0"/>
              <a:t>35</a:t>
            </a:fld>
            <a:endParaRPr lang="en-US" dirty="0"/>
          </a:p>
        </p:txBody>
      </p:sp>
    </p:spTree>
    <p:extLst>
      <p:ext uri="{BB962C8B-B14F-4D97-AF65-F5344CB8AC3E}">
        <p14:creationId xmlns:p14="http://schemas.microsoft.com/office/powerpoint/2010/main" val="778171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52F46-C6F3-4F83-AA4A-531BFADF762A}" type="slidenum">
              <a:rPr lang="en-US" smtClean="0"/>
              <a:t>36</a:t>
            </a:fld>
            <a:endParaRPr lang="en-US" dirty="0"/>
          </a:p>
        </p:txBody>
      </p:sp>
    </p:spTree>
    <p:extLst>
      <p:ext uri="{BB962C8B-B14F-4D97-AF65-F5344CB8AC3E}">
        <p14:creationId xmlns:p14="http://schemas.microsoft.com/office/powerpoint/2010/main" val="25504569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52F46-C6F3-4F83-AA4A-531BFADF762A}" type="slidenum">
              <a:rPr lang="en-US" smtClean="0"/>
              <a:t>37</a:t>
            </a:fld>
            <a:endParaRPr lang="en-US" dirty="0"/>
          </a:p>
        </p:txBody>
      </p:sp>
    </p:spTree>
    <p:extLst>
      <p:ext uri="{BB962C8B-B14F-4D97-AF65-F5344CB8AC3E}">
        <p14:creationId xmlns:p14="http://schemas.microsoft.com/office/powerpoint/2010/main" val="19518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are provided on page 18 of the guide.</a:t>
            </a:r>
          </a:p>
        </p:txBody>
      </p:sp>
      <p:sp>
        <p:nvSpPr>
          <p:cNvPr id="4" name="Slide Number Placeholder 3"/>
          <p:cNvSpPr>
            <a:spLocks noGrp="1"/>
          </p:cNvSpPr>
          <p:nvPr>
            <p:ph type="sldNum" sz="quarter" idx="5"/>
          </p:nvPr>
        </p:nvSpPr>
        <p:spPr/>
        <p:txBody>
          <a:bodyPr/>
          <a:lstStyle/>
          <a:p>
            <a:fld id="{55252F46-C6F3-4F83-AA4A-531BFADF762A}" type="slidenum">
              <a:rPr lang="en-US" smtClean="0"/>
              <a:t>38</a:t>
            </a:fld>
            <a:endParaRPr lang="en-US" dirty="0"/>
          </a:p>
        </p:txBody>
      </p:sp>
    </p:spTree>
    <p:extLst>
      <p:ext uri="{BB962C8B-B14F-4D97-AF65-F5344CB8AC3E}">
        <p14:creationId xmlns:p14="http://schemas.microsoft.com/office/powerpoint/2010/main" val="9087715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252F46-C6F3-4F83-AA4A-531BFADF762A}" type="slidenum">
              <a:rPr lang="en-US" smtClean="0"/>
              <a:t>39</a:t>
            </a:fld>
            <a:endParaRPr lang="en-US" dirty="0"/>
          </a:p>
        </p:txBody>
      </p:sp>
    </p:spTree>
    <p:extLst>
      <p:ext uri="{BB962C8B-B14F-4D97-AF65-F5344CB8AC3E}">
        <p14:creationId xmlns:p14="http://schemas.microsoft.com/office/powerpoint/2010/main" val="2697207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252F46-C6F3-4F83-AA4A-531BFADF762A}" type="slidenum">
              <a:rPr lang="en-US" smtClean="0"/>
              <a:t>4</a:t>
            </a:fld>
            <a:endParaRPr lang="en-US" dirty="0"/>
          </a:p>
        </p:txBody>
      </p:sp>
    </p:spTree>
    <p:extLst>
      <p:ext uri="{BB962C8B-B14F-4D97-AF65-F5344CB8AC3E}">
        <p14:creationId xmlns:p14="http://schemas.microsoft.com/office/powerpoint/2010/main" val="11031720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52F46-C6F3-4F83-AA4A-531BFADF762A}" type="slidenum">
              <a:rPr lang="en-US" smtClean="0"/>
              <a:t>40</a:t>
            </a:fld>
            <a:endParaRPr lang="en-US" dirty="0"/>
          </a:p>
        </p:txBody>
      </p:sp>
    </p:spTree>
    <p:extLst>
      <p:ext uri="{BB962C8B-B14F-4D97-AF65-F5344CB8AC3E}">
        <p14:creationId xmlns:p14="http://schemas.microsoft.com/office/powerpoint/2010/main" val="3172824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find your assigned program specialist – check here - </a:t>
            </a:r>
            <a:r>
              <a:rPr lang="en-US" dirty="0">
                <a:hlinkClick r:id="rId3"/>
              </a:rPr>
              <a:t>https://acl.gov/grants/acl-mandatory-grants-programmatic-and-fiscal-contacts</a:t>
            </a:r>
            <a:endParaRPr lang="en-US" dirty="0"/>
          </a:p>
          <a:p>
            <a:endParaRPr lang="en-US" dirty="0"/>
          </a:p>
        </p:txBody>
      </p:sp>
      <p:sp>
        <p:nvSpPr>
          <p:cNvPr id="4" name="Slide Number Placeholder 3"/>
          <p:cNvSpPr>
            <a:spLocks noGrp="1"/>
          </p:cNvSpPr>
          <p:nvPr>
            <p:ph type="sldNum" sz="quarter" idx="5"/>
          </p:nvPr>
        </p:nvSpPr>
        <p:spPr/>
        <p:txBody>
          <a:bodyPr/>
          <a:lstStyle/>
          <a:p>
            <a:fld id="{55252F46-C6F3-4F83-AA4A-531BFADF762A}" type="slidenum">
              <a:rPr lang="en-US" smtClean="0"/>
              <a:t>41</a:t>
            </a:fld>
            <a:endParaRPr lang="en-US" dirty="0"/>
          </a:p>
        </p:txBody>
      </p:sp>
    </p:spTree>
    <p:extLst>
      <p:ext uri="{BB962C8B-B14F-4D97-AF65-F5344CB8AC3E}">
        <p14:creationId xmlns:p14="http://schemas.microsoft.com/office/powerpoint/2010/main" val="403930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Adequacy may be described in terms of quality and/or populations served versus need.  </a:t>
            </a:r>
          </a:p>
          <a:p>
            <a:endParaRPr lang="en-US" b="1" dirty="0"/>
          </a:p>
          <a:p>
            <a:r>
              <a:rPr lang="en-US" b="0" dirty="0"/>
              <a:t>Tip:  Contact your Council member representing the Medicaid Agency to help you identify the best source of information. </a:t>
            </a:r>
            <a:endParaRPr lang="en-US" dirty="0"/>
          </a:p>
          <a:p>
            <a:br>
              <a:rPr lang="en-US" dirty="0"/>
            </a:br>
            <a:r>
              <a:rPr lang="en-US" sz="1200" u="sng" kern="1200" dirty="0">
                <a:solidFill>
                  <a:schemeClr val="tx1"/>
                </a:solidFill>
                <a:effectLst/>
                <a:latin typeface="+mn-lt"/>
                <a:ea typeface="+mn-ea"/>
                <a:cs typeface="+mn-cs"/>
              </a:rPr>
              <a:t>Providing a link to a search engine or a report is not enough</a:t>
            </a:r>
            <a:r>
              <a:rPr lang="en-US" sz="1200" kern="1200" dirty="0">
                <a:solidFill>
                  <a:schemeClr val="tx1"/>
                </a:solidFill>
                <a:effectLst/>
                <a:latin typeface="+mn-lt"/>
                <a:ea typeface="+mn-ea"/>
                <a:cs typeface="+mn-cs"/>
              </a:rPr>
              <a:t>.  Summarize the information to provide the descriptions.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adding other information to address bullet items 3 and 4, include the information in the HCBW section. </a:t>
            </a:r>
          </a:p>
          <a:p>
            <a:endParaRPr lang="en-US" dirty="0">
              <a:highlight>
                <a:srgbClr val="FFFF00"/>
              </a:highlight>
            </a:endParaRPr>
          </a:p>
          <a:p>
            <a:endParaRPr lang="en-US" dirty="0"/>
          </a:p>
        </p:txBody>
      </p:sp>
      <p:sp>
        <p:nvSpPr>
          <p:cNvPr id="4" name="Slide Number Placeholder 3"/>
          <p:cNvSpPr>
            <a:spLocks noGrp="1"/>
          </p:cNvSpPr>
          <p:nvPr>
            <p:ph type="sldNum" sz="quarter" idx="10"/>
          </p:nvPr>
        </p:nvSpPr>
        <p:spPr/>
        <p:txBody>
          <a:bodyPr/>
          <a:lstStyle/>
          <a:p>
            <a:fld id="{55252F46-C6F3-4F83-AA4A-531BFADF762A}" type="slidenum">
              <a:rPr lang="en-US" smtClean="0"/>
              <a:t>5</a:t>
            </a:fld>
            <a:endParaRPr lang="en-US" dirty="0"/>
          </a:p>
        </p:txBody>
      </p:sp>
    </p:spTree>
    <p:extLst>
      <p:ext uri="{BB962C8B-B14F-4D97-AF65-F5344CB8AC3E}">
        <p14:creationId xmlns:p14="http://schemas.microsoft.com/office/powerpoint/2010/main" val="2601275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PURPOSE: To provide the context of what a reader will see in the PPR.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Section III is comprised of 3 reporting areas: (A) Introduction; (B) evaluation of state plan implementation; (C) Input on National Priorities.</a:t>
            </a:r>
          </a:p>
          <a:p>
            <a:endParaRPr lang="en-US" dirty="0"/>
          </a:p>
        </p:txBody>
      </p:sp>
      <p:sp>
        <p:nvSpPr>
          <p:cNvPr id="4" name="Slide Number Placeholder 3"/>
          <p:cNvSpPr>
            <a:spLocks noGrp="1"/>
          </p:cNvSpPr>
          <p:nvPr>
            <p:ph type="sldNum" sz="quarter" idx="10"/>
          </p:nvPr>
        </p:nvSpPr>
        <p:spPr/>
        <p:txBody>
          <a:bodyPr/>
          <a:lstStyle/>
          <a:p>
            <a:fld id="{55252F46-C6F3-4F83-AA4A-531BFADF762A}" type="slidenum">
              <a:rPr lang="en-US" smtClean="0"/>
              <a:t>6</a:t>
            </a:fld>
            <a:endParaRPr lang="en-US" dirty="0"/>
          </a:p>
        </p:txBody>
      </p:sp>
    </p:spTree>
    <p:extLst>
      <p:ext uri="{BB962C8B-B14F-4D97-AF65-F5344CB8AC3E}">
        <p14:creationId xmlns:p14="http://schemas.microsoft.com/office/powerpoint/2010/main" val="325260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 “cut and paste” from all other progress reports sections.   </a:t>
            </a:r>
          </a:p>
        </p:txBody>
      </p:sp>
      <p:sp>
        <p:nvSpPr>
          <p:cNvPr id="4" name="Slide Number Placeholder 3"/>
          <p:cNvSpPr>
            <a:spLocks noGrp="1"/>
          </p:cNvSpPr>
          <p:nvPr>
            <p:ph type="sldNum" sz="quarter" idx="5"/>
          </p:nvPr>
        </p:nvSpPr>
        <p:spPr/>
        <p:txBody>
          <a:bodyPr/>
          <a:lstStyle/>
          <a:p>
            <a:fld id="{55252F46-C6F3-4F83-AA4A-531BFADF762A}" type="slidenum">
              <a:rPr lang="en-US" smtClean="0"/>
              <a:t>7</a:t>
            </a:fld>
            <a:endParaRPr lang="en-US" dirty="0"/>
          </a:p>
        </p:txBody>
      </p:sp>
    </p:spTree>
    <p:extLst>
      <p:ext uri="{BB962C8B-B14F-4D97-AF65-F5344CB8AC3E}">
        <p14:creationId xmlns:p14="http://schemas.microsoft.com/office/powerpoint/2010/main" val="3540932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DD Act includes a definition of Culturally</a:t>
            </a:r>
            <a:r>
              <a:rPr lang="en-US" baseline="0" dirty="0"/>
              <a:t> Competent.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52F46-C6F3-4F83-AA4A-531BFADF76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508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Best and promising practices – CLC committees</a:t>
            </a:r>
            <a:r>
              <a:rPr lang="en-US" baseline="0" dirty="0"/>
              <a:t> and workgroups, Diversity work team, at the Council level; Council member training and education; adopting culturally competent practices beyond translation (on-site child-care for events); hiring or contracting with an outreach coordinator for specific populations (Latino); bi-lingual staff to ensure publications are culturally sensitive; collection of data on outreach for different racial groups for each goal; focused efforts to recruit multicultural authors for council publications and efforts to showcase perspectives from diverse people in videos and digital platforms; translation to reduce linguistic barriers; outreach and development grants for groups traditionally unserved or under-served; self-assessment tool and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 of Councils reported on their targeted disparity objective rather than reporting on their overall efforts to address the needs of people with DD of a diverse culture through state plan supported activities.</a:t>
            </a:r>
          </a:p>
          <a:p>
            <a:endParaRPr lang="en-US" dirty="0"/>
          </a:p>
        </p:txBody>
      </p:sp>
      <p:sp>
        <p:nvSpPr>
          <p:cNvPr id="4" name="Slide Number Placeholder 3"/>
          <p:cNvSpPr>
            <a:spLocks noGrp="1"/>
          </p:cNvSpPr>
          <p:nvPr>
            <p:ph type="sldNum" sz="quarter" idx="5"/>
          </p:nvPr>
        </p:nvSpPr>
        <p:spPr/>
        <p:txBody>
          <a:bodyPr/>
          <a:lstStyle/>
          <a:p>
            <a:fld id="{55252F46-C6F3-4F83-AA4A-531BFADF762A}" type="slidenum">
              <a:rPr lang="en-US" smtClean="0"/>
              <a:t>9</a:t>
            </a:fld>
            <a:endParaRPr lang="en-US" dirty="0"/>
          </a:p>
        </p:txBody>
      </p:sp>
    </p:spTree>
    <p:extLst>
      <p:ext uri="{BB962C8B-B14F-4D97-AF65-F5344CB8AC3E}">
        <p14:creationId xmlns:p14="http://schemas.microsoft.com/office/powerpoint/2010/main" val="306237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A1B6-D7F1-41B7-BEB4-B6E4C6251F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B1CB44-D62F-475D-A544-B1E15CBA97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C83E5E-D15C-4A50-A30F-DD0FF1E46121}"/>
              </a:ext>
            </a:extLst>
          </p:cNvPr>
          <p:cNvSpPr>
            <a:spLocks noGrp="1"/>
          </p:cNvSpPr>
          <p:nvPr>
            <p:ph type="dt" sz="half" idx="10"/>
          </p:nvPr>
        </p:nvSpPr>
        <p:spPr/>
        <p:txBody>
          <a:bodyPr/>
          <a:lstStyle/>
          <a:p>
            <a:fld id="{07826550-14CB-4ADF-8944-DE646113A297}" type="datetimeFigureOut">
              <a:rPr lang="en-US" smtClean="0"/>
              <a:t>11/16/2020</a:t>
            </a:fld>
            <a:endParaRPr lang="en-US" dirty="0"/>
          </a:p>
        </p:txBody>
      </p:sp>
      <p:sp>
        <p:nvSpPr>
          <p:cNvPr id="5" name="Footer Placeholder 4">
            <a:extLst>
              <a:ext uri="{FF2B5EF4-FFF2-40B4-BE49-F238E27FC236}">
                <a16:creationId xmlns:a16="http://schemas.microsoft.com/office/drawing/2014/main" id="{C712D529-206A-4B6E-976C-96C9B060FE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CB304F-0D10-433F-A22D-8483E8C9F474}"/>
              </a:ext>
            </a:extLst>
          </p:cNvPr>
          <p:cNvSpPr>
            <a:spLocks noGrp="1"/>
          </p:cNvSpPr>
          <p:nvPr>
            <p:ph type="sldNum" sz="quarter" idx="12"/>
          </p:nvPr>
        </p:nvSpPr>
        <p:spPr/>
        <p:txBody>
          <a:bodyPr/>
          <a:lstStyle/>
          <a:p>
            <a:fld id="{5AF02750-C4BA-4CBF-89D6-58921246AA71}" type="slidenum">
              <a:rPr lang="en-US" smtClean="0"/>
              <a:t>‹#›</a:t>
            </a:fld>
            <a:endParaRPr lang="en-US" dirty="0"/>
          </a:p>
        </p:txBody>
      </p:sp>
    </p:spTree>
    <p:extLst>
      <p:ext uri="{BB962C8B-B14F-4D97-AF65-F5344CB8AC3E}">
        <p14:creationId xmlns:p14="http://schemas.microsoft.com/office/powerpoint/2010/main" val="1388947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13D3C-C265-48D1-89A4-D6A0B8A836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D07C4E-0528-4D81-BEEF-F446C98CE6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B3A44-65C9-4A70-9F33-9C296CA8468A}"/>
              </a:ext>
            </a:extLst>
          </p:cNvPr>
          <p:cNvSpPr>
            <a:spLocks noGrp="1"/>
          </p:cNvSpPr>
          <p:nvPr>
            <p:ph type="dt" sz="half" idx="10"/>
          </p:nvPr>
        </p:nvSpPr>
        <p:spPr/>
        <p:txBody>
          <a:bodyPr/>
          <a:lstStyle/>
          <a:p>
            <a:fld id="{07826550-14CB-4ADF-8944-DE646113A297}" type="datetimeFigureOut">
              <a:rPr lang="en-US" smtClean="0"/>
              <a:t>11/16/2020</a:t>
            </a:fld>
            <a:endParaRPr lang="en-US" dirty="0"/>
          </a:p>
        </p:txBody>
      </p:sp>
      <p:sp>
        <p:nvSpPr>
          <p:cNvPr id="5" name="Footer Placeholder 4">
            <a:extLst>
              <a:ext uri="{FF2B5EF4-FFF2-40B4-BE49-F238E27FC236}">
                <a16:creationId xmlns:a16="http://schemas.microsoft.com/office/drawing/2014/main" id="{5540B23B-7839-4FC7-B396-82B695CE8B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792D4B-69EE-4331-BE8A-7F1CBC87C26A}"/>
              </a:ext>
            </a:extLst>
          </p:cNvPr>
          <p:cNvSpPr>
            <a:spLocks noGrp="1"/>
          </p:cNvSpPr>
          <p:nvPr>
            <p:ph type="sldNum" sz="quarter" idx="12"/>
          </p:nvPr>
        </p:nvSpPr>
        <p:spPr/>
        <p:txBody>
          <a:bodyPr/>
          <a:lstStyle/>
          <a:p>
            <a:fld id="{5AF02750-C4BA-4CBF-89D6-58921246AA71}" type="slidenum">
              <a:rPr lang="en-US" smtClean="0"/>
              <a:t>‹#›</a:t>
            </a:fld>
            <a:endParaRPr lang="en-US" dirty="0"/>
          </a:p>
        </p:txBody>
      </p:sp>
    </p:spTree>
    <p:extLst>
      <p:ext uri="{BB962C8B-B14F-4D97-AF65-F5344CB8AC3E}">
        <p14:creationId xmlns:p14="http://schemas.microsoft.com/office/powerpoint/2010/main" val="107920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F9F987-89C4-494D-AC39-DB7669B126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5575F4-4B82-4AB0-9132-37E8A0B839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6AC7C-8978-4644-B133-AD2CF08923EA}"/>
              </a:ext>
            </a:extLst>
          </p:cNvPr>
          <p:cNvSpPr>
            <a:spLocks noGrp="1"/>
          </p:cNvSpPr>
          <p:nvPr>
            <p:ph type="dt" sz="half" idx="10"/>
          </p:nvPr>
        </p:nvSpPr>
        <p:spPr/>
        <p:txBody>
          <a:bodyPr/>
          <a:lstStyle/>
          <a:p>
            <a:fld id="{07826550-14CB-4ADF-8944-DE646113A297}" type="datetimeFigureOut">
              <a:rPr lang="en-US" smtClean="0"/>
              <a:t>11/16/2020</a:t>
            </a:fld>
            <a:endParaRPr lang="en-US" dirty="0"/>
          </a:p>
        </p:txBody>
      </p:sp>
      <p:sp>
        <p:nvSpPr>
          <p:cNvPr id="5" name="Footer Placeholder 4">
            <a:extLst>
              <a:ext uri="{FF2B5EF4-FFF2-40B4-BE49-F238E27FC236}">
                <a16:creationId xmlns:a16="http://schemas.microsoft.com/office/drawing/2014/main" id="{7ACDBF83-19BE-4986-A3DD-EAEE9F0E35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F4F96-311A-4426-B99A-FCBC021F47E6}"/>
              </a:ext>
            </a:extLst>
          </p:cNvPr>
          <p:cNvSpPr>
            <a:spLocks noGrp="1"/>
          </p:cNvSpPr>
          <p:nvPr>
            <p:ph type="sldNum" sz="quarter" idx="12"/>
          </p:nvPr>
        </p:nvSpPr>
        <p:spPr/>
        <p:txBody>
          <a:bodyPr/>
          <a:lstStyle/>
          <a:p>
            <a:fld id="{5AF02750-C4BA-4CBF-89D6-58921246AA71}" type="slidenum">
              <a:rPr lang="en-US" smtClean="0"/>
              <a:t>‹#›</a:t>
            </a:fld>
            <a:endParaRPr lang="en-US" dirty="0"/>
          </a:p>
        </p:txBody>
      </p:sp>
    </p:spTree>
    <p:extLst>
      <p:ext uri="{BB962C8B-B14F-4D97-AF65-F5344CB8AC3E}">
        <p14:creationId xmlns:p14="http://schemas.microsoft.com/office/powerpoint/2010/main" val="425780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0D67-5DE1-4A8E-BD02-4127EF427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0E47FA-961C-4A2F-BF89-C8F3F7F3EC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239B5-043A-41B7-BFE3-064B0B9D754A}"/>
              </a:ext>
            </a:extLst>
          </p:cNvPr>
          <p:cNvSpPr>
            <a:spLocks noGrp="1"/>
          </p:cNvSpPr>
          <p:nvPr>
            <p:ph type="dt" sz="half" idx="10"/>
          </p:nvPr>
        </p:nvSpPr>
        <p:spPr/>
        <p:txBody>
          <a:bodyPr/>
          <a:lstStyle/>
          <a:p>
            <a:fld id="{07826550-14CB-4ADF-8944-DE646113A297}" type="datetimeFigureOut">
              <a:rPr lang="en-US" smtClean="0"/>
              <a:t>11/16/2020</a:t>
            </a:fld>
            <a:endParaRPr lang="en-US" dirty="0"/>
          </a:p>
        </p:txBody>
      </p:sp>
      <p:sp>
        <p:nvSpPr>
          <p:cNvPr id="5" name="Footer Placeholder 4">
            <a:extLst>
              <a:ext uri="{FF2B5EF4-FFF2-40B4-BE49-F238E27FC236}">
                <a16:creationId xmlns:a16="http://schemas.microsoft.com/office/drawing/2014/main" id="{4635428F-5E1D-49B9-8465-C74B29ABA3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7ACDA9-64FE-491A-9EEF-26FABA357C31}"/>
              </a:ext>
            </a:extLst>
          </p:cNvPr>
          <p:cNvSpPr>
            <a:spLocks noGrp="1"/>
          </p:cNvSpPr>
          <p:nvPr>
            <p:ph type="sldNum" sz="quarter" idx="12"/>
          </p:nvPr>
        </p:nvSpPr>
        <p:spPr/>
        <p:txBody>
          <a:bodyPr/>
          <a:lstStyle/>
          <a:p>
            <a:fld id="{5AF02750-C4BA-4CBF-89D6-58921246AA71}" type="slidenum">
              <a:rPr lang="en-US" smtClean="0"/>
              <a:t>‹#›</a:t>
            </a:fld>
            <a:endParaRPr lang="en-US" dirty="0"/>
          </a:p>
        </p:txBody>
      </p:sp>
    </p:spTree>
    <p:extLst>
      <p:ext uri="{BB962C8B-B14F-4D97-AF65-F5344CB8AC3E}">
        <p14:creationId xmlns:p14="http://schemas.microsoft.com/office/powerpoint/2010/main" val="2022981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AF70-0A1A-4F1F-BBF4-6F3A411D4F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6518C0-10B2-4740-A08D-1F642B64D7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6E7C47-4A4C-4E9B-AD74-FEC66C758C7E}"/>
              </a:ext>
            </a:extLst>
          </p:cNvPr>
          <p:cNvSpPr>
            <a:spLocks noGrp="1"/>
          </p:cNvSpPr>
          <p:nvPr>
            <p:ph type="dt" sz="half" idx="10"/>
          </p:nvPr>
        </p:nvSpPr>
        <p:spPr/>
        <p:txBody>
          <a:bodyPr/>
          <a:lstStyle/>
          <a:p>
            <a:fld id="{07826550-14CB-4ADF-8944-DE646113A297}" type="datetimeFigureOut">
              <a:rPr lang="en-US" smtClean="0"/>
              <a:t>11/16/2020</a:t>
            </a:fld>
            <a:endParaRPr lang="en-US" dirty="0"/>
          </a:p>
        </p:txBody>
      </p:sp>
      <p:sp>
        <p:nvSpPr>
          <p:cNvPr id="5" name="Footer Placeholder 4">
            <a:extLst>
              <a:ext uri="{FF2B5EF4-FFF2-40B4-BE49-F238E27FC236}">
                <a16:creationId xmlns:a16="http://schemas.microsoft.com/office/drawing/2014/main" id="{7C3F7A22-B32A-48A6-BA02-F51A2BE7E0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F242B0-E89D-4399-B02B-22CA19467DEB}"/>
              </a:ext>
            </a:extLst>
          </p:cNvPr>
          <p:cNvSpPr>
            <a:spLocks noGrp="1"/>
          </p:cNvSpPr>
          <p:nvPr>
            <p:ph type="sldNum" sz="quarter" idx="12"/>
          </p:nvPr>
        </p:nvSpPr>
        <p:spPr/>
        <p:txBody>
          <a:bodyPr/>
          <a:lstStyle/>
          <a:p>
            <a:fld id="{5AF02750-C4BA-4CBF-89D6-58921246AA71}" type="slidenum">
              <a:rPr lang="en-US" smtClean="0"/>
              <a:t>‹#›</a:t>
            </a:fld>
            <a:endParaRPr lang="en-US" dirty="0"/>
          </a:p>
        </p:txBody>
      </p:sp>
    </p:spTree>
    <p:extLst>
      <p:ext uri="{BB962C8B-B14F-4D97-AF65-F5344CB8AC3E}">
        <p14:creationId xmlns:p14="http://schemas.microsoft.com/office/powerpoint/2010/main" val="903050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AB23-AE8A-4310-9057-BE93A2A93D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2CC387-8830-44E7-B5D9-C6697FA7EA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7DC3AA-E463-45A6-BD2B-D66C91795C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7A28EB-C70F-4B40-89F1-33C33D23CEFC}"/>
              </a:ext>
            </a:extLst>
          </p:cNvPr>
          <p:cNvSpPr>
            <a:spLocks noGrp="1"/>
          </p:cNvSpPr>
          <p:nvPr>
            <p:ph type="dt" sz="half" idx="10"/>
          </p:nvPr>
        </p:nvSpPr>
        <p:spPr/>
        <p:txBody>
          <a:bodyPr/>
          <a:lstStyle/>
          <a:p>
            <a:fld id="{07826550-14CB-4ADF-8944-DE646113A297}" type="datetimeFigureOut">
              <a:rPr lang="en-US" smtClean="0"/>
              <a:t>11/16/2020</a:t>
            </a:fld>
            <a:endParaRPr lang="en-US" dirty="0"/>
          </a:p>
        </p:txBody>
      </p:sp>
      <p:sp>
        <p:nvSpPr>
          <p:cNvPr id="6" name="Footer Placeholder 5">
            <a:extLst>
              <a:ext uri="{FF2B5EF4-FFF2-40B4-BE49-F238E27FC236}">
                <a16:creationId xmlns:a16="http://schemas.microsoft.com/office/drawing/2014/main" id="{429EADAB-5B20-4F6A-93CA-8764FD90EB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5F1274-D15A-4ACB-9907-EE64E5F14865}"/>
              </a:ext>
            </a:extLst>
          </p:cNvPr>
          <p:cNvSpPr>
            <a:spLocks noGrp="1"/>
          </p:cNvSpPr>
          <p:nvPr>
            <p:ph type="sldNum" sz="quarter" idx="12"/>
          </p:nvPr>
        </p:nvSpPr>
        <p:spPr/>
        <p:txBody>
          <a:bodyPr/>
          <a:lstStyle/>
          <a:p>
            <a:fld id="{5AF02750-C4BA-4CBF-89D6-58921246AA71}" type="slidenum">
              <a:rPr lang="en-US" smtClean="0"/>
              <a:t>‹#›</a:t>
            </a:fld>
            <a:endParaRPr lang="en-US" dirty="0"/>
          </a:p>
        </p:txBody>
      </p:sp>
    </p:spTree>
    <p:extLst>
      <p:ext uri="{BB962C8B-B14F-4D97-AF65-F5344CB8AC3E}">
        <p14:creationId xmlns:p14="http://schemas.microsoft.com/office/powerpoint/2010/main" val="72197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FEDA7-FA4C-4300-93AA-31E3DCAACB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3D634E-EA8F-4B43-94E6-2F0EE49650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A38DA4-95ED-4F10-9FF0-68918ED6AA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40EA27-5A45-4F67-A280-68D28C1208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E62D8B-32F4-44C3-95F4-1E140401C6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43BB13-A482-41E7-9294-6D50A564DE64}"/>
              </a:ext>
            </a:extLst>
          </p:cNvPr>
          <p:cNvSpPr>
            <a:spLocks noGrp="1"/>
          </p:cNvSpPr>
          <p:nvPr>
            <p:ph type="dt" sz="half" idx="10"/>
          </p:nvPr>
        </p:nvSpPr>
        <p:spPr/>
        <p:txBody>
          <a:bodyPr/>
          <a:lstStyle/>
          <a:p>
            <a:fld id="{07826550-14CB-4ADF-8944-DE646113A297}" type="datetimeFigureOut">
              <a:rPr lang="en-US" smtClean="0"/>
              <a:t>11/16/2020</a:t>
            </a:fld>
            <a:endParaRPr lang="en-US" dirty="0"/>
          </a:p>
        </p:txBody>
      </p:sp>
      <p:sp>
        <p:nvSpPr>
          <p:cNvPr id="8" name="Footer Placeholder 7">
            <a:extLst>
              <a:ext uri="{FF2B5EF4-FFF2-40B4-BE49-F238E27FC236}">
                <a16:creationId xmlns:a16="http://schemas.microsoft.com/office/drawing/2014/main" id="{00274AD5-D788-4063-A6BA-31E5E93C2A8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E2C8578-375C-4188-8E8F-6F38F13092F4}"/>
              </a:ext>
            </a:extLst>
          </p:cNvPr>
          <p:cNvSpPr>
            <a:spLocks noGrp="1"/>
          </p:cNvSpPr>
          <p:nvPr>
            <p:ph type="sldNum" sz="quarter" idx="12"/>
          </p:nvPr>
        </p:nvSpPr>
        <p:spPr/>
        <p:txBody>
          <a:bodyPr/>
          <a:lstStyle/>
          <a:p>
            <a:fld id="{5AF02750-C4BA-4CBF-89D6-58921246AA71}" type="slidenum">
              <a:rPr lang="en-US" smtClean="0"/>
              <a:t>‹#›</a:t>
            </a:fld>
            <a:endParaRPr lang="en-US" dirty="0"/>
          </a:p>
        </p:txBody>
      </p:sp>
    </p:spTree>
    <p:extLst>
      <p:ext uri="{BB962C8B-B14F-4D97-AF65-F5344CB8AC3E}">
        <p14:creationId xmlns:p14="http://schemas.microsoft.com/office/powerpoint/2010/main" val="104112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7E7C-9772-4CAA-AAA5-7C67D7FC1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ADFA04-C4E7-4253-9E3E-4FDB33744A91}"/>
              </a:ext>
            </a:extLst>
          </p:cNvPr>
          <p:cNvSpPr>
            <a:spLocks noGrp="1"/>
          </p:cNvSpPr>
          <p:nvPr>
            <p:ph type="dt" sz="half" idx="10"/>
          </p:nvPr>
        </p:nvSpPr>
        <p:spPr/>
        <p:txBody>
          <a:bodyPr/>
          <a:lstStyle/>
          <a:p>
            <a:fld id="{07826550-14CB-4ADF-8944-DE646113A297}" type="datetimeFigureOut">
              <a:rPr lang="en-US" smtClean="0"/>
              <a:t>11/16/2020</a:t>
            </a:fld>
            <a:endParaRPr lang="en-US" dirty="0"/>
          </a:p>
        </p:txBody>
      </p:sp>
      <p:sp>
        <p:nvSpPr>
          <p:cNvPr id="4" name="Footer Placeholder 3">
            <a:extLst>
              <a:ext uri="{FF2B5EF4-FFF2-40B4-BE49-F238E27FC236}">
                <a16:creationId xmlns:a16="http://schemas.microsoft.com/office/drawing/2014/main" id="{620E6882-21F3-40FA-A12F-4BDE5D8B61A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5B60278-2C4D-4BAE-AA33-9CF6C5DF1BAE}"/>
              </a:ext>
            </a:extLst>
          </p:cNvPr>
          <p:cNvSpPr>
            <a:spLocks noGrp="1"/>
          </p:cNvSpPr>
          <p:nvPr>
            <p:ph type="sldNum" sz="quarter" idx="12"/>
          </p:nvPr>
        </p:nvSpPr>
        <p:spPr/>
        <p:txBody>
          <a:bodyPr/>
          <a:lstStyle/>
          <a:p>
            <a:fld id="{5AF02750-C4BA-4CBF-89D6-58921246AA71}" type="slidenum">
              <a:rPr lang="en-US" smtClean="0"/>
              <a:t>‹#›</a:t>
            </a:fld>
            <a:endParaRPr lang="en-US" dirty="0"/>
          </a:p>
        </p:txBody>
      </p:sp>
    </p:spTree>
    <p:extLst>
      <p:ext uri="{BB962C8B-B14F-4D97-AF65-F5344CB8AC3E}">
        <p14:creationId xmlns:p14="http://schemas.microsoft.com/office/powerpoint/2010/main" val="367306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32D3DC-DC83-46BD-833B-C7AE2CE4101B}"/>
              </a:ext>
            </a:extLst>
          </p:cNvPr>
          <p:cNvSpPr>
            <a:spLocks noGrp="1"/>
          </p:cNvSpPr>
          <p:nvPr>
            <p:ph type="dt" sz="half" idx="10"/>
          </p:nvPr>
        </p:nvSpPr>
        <p:spPr/>
        <p:txBody>
          <a:bodyPr/>
          <a:lstStyle/>
          <a:p>
            <a:fld id="{07826550-14CB-4ADF-8944-DE646113A297}" type="datetimeFigureOut">
              <a:rPr lang="en-US" smtClean="0"/>
              <a:t>11/16/2020</a:t>
            </a:fld>
            <a:endParaRPr lang="en-US" dirty="0"/>
          </a:p>
        </p:txBody>
      </p:sp>
      <p:sp>
        <p:nvSpPr>
          <p:cNvPr id="3" name="Footer Placeholder 2">
            <a:extLst>
              <a:ext uri="{FF2B5EF4-FFF2-40B4-BE49-F238E27FC236}">
                <a16:creationId xmlns:a16="http://schemas.microsoft.com/office/drawing/2014/main" id="{D5938A99-F5BB-4C4D-8CDC-E136B6654BA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ACEE5F1-7323-4B50-8BAC-7413520F1D96}"/>
              </a:ext>
            </a:extLst>
          </p:cNvPr>
          <p:cNvSpPr>
            <a:spLocks noGrp="1"/>
          </p:cNvSpPr>
          <p:nvPr>
            <p:ph type="sldNum" sz="quarter" idx="12"/>
          </p:nvPr>
        </p:nvSpPr>
        <p:spPr/>
        <p:txBody>
          <a:bodyPr/>
          <a:lstStyle/>
          <a:p>
            <a:fld id="{5AF02750-C4BA-4CBF-89D6-58921246AA71}" type="slidenum">
              <a:rPr lang="en-US" smtClean="0"/>
              <a:t>‹#›</a:t>
            </a:fld>
            <a:endParaRPr lang="en-US" dirty="0"/>
          </a:p>
        </p:txBody>
      </p:sp>
    </p:spTree>
    <p:extLst>
      <p:ext uri="{BB962C8B-B14F-4D97-AF65-F5344CB8AC3E}">
        <p14:creationId xmlns:p14="http://schemas.microsoft.com/office/powerpoint/2010/main" val="304088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97085-BD0D-4459-8627-F115C60E95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0DBD0E-8A63-4B20-B675-6E07EEC059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574553-F72B-4733-8482-F8F0737FA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7352EE-0379-4D15-AC89-4941769D313E}"/>
              </a:ext>
            </a:extLst>
          </p:cNvPr>
          <p:cNvSpPr>
            <a:spLocks noGrp="1"/>
          </p:cNvSpPr>
          <p:nvPr>
            <p:ph type="dt" sz="half" idx="10"/>
          </p:nvPr>
        </p:nvSpPr>
        <p:spPr/>
        <p:txBody>
          <a:bodyPr/>
          <a:lstStyle/>
          <a:p>
            <a:fld id="{07826550-14CB-4ADF-8944-DE646113A297}" type="datetimeFigureOut">
              <a:rPr lang="en-US" smtClean="0"/>
              <a:t>11/16/2020</a:t>
            </a:fld>
            <a:endParaRPr lang="en-US" dirty="0"/>
          </a:p>
        </p:txBody>
      </p:sp>
      <p:sp>
        <p:nvSpPr>
          <p:cNvPr id="6" name="Footer Placeholder 5">
            <a:extLst>
              <a:ext uri="{FF2B5EF4-FFF2-40B4-BE49-F238E27FC236}">
                <a16:creationId xmlns:a16="http://schemas.microsoft.com/office/drawing/2014/main" id="{2D4A8AC3-BB7C-4969-81DE-2FCD08F7DC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BDD72F-BBD3-4175-AADC-E8BD46002273}"/>
              </a:ext>
            </a:extLst>
          </p:cNvPr>
          <p:cNvSpPr>
            <a:spLocks noGrp="1"/>
          </p:cNvSpPr>
          <p:nvPr>
            <p:ph type="sldNum" sz="quarter" idx="12"/>
          </p:nvPr>
        </p:nvSpPr>
        <p:spPr/>
        <p:txBody>
          <a:bodyPr/>
          <a:lstStyle/>
          <a:p>
            <a:fld id="{5AF02750-C4BA-4CBF-89D6-58921246AA71}" type="slidenum">
              <a:rPr lang="en-US" smtClean="0"/>
              <a:t>‹#›</a:t>
            </a:fld>
            <a:endParaRPr lang="en-US" dirty="0"/>
          </a:p>
        </p:txBody>
      </p:sp>
    </p:spTree>
    <p:extLst>
      <p:ext uri="{BB962C8B-B14F-4D97-AF65-F5344CB8AC3E}">
        <p14:creationId xmlns:p14="http://schemas.microsoft.com/office/powerpoint/2010/main" val="100942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3A0C-A337-45B9-9B35-A82FCB0CC4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D04DA2-7B22-40AF-A2F2-0D250F9F5E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4828661-8BD3-45C9-A2A8-1650BC956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6A4716-AFDB-49B3-B487-82773C3A98D7}"/>
              </a:ext>
            </a:extLst>
          </p:cNvPr>
          <p:cNvSpPr>
            <a:spLocks noGrp="1"/>
          </p:cNvSpPr>
          <p:nvPr>
            <p:ph type="dt" sz="half" idx="10"/>
          </p:nvPr>
        </p:nvSpPr>
        <p:spPr/>
        <p:txBody>
          <a:bodyPr/>
          <a:lstStyle/>
          <a:p>
            <a:fld id="{07826550-14CB-4ADF-8944-DE646113A297}" type="datetimeFigureOut">
              <a:rPr lang="en-US" smtClean="0"/>
              <a:t>11/16/2020</a:t>
            </a:fld>
            <a:endParaRPr lang="en-US" dirty="0"/>
          </a:p>
        </p:txBody>
      </p:sp>
      <p:sp>
        <p:nvSpPr>
          <p:cNvPr id="6" name="Footer Placeholder 5">
            <a:extLst>
              <a:ext uri="{FF2B5EF4-FFF2-40B4-BE49-F238E27FC236}">
                <a16:creationId xmlns:a16="http://schemas.microsoft.com/office/drawing/2014/main" id="{4150FCBA-434A-4C12-B667-47E0298BC8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2B0B43-0ABB-452E-B5E4-E6524417A50D}"/>
              </a:ext>
            </a:extLst>
          </p:cNvPr>
          <p:cNvSpPr>
            <a:spLocks noGrp="1"/>
          </p:cNvSpPr>
          <p:nvPr>
            <p:ph type="sldNum" sz="quarter" idx="12"/>
          </p:nvPr>
        </p:nvSpPr>
        <p:spPr/>
        <p:txBody>
          <a:bodyPr/>
          <a:lstStyle/>
          <a:p>
            <a:fld id="{5AF02750-C4BA-4CBF-89D6-58921246AA71}" type="slidenum">
              <a:rPr lang="en-US" smtClean="0"/>
              <a:t>‹#›</a:t>
            </a:fld>
            <a:endParaRPr lang="en-US" dirty="0"/>
          </a:p>
        </p:txBody>
      </p:sp>
    </p:spTree>
    <p:extLst>
      <p:ext uri="{BB962C8B-B14F-4D97-AF65-F5344CB8AC3E}">
        <p14:creationId xmlns:p14="http://schemas.microsoft.com/office/powerpoint/2010/main" val="82804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BBDE16-651F-4680-AFAD-76D3869EF9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7C615B-A405-48B6-96AD-2010D1722E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3D71F-FB57-4D68-9707-E1C8E18BC8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26550-14CB-4ADF-8944-DE646113A297}" type="datetimeFigureOut">
              <a:rPr lang="en-US" smtClean="0"/>
              <a:t>11/16/2020</a:t>
            </a:fld>
            <a:endParaRPr lang="en-US" dirty="0"/>
          </a:p>
        </p:txBody>
      </p:sp>
      <p:sp>
        <p:nvSpPr>
          <p:cNvPr id="5" name="Footer Placeholder 4">
            <a:extLst>
              <a:ext uri="{FF2B5EF4-FFF2-40B4-BE49-F238E27FC236}">
                <a16:creationId xmlns:a16="http://schemas.microsoft.com/office/drawing/2014/main" id="{CB56FA67-844A-44DD-B897-4CC8A010F1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9A60942-15F0-4226-80BE-9DFCE0F701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02750-C4BA-4CBF-89D6-58921246AA71}" type="slidenum">
              <a:rPr lang="en-US" smtClean="0"/>
              <a:t>‹#›</a:t>
            </a:fld>
            <a:endParaRPr lang="en-US" dirty="0"/>
          </a:p>
        </p:txBody>
      </p:sp>
    </p:spTree>
    <p:extLst>
      <p:ext uri="{BB962C8B-B14F-4D97-AF65-F5344CB8AC3E}">
        <p14:creationId xmlns:p14="http://schemas.microsoft.com/office/powerpoint/2010/main" val="2032779236"/>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tacchelp.org/federal-reporting-resources/app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https://itacchelp.org/wp-content/uploads/2020/11/FY-2021-PPR-Guidance-REVISIONS-approved.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hyperlink" Target="mailto:smatney@nacdd.org" TargetMode="External"/><Relationship Id="rId7"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mailto:shawn.calloway@acl.hhs.gov" TargetMode="External"/><Relationship Id="rId5" Type="http://schemas.openxmlformats.org/officeDocument/2006/relationships/hyperlink" Target="mailto:Sara.Newell-Perez@acl.hhs.gov" TargetMode="External"/><Relationship Id="rId4" Type="http://schemas.openxmlformats.org/officeDocument/2006/relationships/hyperlink" Target="mailto:acastillo-epps@nacdd.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C55F0BA-7D8B-4753-AB68-D54E59A24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Program Performance Report&#10;Content Overview and Instructions">
            <a:extLst>
              <a:ext uri="{FF2B5EF4-FFF2-40B4-BE49-F238E27FC236}">
                <a16:creationId xmlns:a16="http://schemas.microsoft.com/office/drawing/2014/main" id="{C631D00B-F924-4C75-9AEC-067B4D0D6641}"/>
              </a:ext>
            </a:extLst>
          </p:cNvPr>
          <p:cNvSpPr>
            <a:spLocks noGrp="1"/>
          </p:cNvSpPr>
          <p:nvPr>
            <p:ph type="ctrTitle"/>
          </p:nvPr>
        </p:nvSpPr>
        <p:spPr>
          <a:xfrm>
            <a:off x="860524" y="4081486"/>
            <a:ext cx="10464734" cy="1314159"/>
          </a:xfrm>
          <a:noFill/>
        </p:spPr>
        <p:txBody>
          <a:bodyPr>
            <a:normAutofit/>
          </a:bodyPr>
          <a:lstStyle/>
          <a:p>
            <a:r>
              <a:rPr lang="en-US" sz="5200" dirty="0"/>
              <a:t>Program Performance Report</a:t>
            </a:r>
          </a:p>
        </p:txBody>
      </p:sp>
      <p:sp>
        <p:nvSpPr>
          <p:cNvPr id="3" name="Subtitle 2">
            <a:extLst>
              <a:ext uri="{FF2B5EF4-FFF2-40B4-BE49-F238E27FC236}">
                <a16:creationId xmlns:a16="http://schemas.microsoft.com/office/drawing/2014/main" id="{F00C6923-BFA0-4B07-BAC0-9AFBC159346F}"/>
              </a:ext>
            </a:extLst>
          </p:cNvPr>
          <p:cNvSpPr>
            <a:spLocks noGrp="1"/>
          </p:cNvSpPr>
          <p:nvPr>
            <p:ph type="subTitle" idx="1"/>
          </p:nvPr>
        </p:nvSpPr>
        <p:spPr>
          <a:xfrm>
            <a:off x="836681" y="5567363"/>
            <a:ext cx="10512421" cy="557187"/>
          </a:xfrm>
          <a:noFill/>
        </p:spPr>
        <p:txBody>
          <a:bodyPr>
            <a:normAutofit/>
          </a:bodyPr>
          <a:lstStyle/>
          <a:p>
            <a:r>
              <a:rPr lang="en-US" dirty="0"/>
              <a:t>Content Overview and Instructions</a:t>
            </a:r>
          </a:p>
        </p:txBody>
      </p:sp>
      <p:pic>
        <p:nvPicPr>
          <p:cNvPr id="6" name="Picture 5" descr="ITACC Logo">
            <a:extLst>
              <a:ext uri="{FF2B5EF4-FFF2-40B4-BE49-F238E27FC236}">
                <a16:creationId xmlns:a16="http://schemas.microsoft.com/office/drawing/2014/main" id="{EDEDF1A1-618D-4D2C-83FA-A3B06B9671F7}"/>
              </a:ext>
            </a:extLst>
          </p:cNvPr>
          <p:cNvPicPr>
            <a:picLocks noChangeAspect="1"/>
          </p:cNvPicPr>
          <p:nvPr/>
        </p:nvPicPr>
        <p:blipFill rotWithShape="1">
          <a:blip r:embed="rId3">
            <a:extLst>
              <a:ext uri="{28A0092B-C50C-407E-A947-70E740481C1C}">
                <a14:useLocalDpi xmlns:a14="http://schemas.microsoft.com/office/drawing/2010/main" val="0"/>
              </a:ext>
            </a:extLst>
          </a:blip>
          <a:srcRect l="1338" r="4720"/>
          <a:stretch/>
        </p:blipFill>
        <p:spPr>
          <a:xfrm>
            <a:off x="2733778" y="166651"/>
            <a:ext cx="6777732" cy="3733675"/>
          </a:xfrm>
          <a:prstGeom prst="rect">
            <a:avLst/>
          </a:prstGeom>
          <a:effectLst/>
        </p:spPr>
      </p:pic>
      <p:sp>
        <p:nvSpPr>
          <p:cNvPr id="7" name="TextBox 6">
            <a:extLst>
              <a:ext uri="{FF2B5EF4-FFF2-40B4-BE49-F238E27FC236}">
                <a16:creationId xmlns:a16="http://schemas.microsoft.com/office/drawing/2014/main" id="{132AF0DA-C702-4EE2-8143-F059DBD0979A}"/>
              </a:ext>
            </a:extLst>
          </p:cNvPr>
          <p:cNvSpPr txBox="1"/>
          <p:nvPr/>
        </p:nvSpPr>
        <p:spPr>
          <a:xfrm>
            <a:off x="2510971" y="6296268"/>
            <a:ext cx="10048001" cy="276999"/>
          </a:xfrm>
          <a:prstGeom prst="rect">
            <a:avLst/>
          </a:prstGeom>
          <a:noFill/>
        </p:spPr>
        <p:txBody>
          <a:bodyPr wrap="square">
            <a:spAutoFit/>
          </a:bodyPr>
          <a:lstStyle/>
          <a:p>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Information and Technical Assistance for Councils on Developmental Disabilities (ITACC); Contract #HHSP233201600068C</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8585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A8074-C598-442B-B62A-38CEC93DCB9A}"/>
              </a:ext>
            </a:extLst>
          </p:cNvPr>
          <p:cNvSpPr>
            <a:spLocks noGrp="1"/>
          </p:cNvSpPr>
          <p:nvPr>
            <p:ph type="title"/>
          </p:nvPr>
        </p:nvSpPr>
        <p:spPr>
          <a:xfrm>
            <a:off x="838200" y="365125"/>
            <a:ext cx="10515600" cy="1057275"/>
          </a:xfrm>
        </p:spPr>
        <p:txBody>
          <a:bodyPr>
            <a:normAutofit/>
          </a:bodyPr>
          <a:lstStyle/>
          <a:p>
            <a:r>
              <a:rPr lang="en-US" sz="3600" dirty="0"/>
              <a:t>Avoid general or incomplete statements</a:t>
            </a:r>
          </a:p>
        </p:txBody>
      </p:sp>
      <p:sp>
        <p:nvSpPr>
          <p:cNvPr id="3" name="Content Placeholder 2">
            <a:extLst>
              <a:ext uri="{FF2B5EF4-FFF2-40B4-BE49-F238E27FC236}">
                <a16:creationId xmlns:a16="http://schemas.microsoft.com/office/drawing/2014/main" id="{D87363B8-9D8F-4469-86BD-C23956FFDE94}"/>
              </a:ext>
            </a:extLst>
          </p:cNvPr>
          <p:cNvSpPr>
            <a:spLocks noGrp="1"/>
          </p:cNvSpPr>
          <p:nvPr>
            <p:ph idx="1"/>
          </p:nvPr>
        </p:nvSpPr>
        <p:spPr>
          <a:xfrm>
            <a:off x="838200" y="1422400"/>
            <a:ext cx="10515600" cy="5070475"/>
          </a:xfrm>
        </p:spPr>
        <p:txBody>
          <a:bodyPr>
            <a:normAutofit fontScale="77500" lnSpcReduction="20000"/>
          </a:bodyPr>
          <a:lstStyle/>
          <a:p>
            <a:pPr marL="0" indent="0">
              <a:buNone/>
            </a:pPr>
            <a:r>
              <a:rPr lang="en-US" dirty="0"/>
              <a:t>Examples of efforts reported:</a:t>
            </a:r>
          </a:p>
          <a:p>
            <a:pPr marL="0" indent="0">
              <a:buNone/>
            </a:pPr>
            <a:endParaRPr lang="en-US" dirty="0"/>
          </a:p>
          <a:p>
            <a:pPr marL="0" indent="0">
              <a:buNone/>
            </a:pPr>
            <a:r>
              <a:rPr lang="en-US" dirty="0"/>
              <a:t>“We strive to provide diversity training for staff and members”</a:t>
            </a:r>
          </a:p>
          <a:p>
            <a:pPr marL="0" indent="0">
              <a:buNone/>
            </a:pPr>
            <a:r>
              <a:rPr lang="en-US" i="1" dirty="0">
                <a:solidFill>
                  <a:schemeClr val="accent5">
                    <a:lumMod val="50000"/>
                  </a:schemeClr>
                </a:solidFill>
              </a:rPr>
              <a:t>What did the Council do?</a:t>
            </a:r>
          </a:p>
          <a:p>
            <a:pPr marL="0" indent="0">
              <a:buNone/>
            </a:pPr>
            <a:endParaRPr lang="en-US" i="1" dirty="0">
              <a:solidFill>
                <a:schemeClr val="accent5">
                  <a:lumMod val="50000"/>
                </a:schemeClr>
              </a:solidFill>
            </a:endParaRPr>
          </a:p>
          <a:p>
            <a:pPr marL="0" indent="0">
              <a:buNone/>
            </a:pPr>
            <a:r>
              <a:rPr lang="en-US" dirty="0"/>
              <a:t>“The Council is a member of the NACDD/ITACC DICLC group”</a:t>
            </a:r>
          </a:p>
          <a:p>
            <a:pPr marL="0" indent="0">
              <a:buNone/>
            </a:pPr>
            <a:r>
              <a:rPr lang="en-US" i="1" dirty="0">
                <a:solidFill>
                  <a:schemeClr val="accent5">
                    <a:lumMod val="50000"/>
                  </a:schemeClr>
                </a:solidFill>
              </a:rPr>
              <a:t>How did this translate into activities or progress in the State/Territory?</a:t>
            </a:r>
          </a:p>
          <a:p>
            <a:pPr marL="0" indent="0">
              <a:buNone/>
            </a:pPr>
            <a:endParaRPr lang="en-US" i="1" dirty="0">
              <a:solidFill>
                <a:schemeClr val="accent5">
                  <a:lumMod val="50000"/>
                </a:schemeClr>
              </a:solidFill>
            </a:endParaRPr>
          </a:p>
          <a:p>
            <a:pPr marL="0" indent="0">
              <a:buNone/>
            </a:pPr>
            <a:r>
              <a:rPr lang="en-US" dirty="0"/>
              <a:t>“Make a conscious effort to select [and recommend] racially diverse members”</a:t>
            </a:r>
          </a:p>
          <a:p>
            <a:pPr marL="0" indent="0">
              <a:buNone/>
            </a:pPr>
            <a:r>
              <a:rPr lang="en-US" i="1" dirty="0">
                <a:solidFill>
                  <a:schemeClr val="accent5">
                    <a:lumMod val="50000"/>
                  </a:schemeClr>
                </a:solidFill>
              </a:rPr>
              <a:t>How did this translate into action? What change occurred as a result?</a:t>
            </a:r>
          </a:p>
          <a:p>
            <a:pPr marL="0" indent="0">
              <a:buNone/>
            </a:pPr>
            <a:endParaRPr lang="en-US" dirty="0"/>
          </a:p>
          <a:p>
            <a:pPr marL="0" indent="0">
              <a:buNone/>
            </a:pPr>
            <a:r>
              <a:rPr lang="en-US" sz="3100" dirty="0">
                <a:solidFill>
                  <a:srgbClr val="C00000"/>
                </a:solidFill>
              </a:rPr>
              <a:t>Reporting tip:  in addition to activities, a summation of progress should also be reported.  Provide detail beyond general statements to show the purpose of an activity and implication on improving cultural and linguistic competence.</a:t>
            </a:r>
            <a:endParaRPr lang="en-US" sz="3100" dirty="0"/>
          </a:p>
        </p:txBody>
      </p:sp>
    </p:spTree>
    <p:extLst>
      <p:ext uri="{BB962C8B-B14F-4D97-AF65-F5344CB8AC3E}">
        <p14:creationId xmlns:p14="http://schemas.microsoft.com/office/powerpoint/2010/main" val="2365101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9A6E2-0EB8-4DA5-A9C9-AFECF6BE94F8}"/>
              </a:ext>
            </a:extLst>
          </p:cNvPr>
          <p:cNvSpPr>
            <a:spLocks noGrp="1"/>
          </p:cNvSpPr>
          <p:nvPr>
            <p:ph type="title"/>
          </p:nvPr>
        </p:nvSpPr>
        <p:spPr>
          <a:xfrm>
            <a:off x="657224" y="499534"/>
            <a:ext cx="10772775" cy="1155846"/>
          </a:xfrm>
        </p:spPr>
        <p:txBody>
          <a:bodyPr>
            <a:normAutofit/>
          </a:bodyPr>
          <a:lstStyle/>
          <a:p>
            <a:r>
              <a:rPr lang="en-US" sz="4400" b="1" dirty="0">
                <a:solidFill>
                  <a:schemeClr val="accent1">
                    <a:lumMod val="75000"/>
                  </a:schemeClr>
                </a:solidFill>
              </a:rPr>
              <a:t>Evaluation of State Plan Activities</a:t>
            </a:r>
          </a:p>
        </p:txBody>
      </p:sp>
      <p:sp>
        <p:nvSpPr>
          <p:cNvPr id="3" name="Content Placeholder 2">
            <a:extLst>
              <a:ext uri="{FF2B5EF4-FFF2-40B4-BE49-F238E27FC236}">
                <a16:creationId xmlns:a16="http://schemas.microsoft.com/office/drawing/2014/main" id="{A3976378-475F-46D4-A7F9-4632508A0C11}"/>
              </a:ext>
            </a:extLst>
          </p:cNvPr>
          <p:cNvSpPr>
            <a:spLocks noGrp="1"/>
          </p:cNvSpPr>
          <p:nvPr>
            <p:ph idx="1"/>
          </p:nvPr>
        </p:nvSpPr>
        <p:spPr/>
        <p:txBody>
          <a:bodyPr>
            <a:normAutofit lnSpcReduction="10000"/>
          </a:bodyPr>
          <a:lstStyle/>
          <a:p>
            <a:pPr marL="0" indent="0">
              <a:buNone/>
            </a:pPr>
            <a:r>
              <a:rPr lang="en-US" dirty="0"/>
              <a:t>The information requested appears in two different fields. </a:t>
            </a:r>
          </a:p>
          <a:p>
            <a:pPr marL="0" indent="0">
              <a:buNone/>
            </a:pPr>
            <a:r>
              <a:rPr lang="en-US" dirty="0"/>
              <a:t> </a:t>
            </a:r>
          </a:p>
          <a:p>
            <a:r>
              <a:rPr lang="en-US" dirty="0"/>
              <a:t>B.1 is for you to describe the evaluation </a:t>
            </a:r>
            <a:r>
              <a:rPr lang="en-US" b="1" dirty="0">
                <a:solidFill>
                  <a:srgbClr val="002060"/>
                </a:solidFill>
              </a:rPr>
              <a:t>activities used for all state plan activities</a:t>
            </a:r>
            <a:r>
              <a:rPr lang="en-US" dirty="0">
                <a:solidFill>
                  <a:srgbClr val="002060"/>
                </a:solidFill>
              </a:rPr>
              <a:t> </a:t>
            </a:r>
            <a:r>
              <a:rPr lang="en-US" dirty="0"/>
              <a:t>during the reporting year; and a description of how the evaluation activities were used to assess progress on objective(s) and goals.</a:t>
            </a:r>
          </a:p>
          <a:p>
            <a:pPr marL="0" indent="0">
              <a:buNone/>
            </a:pPr>
            <a:endParaRPr lang="en-US" dirty="0"/>
          </a:p>
          <a:p>
            <a:r>
              <a:rPr lang="en-US" dirty="0"/>
              <a:t>B.2 is for broad results and should include a description of </a:t>
            </a:r>
            <a:r>
              <a:rPr lang="en-US" b="1" dirty="0">
                <a:solidFill>
                  <a:srgbClr val="002060"/>
                </a:solidFill>
              </a:rPr>
              <a:t>overall results</a:t>
            </a:r>
            <a:r>
              <a:rPr lang="en-US" dirty="0">
                <a:solidFill>
                  <a:srgbClr val="002060"/>
                </a:solidFill>
              </a:rPr>
              <a:t> </a:t>
            </a:r>
            <a:r>
              <a:rPr lang="en-US" dirty="0"/>
              <a:t>for the reporting year AND an </a:t>
            </a:r>
            <a:r>
              <a:rPr lang="en-US" b="1" dirty="0">
                <a:solidFill>
                  <a:srgbClr val="002060"/>
                </a:solidFill>
              </a:rPr>
              <a:t>assessment of progress</a:t>
            </a:r>
            <a:r>
              <a:rPr lang="en-US" dirty="0">
                <a:solidFill>
                  <a:srgbClr val="002060"/>
                </a:solidFill>
              </a:rPr>
              <a:t> </a:t>
            </a:r>
            <a:r>
              <a:rPr lang="en-US" dirty="0"/>
              <a:t>towards the 5-year goals.  </a:t>
            </a:r>
          </a:p>
        </p:txBody>
      </p:sp>
    </p:spTree>
    <p:extLst>
      <p:ext uri="{BB962C8B-B14F-4D97-AF65-F5344CB8AC3E}">
        <p14:creationId xmlns:p14="http://schemas.microsoft.com/office/powerpoint/2010/main" val="2151337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019024"/>
          </a:xfrm>
        </p:spPr>
        <p:txBody>
          <a:bodyPr>
            <a:normAutofit/>
          </a:bodyPr>
          <a:lstStyle/>
          <a:p>
            <a:r>
              <a:rPr lang="en-US" sz="3600" b="1" dirty="0">
                <a:solidFill>
                  <a:schemeClr val="accent1">
                    <a:lumMod val="75000"/>
                  </a:schemeClr>
                </a:solidFill>
              </a:rPr>
              <a:t>B1:  Evaluation Activities</a:t>
            </a:r>
          </a:p>
        </p:txBody>
      </p:sp>
      <p:sp>
        <p:nvSpPr>
          <p:cNvPr id="5" name="Content Placeholder 4">
            <a:extLst>
              <a:ext uri="{FF2B5EF4-FFF2-40B4-BE49-F238E27FC236}">
                <a16:creationId xmlns:a16="http://schemas.microsoft.com/office/drawing/2014/main" id="{D1B2BEC6-2BA1-4453-9C7F-C2631F57E5AF}"/>
              </a:ext>
            </a:extLst>
          </p:cNvPr>
          <p:cNvSpPr>
            <a:spLocks noGrp="1"/>
          </p:cNvSpPr>
          <p:nvPr>
            <p:ph idx="1"/>
          </p:nvPr>
        </p:nvSpPr>
        <p:spPr>
          <a:xfrm>
            <a:off x="781051" y="1518557"/>
            <a:ext cx="10753725" cy="5094514"/>
          </a:xfrm>
        </p:spPr>
        <p:txBody>
          <a:bodyPr>
            <a:normAutofit/>
          </a:bodyPr>
          <a:lstStyle/>
          <a:p>
            <a:pPr marL="0" indent="0">
              <a:buNone/>
            </a:pPr>
            <a:r>
              <a:rPr lang="en-US" dirty="0"/>
              <a:t>Describe the evaluation activities </a:t>
            </a:r>
            <a:r>
              <a:rPr lang="en-US" b="1" dirty="0">
                <a:solidFill>
                  <a:srgbClr val="002060"/>
                </a:solidFill>
              </a:rPr>
              <a:t>used for all state plan activities </a:t>
            </a:r>
            <a:r>
              <a:rPr lang="en-US" dirty="0"/>
              <a:t>during the reporting period.</a:t>
            </a:r>
          </a:p>
          <a:p>
            <a:pPr marL="0" indent="0">
              <a:buNone/>
            </a:pPr>
            <a:endParaRPr lang="en-US" dirty="0"/>
          </a:p>
          <a:p>
            <a:pPr marL="0" indent="0">
              <a:buNone/>
            </a:pPr>
            <a:r>
              <a:rPr lang="en-US" dirty="0"/>
              <a:t>Describe how these activities were used to assess progress on objectives and goal(s).  </a:t>
            </a:r>
          </a:p>
          <a:p>
            <a:pPr marL="0" indent="0">
              <a:buNone/>
            </a:pPr>
            <a:endParaRPr lang="en-US" dirty="0"/>
          </a:p>
          <a:p>
            <a:pPr marL="0" indent="0">
              <a:buNone/>
            </a:pPr>
            <a:r>
              <a:rPr lang="en-US" u="sng" dirty="0"/>
              <a:t>Do not describe results or include project specific evaluation information (broad results are to be described in B2).</a:t>
            </a:r>
            <a:r>
              <a:rPr lang="en-US" dirty="0"/>
              <a:t>  </a:t>
            </a:r>
          </a:p>
          <a:p>
            <a:pPr marL="0" indent="0">
              <a:buNone/>
            </a:pPr>
            <a:endParaRPr lang="en-US" sz="3800" b="1" dirty="0"/>
          </a:p>
        </p:txBody>
      </p:sp>
    </p:spTree>
    <p:extLst>
      <p:ext uri="{BB962C8B-B14F-4D97-AF65-F5344CB8AC3E}">
        <p14:creationId xmlns:p14="http://schemas.microsoft.com/office/powerpoint/2010/main" val="3297947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E8FF7-3064-4BC7-A474-954AE5B90725}"/>
              </a:ext>
            </a:extLst>
          </p:cNvPr>
          <p:cNvSpPr>
            <a:spLocks noGrp="1"/>
          </p:cNvSpPr>
          <p:nvPr>
            <p:ph type="title"/>
          </p:nvPr>
        </p:nvSpPr>
        <p:spPr/>
        <p:txBody>
          <a:bodyPr/>
          <a:lstStyle/>
          <a:p>
            <a:r>
              <a:rPr lang="en-US" b="1" dirty="0">
                <a:solidFill>
                  <a:srgbClr val="002060"/>
                </a:solidFill>
              </a:rPr>
              <a:t>B2: Evaluation Results – opening paragraph</a:t>
            </a:r>
            <a:endParaRPr lang="en-US" dirty="0">
              <a:solidFill>
                <a:srgbClr val="002060"/>
              </a:solidFill>
            </a:endParaRPr>
          </a:p>
        </p:txBody>
      </p:sp>
      <p:sp>
        <p:nvSpPr>
          <p:cNvPr id="3" name="Content Placeholder 2">
            <a:extLst>
              <a:ext uri="{FF2B5EF4-FFF2-40B4-BE49-F238E27FC236}">
                <a16:creationId xmlns:a16="http://schemas.microsoft.com/office/drawing/2014/main" id="{84521AB4-50EA-4B64-92E9-672F12BA12EB}"/>
              </a:ext>
            </a:extLst>
          </p:cNvPr>
          <p:cNvSpPr>
            <a:spLocks noGrp="1"/>
          </p:cNvSpPr>
          <p:nvPr>
            <p:ph idx="1"/>
          </p:nvPr>
        </p:nvSpPr>
        <p:spPr/>
        <p:txBody>
          <a:bodyPr>
            <a:normAutofit lnSpcReduction="10000"/>
          </a:bodyPr>
          <a:lstStyle/>
          <a:p>
            <a:pPr marL="0" indent="0">
              <a:buNone/>
            </a:pPr>
            <a:r>
              <a:rPr lang="en-US" dirty="0"/>
              <a:t>Consider including information on the following topics in an opening paragraph </a:t>
            </a:r>
            <a:r>
              <a:rPr lang="en-US" u="sng" dirty="0"/>
              <a:t>that describes evaluation results </a:t>
            </a:r>
            <a:r>
              <a:rPr lang="en-US" dirty="0"/>
              <a:t>for the state plan activities during the reporting period. </a:t>
            </a:r>
          </a:p>
          <a:p>
            <a:pPr marL="0" indent="0">
              <a:buNone/>
            </a:pPr>
            <a:endParaRPr lang="en-US" dirty="0"/>
          </a:p>
          <a:p>
            <a:pPr marL="342900" marR="0" lvl="0" indent="-342900">
              <a:spcBef>
                <a:spcPts val="0"/>
              </a:spcBef>
              <a:spcAft>
                <a:spcPts val="0"/>
              </a:spcAft>
              <a:buFont typeface="Symbol" panose="05050102010706020507" pitchFamily="18" charset="2"/>
              <a:buChar char=""/>
            </a:pPr>
            <a:r>
              <a:rPr lang="en-US" b="0" dirty="0">
                <a:effectLst/>
                <a:latin typeface="Calibri" panose="020F0502020204030204" pitchFamily="34" charset="0"/>
                <a:ea typeface="Times New Roman" panose="02020603050405020304" pitchFamily="18" charset="0"/>
                <a:cs typeface="Calibri" panose="020F0502020204030204" pitchFamily="34" charset="0"/>
              </a:rPr>
              <a:t>Did the Council reach the intended audiences?  </a:t>
            </a:r>
            <a:endParaRPr lang="en-US" b="1"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b="0" dirty="0">
                <a:effectLst/>
                <a:latin typeface="Calibri" panose="020F0502020204030204" pitchFamily="34" charset="0"/>
                <a:ea typeface="Times New Roman" panose="02020603050405020304" pitchFamily="18" charset="0"/>
                <a:cs typeface="Calibri" panose="020F0502020204030204" pitchFamily="34" charset="0"/>
              </a:rPr>
              <a:t>Overall, how many people participated? (Individuals with DD, family members, professionals, if applicable).</a:t>
            </a:r>
            <a:endParaRPr lang="en-US" b="1"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b="0" dirty="0">
                <a:effectLst/>
                <a:latin typeface="Calibri" panose="020F0502020204030204" pitchFamily="34" charset="0"/>
                <a:ea typeface="Times New Roman" panose="02020603050405020304" pitchFamily="18" charset="0"/>
                <a:cs typeface="Calibri" panose="020F0502020204030204" pitchFamily="34" charset="0"/>
              </a:rPr>
              <a:t>Overall, what was the demographic “reach” for state plan activities?</a:t>
            </a:r>
            <a:endParaRPr lang="en-US" b="1"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b="0" dirty="0">
                <a:effectLst/>
                <a:latin typeface="Calibri" panose="020F0502020204030204" pitchFamily="34" charset="0"/>
                <a:ea typeface="Times New Roman" panose="02020603050405020304" pitchFamily="18" charset="0"/>
                <a:cs typeface="Calibri" panose="020F0502020204030204" pitchFamily="34" charset="0"/>
              </a:rPr>
              <a:t>Overall – (for all goals/objectives) were people satisfied with the Council’s projects/initiatives?  Provide broad results to demonstrate satisfaction.</a:t>
            </a:r>
            <a:endParaRPr lang="en-US" b="1"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Tree>
    <p:extLst>
      <p:ext uri="{BB962C8B-B14F-4D97-AF65-F5344CB8AC3E}">
        <p14:creationId xmlns:p14="http://schemas.microsoft.com/office/powerpoint/2010/main" val="4011289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57224" y="499534"/>
            <a:ext cx="10772775" cy="774096"/>
          </a:xfrm>
        </p:spPr>
        <p:txBody>
          <a:bodyPr>
            <a:normAutofit/>
          </a:bodyPr>
          <a:lstStyle/>
          <a:p>
            <a:r>
              <a:rPr lang="en-US" sz="3600" b="1" dirty="0">
                <a:solidFill>
                  <a:srgbClr val="002060"/>
                </a:solidFill>
              </a:rPr>
              <a:t>B2: Evaluation Results - content</a:t>
            </a:r>
          </a:p>
        </p:txBody>
      </p:sp>
      <p:sp>
        <p:nvSpPr>
          <p:cNvPr id="3" name="Content Placeholder 2">
            <a:extLst>
              <a:ext uri="{FF2B5EF4-FFF2-40B4-BE49-F238E27FC236}">
                <a16:creationId xmlns:a16="http://schemas.microsoft.com/office/drawing/2014/main" id="{22961E22-8264-4E7C-B742-78B7FEDB0D09}"/>
              </a:ext>
            </a:extLst>
          </p:cNvPr>
          <p:cNvSpPr>
            <a:spLocks noGrp="1"/>
          </p:cNvSpPr>
          <p:nvPr>
            <p:ph idx="1"/>
          </p:nvPr>
        </p:nvSpPr>
        <p:spPr>
          <a:xfrm>
            <a:off x="676656" y="1458686"/>
            <a:ext cx="10753725" cy="5154385"/>
          </a:xfrm>
        </p:spPr>
        <p:txBody>
          <a:bodyPr>
            <a:noAutofit/>
          </a:bodyPr>
          <a:lstStyle/>
          <a:p>
            <a:pPr marL="0" marR="0" indent="0">
              <a:lnSpc>
                <a:spcPct val="107000"/>
              </a:lnSpc>
              <a:spcBef>
                <a:spcPts val="0"/>
              </a:spcBef>
              <a:spcAft>
                <a:spcPts val="800"/>
              </a:spcAft>
              <a:buNone/>
            </a:pPr>
            <a:r>
              <a:rPr lang="en-US" dirty="0">
                <a:effectLst/>
                <a:latin typeface="Calibri" panose="020F0502020204030204" pitchFamily="34" charset="0"/>
                <a:ea typeface="Calibri" panose="020F0502020204030204" pitchFamily="34" charset="0"/>
                <a:cs typeface="Calibri" panose="020F0502020204030204" pitchFamily="34" charset="0"/>
              </a:rPr>
              <a:t>Organize the following material by goal to provide the information: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b="0" dirty="0">
                <a:effectLst/>
                <a:latin typeface="Calibri" panose="020F0502020204030204" pitchFamily="34" charset="0"/>
                <a:ea typeface="Times New Roman" panose="02020603050405020304" pitchFamily="18" charset="0"/>
                <a:cs typeface="Times New Roman" panose="02020603050405020304" pitchFamily="18" charset="0"/>
              </a:rPr>
              <a:t>To what extent did the Council make progress toward the goal?</a:t>
            </a:r>
            <a:endParaRPr lang="en-US" b="1" dirty="0">
              <a:effectLst/>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spcBef>
                <a:spcPts val="0"/>
              </a:spcBef>
              <a:buFont typeface="Symbol" panose="05050102010706020507" pitchFamily="18" charset="2"/>
              <a:buChar char=""/>
            </a:pPr>
            <a:r>
              <a:rPr lang="en-US" b="0" dirty="0">
                <a:effectLst/>
                <a:latin typeface="Calibri" panose="020F0502020204030204" pitchFamily="34" charset="0"/>
                <a:ea typeface="Times New Roman" panose="02020603050405020304" pitchFamily="18" charset="0"/>
                <a:cs typeface="Times New Roman" panose="02020603050405020304" pitchFamily="18" charset="0"/>
              </a:rPr>
              <a:t>Were the expected outcomes achieved as planned? If not, what happened?</a:t>
            </a:r>
            <a:endParaRPr lang="en-US" b="1" dirty="0">
              <a:effectLst/>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spcBef>
                <a:spcPts val="0"/>
              </a:spcBef>
              <a:buFont typeface="Symbol" panose="05050102010706020507" pitchFamily="18" charset="2"/>
              <a:buChar char=""/>
            </a:pPr>
            <a:r>
              <a:rPr lang="en-US" b="0" dirty="0">
                <a:effectLst/>
                <a:latin typeface="Calibri" panose="020F0502020204030204" pitchFamily="34" charset="0"/>
                <a:ea typeface="Times New Roman" panose="02020603050405020304" pitchFamily="18" charset="0"/>
                <a:cs typeface="Times New Roman" panose="02020603050405020304" pitchFamily="18" charset="0"/>
              </a:rPr>
              <a:t>Were the strategies planned effective in realizing outcomes?  If not, were additional strategies used? What was the result? </a:t>
            </a:r>
            <a:endParaRPr lang="en-US" b="1" dirty="0">
              <a:effectLst/>
              <a:latin typeface="Arial" panose="020B0604020202020204" pitchFamily="34" charset="0"/>
              <a:ea typeface="Times New Roman" panose="02020603050405020304" pitchFamily="18" charset="0"/>
              <a:cs typeface="Times New Roman" panose="02020603050405020304" pitchFamily="18" charset="0"/>
            </a:endParaRPr>
          </a:p>
          <a:p>
            <a:pPr marR="0" indent="0">
              <a:spcBef>
                <a:spcPts val="0"/>
              </a:spcBef>
              <a:spcAft>
                <a:spcPts val="0"/>
              </a:spcAft>
              <a:buNone/>
            </a:pPr>
            <a:endParaRPr lang="en-US"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Provide separate information on the required self-advocacy activities. 	Details about key activities is reported in another section.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If the Council did not collect key data, explain what happened, and what the Council will do to collect the data in the future.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371805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b="1" dirty="0">
                <a:solidFill>
                  <a:srgbClr val="FFFFFF"/>
                </a:solidFill>
              </a:rPr>
              <a:t>B3: Lessons Learned</a:t>
            </a:r>
          </a:p>
        </p:txBody>
      </p:sp>
      <p:graphicFrame>
        <p:nvGraphicFramePr>
          <p:cNvPr id="8" name="Content Placeholder 3" descr="Process box with arrows; describe lessons learned including what was learned and how the information will be used.">
            <a:extLst>
              <a:ext uri="{FF2B5EF4-FFF2-40B4-BE49-F238E27FC236}">
                <a16:creationId xmlns:a16="http://schemas.microsoft.com/office/drawing/2014/main" id="{E80BF8D9-9915-41C1-8024-7E505CAC5386}"/>
              </a:ext>
            </a:extLst>
          </p:cNvPr>
          <p:cNvGraphicFramePr>
            <a:graphicFrameLocks noGrp="1"/>
          </p:cNvGraphicFramePr>
          <p:nvPr>
            <p:ph idx="1"/>
            <p:extLst>
              <p:ext uri="{D42A27DB-BD31-4B8C-83A1-F6EECF244321}">
                <p14:modId xmlns:p14="http://schemas.microsoft.com/office/powerpoint/2010/main" val="2940462461"/>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7765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247624"/>
          </a:xfrm>
        </p:spPr>
        <p:txBody>
          <a:bodyPr>
            <a:normAutofit/>
          </a:bodyPr>
          <a:lstStyle/>
          <a:p>
            <a:r>
              <a:rPr lang="en-US" sz="3600" b="1" dirty="0">
                <a:solidFill>
                  <a:srgbClr val="002060"/>
                </a:solidFill>
              </a:rPr>
              <a:t>Section III C: National Priorities</a:t>
            </a:r>
          </a:p>
        </p:txBody>
      </p:sp>
      <p:sp>
        <p:nvSpPr>
          <p:cNvPr id="4" name="Content Placeholder 3">
            <a:extLst>
              <a:ext uri="{FF2B5EF4-FFF2-40B4-BE49-F238E27FC236}">
                <a16:creationId xmlns:a16="http://schemas.microsoft.com/office/drawing/2014/main" id="{1D3CB39F-E982-4E32-ADD4-8B07600E23CD}"/>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dirty="0">
                <a:effectLst/>
                <a:latin typeface="Calibri" panose="020F0502020204030204" pitchFamily="34" charset="0"/>
                <a:ea typeface="Calibri" panose="020F0502020204030204" pitchFamily="34" charset="0"/>
                <a:cs typeface="Calibri" panose="020F0502020204030204" pitchFamily="34" charset="0"/>
              </a:rPr>
              <a:t>This section is required. Provide OIDD with information about disability </a:t>
            </a:r>
            <a:r>
              <a:rPr lang="en-US" u="sng" dirty="0">
                <a:effectLst/>
                <a:latin typeface="Calibri" panose="020F0502020204030204" pitchFamily="34" charset="0"/>
                <a:ea typeface="Calibri" panose="020F0502020204030204" pitchFamily="34" charset="0"/>
                <a:cs typeface="Calibri" panose="020F0502020204030204" pitchFamily="34" charset="0"/>
              </a:rPr>
              <a:t>priorities</a:t>
            </a:r>
            <a:r>
              <a:rPr lang="en-US" dirty="0">
                <a:effectLst/>
                <a:latin typeface="Calibri" panose="020F0502020204030204" pitchFamily="34" charset="0"/>
                <a:ea typeface="Calibri" panose="020F0502020204030204" pitchFamily="34" charset="0"/>
                <a:cs typeface="Calibri" panose="020F0502020204030204" pitchFamily="34" charset="0"/>
              </a:rPr>
              <a:t> that could be addressed at the national level.  Include ideas about partnerships OIDD could pursue with other federal agencies.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0" indent="0">
              <a:buNone/>
            </a:pPr>
            <a:r>
              <a:rPr lang="en-US" i="1" dirty="0">
                <a:solidFill>
                  <a:schemeClr val="accent1">
                    <a:lumMod val="75000"/>
                  </a:schemeClr>
                </a:solidFill>
              </a:rPr>
              <a:t>Example:  There is a direct support professional workforce crisis in [State].  More needs to be done to reduce staff turnover, improve training and wages.  We think ACL/AOD/OIDD could partner with CMS and DOL.</a:t>
            </a:r>
          </a:p>
          <a:p>
            <a:pPr marL="0" indent="0">
              <a:buNone/>
            </a:pPr>
            <a:endParaRPr lang="en-US" i="1" dirty="0">
              <a:solidFill>
                <a:schemeClr val="accent1">
                  <a:lumMod val="75000"/>
                </a:schemeClr>
              </a:solidFill>
            </a:endParaRPr>
          </a:p>
          <a:p>
            <a:pPr marL="0" indent="0">
              <a:buNone/>
            </a:pPr>
            <a:endParaRPr lang="en-US" i="1" dirty="0">
              <a:solidFill>
                <a:schemeClr val="accent1">
                  <a:lumMod val="75000"/>
                </a:schemeClr>
              </a:solidFill>
            </a:endParaRPr>
          </a:p>
        </p:txBody>
      </p:sp>
    </p:spTree>
    <p:extLst>
      <p:ext uri="{BB962C8B-B14F-4D97-AF65-F5344CB8AC3E}">
        <p14:creationId xmlns:p14="http://schemas.microsoft.com/office/powerpoint/2010/main" val="3754834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7161B-5841-480E-862C-D055A7A540CB}"/>
              </a:ext>
            </a:extLst>
          </p:cNvPr>
          <p:cNvSpPr>
            <a:spLocks noGrp="1"/>
          </p:cNvSpPr>
          <p:nvPr>
            <p:ph type="title"/>
          </p:nvPr>
        </p:nvSpPr>
        <p:spPr>
          <a:xfrm>
            <a:off x="1286503" y="1285196"/>
            <a:ext cx="9607160" cy="2779429"/>
          </a:xfrm>
        </p:spPr>
        <p:txBody>
          <a:bodyPr vert="horz" lIns="91440" tIns="45720" rIns="91440" bIns="45720" rtlCol="0" anchor="b">
            <a:normAutofit fontScale="90000"/>
          </a:bodyPr>
          <a:lstStyle/>
          <a:p>
            <a:pPr algn="ctr"/>
            <a:r>
              <a:rPr lang="en-US" sz="6800" dirty="0">
                <a:solidFill>
                  <a:srgbClr val="FFFFFF"/>
                </a:solidFill>
              </a:rPr>
              <a:t>Section IV </a:t>
            </a:r>
            <a:br>
              <a:rPr lang="en-US" sz="6800" dirty="0">
                <a:solidFill>
                  <a:srgbClr val="FFFFFF"/>
                </a:solidFill>
              </a:rPr>
            </a:br>
            <a:r>
              <a:rPr lang="en-US" sz="6800" b="1" dirty="0">
                <a:solidFill>
                  <a:srgbClr val="FFFFFF"/>
                </a:solidFill>
              </a:rPr>
              <a:t>State Plan Implementation Progress Report</a:t>
            </a:r>
          </a:p>
        </p:txBody>
      </p:sp>
      <p:sp>
        <p:nvSpPr>
          <p:cNvPr id="3" name="Content Placeholder 2">
            <a:extLst>
              <a:ext uri="{FF2B5EF4-FFF2-40B4-BE49-F238E27FC236}">
                <a16:creationId xmlns:a16="http://schemas.microsoft.com/office/drawing/2014/main" id="{BE4D28EA-AD33-4B61-855F-6FF4922DBB4A}"/>
              </a:ext>
            </a:extLst>
          </p:cNvPr>
          <p:cNvSpPr>
            <a:spLocks noGrp="1"/>
          </p:cNvSpPr>
          <p:nvPr>
            <p:ph type="body" idx="1"/>
          </p:nvPr>
        </p:nvSpPr>
        <p:spPr>
          <a:xfrm>
            <a:off x="1286503" y="4064626"/>
            <a:ext cx="9607159" cy="1476235"/>
          </a:xfrm>
        </p:spPr>
        <p:txBody>
          <a:bodyPr vert="horz" lIns="91440" tIns="45720" rIns="91440" bIns="45720" rtlCol="0">
            <a:normAutofit/>
          </a:bodyPr>
          <a:lstStyle/>
          <a:p>
            <a:pPr algn="ctr"/>
            <a:r>
              <a:rPr lang="en-US" sz="2600" dirty="0">
                <a:solidFill>
                  <a:srgbClr val="FFFFFF"/>
                </a:solidFill>
              </a:rPr>
              <a:t>Section IV.A</a:t>
            </a:r>
          </a:p>
          <a:p>
            <a:pPr algn="ctr"/>
            <a:r>
              <a:rPr lang="en-US" sz="2600" dirty="0">
                <a:solidFill>
                  <a:srgbClr val="FFFFFF"/>
                </a:solidFill>
              </a:rPr>
              <a:t>Section IV.B</a:t>
            </a:r>
          </a:p>
          <a:p>
            <a:pPr algn="ctr"/>
            <a:r>
              <a:rPr lang="en-US" sz="2600" dirty="0">
                <a:solidFill>
                  <a:srgbClr val="FFFFFF"/>
                </a:solidFill>
              </a:rPr>
              <a:t>Section IV.C</a:t>
            </a:r>
          </a:p>
          <a:p>
            <a:pPr algn="ctr"/>
            <a:endParaRPr lang="en-US" sz="2600" dirty="0">
              <a:solidFill>
                <a:srgbClr val="FFFFFF"/>
              </a:solidFill>
            </a:endParaRPr>
          </a:p>
        </p:txBody>
      </p:sp>
    </p:spTree>
    <p:extLst>
      <p:ext uri="{BB962C8B-B14F-4D97-AF65-F5344CB8AC3E}">
        <p14:creationId xmlns:p14="http://schemas.microsoft.com/office/powerpoint/2010/main" val="369302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98950-2F35-439A-B0D0-617B38BD7DCA}"/>
              </a:ext>
            </a:extLst>
          </p:cNvPr>
          <p:cNvSpPr>
            <a:spLocks noGrp="1"/>
          </p:cNvSpPr>
          <p:nvPr>
            <p:ph type="title"/>
          </p:nvPr>
        </p:nvSpPr>
        <p:spPr/>
        <p:txBody>
          <a:bodyPr>
            <a:normAutofit/>
          </a:bodyPr>
          <a:lstStyle/>
          <a:p>
            <a:r>
              <a:rPr lang="en-US" sz="4000" b="1" dirty="0">
                <a:solidFill>
                  <a:schemeClr val="accent1">
                    <a:lumMod val="75000"/>
                  </a:schemeClr>
                </a:solidFill>
              </a:rPr>
              <a:t>Section IV.A. Detailed Progress Report on Goals</a:t>
            </a:r>
          </a:p>
        </p:txBody>
      </p:sp>
      <p:sp>
        <p:nvSpPr>
          <p:cNvPr id="3" name="Content Placeholder 2">
            <a:extLst>
              <a:ext uri="{FF2B5EF4-FFF2-40B4-BE49-F238E27FC236}">
                <a16:creationId xmlns:a16="http://schemas.microsoft.com/office/drawing/2014/main" id="{3D56A3D2-DBFC-4966-8C61-C24C2ECDA007}"/>
              </a:ext>
            </a:extLst>
          </p:cNvPr>
          <p:cNvSpPr>
            <a:spLocks noGrp="1"/>
          </p:cNvSpPr>
          <p:nvPr>
            <p:ph idx="1"/>
          </p:nvPr>
        </p:nvSpPr>
        <p:spPr/>
        <p:txBody>
          <a:bodyPr>
            <a:normAutofit/>
          </a:bodyPr>
          <a:lstStyle/>
          <a:p>
            <a:r>
              <a:rPr lang="en-US" dirty="0"/>
              <a:t>Information about each objective is presented.  </a:t>
            </a:r>
          </a:p>
          <a:p>
            <a:r>
              <a:rPr lang="en-US" dirty="0"/>
              <a:t>Each item must have a response.</a:t>
            </a:r>
          </a:p>
          <a:p>
            <a:r>
              <a:rPr lang="en-US" dirty="0"/>
              <a:t>The information on areas of emphasis, strategies, and collaborators is reported by goal and should reflect what happened during the reporting period.</a:t>
            </a:r>
          </a:p>
          <a:p>
            <a:pPr marL="0" indent="0">
              <a:buNone/>
            </a:pPr>
            <a:endParaRPr lang="en-US" dirty="0"/>
          </a:p>
          <a:p>
            <a:pPr lvl="1"/>
            <a:r>
              <a:rPr lang="en-US" sz="2800" i="1" dirty="0"/>
              <a:t>Special note on collaborators – If reporting additional collaborators, include their name in the appropriate narrative section.</a:t>
            </a:r>
          </a:p>
          <a:p>
            <a:endParaRPr lang="en-US" dirty="0"/>
          </a:p>
        </p:txBody>
      </p:sp>
    </p:spTree>
    <p:extLst>
      <p:ext uri="{BB962C8B-B14F-4D97-AF65-F5344CB8AC3E}">
        <p14:creationId xmlns:p14="http://schemas.microsoft.com/office/powerpoint/2010/main" val="2052081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22CA-D57E-4D23-8AD0-2DE56E5C2E19}"/>
              </a:ext>
            </a:extLst>
          </p:cNvPr>
          <p:cNvSpPr>
            <a:spLocks noGrp="1"/>
          </p:cNvSpPr>
          <p:nvPr>
            <p:ph type="title"/>
          </p:nvPr>
        </p:nvSpPr>
        <p:spPr>
          <a:xfrm>
            <a:off x="838200" y="365125"/>
            <a:ext cx="10515600" cy="790815"/>
          </a:xfrm>
        </p:spPr>
        <p:txBody>
          <a:bodyPr/>
          <a:lstStyle/>
          <a:p>
            <a:r>
              <a:rPr lang="en-US" dirty="0"/>
              <a:t>Goal Narrative</a:t>
            </a:r>
          </a:p>
        </p:txBody>
      </p:sp>
      <p:sp>
        <p:nvSpPr>
          <p:cNvPr id="3" name="Content Placeholder 2">
            <a:extLst>
              <a:ext uri="{FF2B5EF4-FFF2-40B4-BE49-F238E27FC236}">
                <a16:creationId xmlns:a16="http://schemas.microsoft.com/office/drawing/2014/main" id="{FEEAD28A-9B67-4222-92DE-3126AE13D947}"/>
              </a:ext>
            </a:extLst>
          </p:cNvPr>
          <p:cNvSpPr>
            <a:spLocks noGrp="1"/>
          </p:cNvSpPr>
          <p:nvPr>
            <p:ph idx="1"/>
          </p:nvPr>
        </p:nvSpPr>
        <p:spPr>
          <a:xfrm>
            <a:off x="838200" y="1431985"/>
            <a:ext cx="10515600" cy="5060890"/>
          </a:xfrm>
        </p:spPr>
        <p:txBody>
          <a:bodyPr>
            <a:normAutofit/>
          </a:bodyPr>
          <a:lstStyle/>
          <a:p>
            <a:pPr marL="0" indent="0">
              <a:buNone/>
            </a:pPr>
            <a:r>
              <a:rPr lang="en-US" dirty="0">
                <a:latin typeface="Calibri" panose="020F0502020204030204" pitchFamily="34" charset="0"/>
                <a:ea typeface="Calibri" panose="020F0502020204030204" pitchFamily="34" charset="0"/>
              </a:rPr>
              <a:t>D</a:t>
            </a:r>
            <a:r>
              <a:rPr lang="en-US" dirty="0">
                <a:effectLst/>
                <a:latin typeface="Calibri" panose="020F0502020204030204" pitchFamily="34" charset="0"/>
                <a:ea typeface="Calibri" panose="020F0502020204030204" pitchFamily="34" charset="0"/>
              </a:rPr>
              <a:t>escribe the progress made (or not made) toward </a:t>
            </a:r>
            <a:r>
              <a:rPr lang="en-US" b="1" dirty="0">
                <a:effectLst/>
                <a:latin typeface="Calibri" panose="020F0502020204030204" pitchFamily="34" charset="0"/>
                <a:ea typeface="Calibri" panose="020F0502020204030204" pitchFamily="34" charset="0"/>
              </a:rPr>
              <a:t>EACH</a:t>
            </a:r>
            <a:r>
              <a:rPr lang="en-US" dirty="0">
                <a:effectLst/>
                <a:latin typeface="Calibri" panose="020F0502020204030204" pitchFamily="34" charset="0"/>
                <a:ea typeface="Calibri" panose="020F0502020204030204" pitchFamily="34" charset="0"/>
              </a:rPr>
              <a:t> 5-Year goal in the State Plan for the reporting year. </a:t>
            </a:r>
          </a:p>
          <a:p>
            <a:pPr marL="0" indent="0">
              <a:buNone/>
            </a:pPr>
            <a:endParaRPr lang="en-US" dirty="0"/>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Tips for developing the description.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2400" b="0" dirty="0">
                <a:effectLst/>
                <a:latin typeface="Calibri" panose="020F0502020204030204" pitchFamily="34" charset="0"/>
                <a:ea typeface="Times New Roman" panose="02020603050405020304" pitchFamily="18" charset="0"/>
                <a:cs typeface="Times New Roman" panose="02020603050405020304" pitchFamily="18" charset="0"/>
              </a:rPr>
              <a:t>Review the 5-Year Logic Model, determine if the Council is closer to realizing the expected long-term outcomes for the goal? If not, what happened?   </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2400" b="0" dirty="0">
                <a:effectLst/>
                <a:latin typeface="Calibri" panose="020F0502020204030204" pitchFamily="34" charset="0"/>
                <a:ea typeface="Times New Roman" panose="02020603050405020304" pitchFamily="18" charset="0"/>
                <a:cs typeface="Times New Roman" panose="02020603050405020304" pitchFamily="18" charset="0"/>
              </a:rPr>
              <a:t>Consider the impact of the objective activities – collectively, did the work move the Council closer to accomplishing the 5-year goal? </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2400" b="0" dirty="0">
                <a:effectLst/>
                <a:latin typeface="Calibri" panose="020F0502020204030204" pitchFamily="34" charset="0"/>
                <a:ea typeface="Times New Roman" panose="02020603050405020304" pitchFamily="18" charset="0"/>
                <a:cs typeface="Times New Roman" panose="02020603050405020304" pitchFamily="18" charset="0"/>
              </a:rPr>
              <a:t>Review the evaluation data (outputs and outcomes, OIDD performance measures) for each objective – did the results indicate progress was made toward reaching the 5-year goal? </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2400" b="0" dirty="0">
                <a:effectLst/>
                <a:latin typeface="Calibri" panose="020F0502020204030204" pitchFamily="34" charset="0"/>
                <a:ea typeface="Times New Roman" panose="02020603050405020304" pitchFamily="18" charset="0"/>
                <a:cs typeface="Times New Roman" panose="02020603050405020304" pitchFamily="18" charset="0"/>
              </a:rPr>
              <a:t>Consider how the work advanced public policy and systems change to help individuals with developmental disabilities gain more control over their lives.</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p>
            <a:pPr marR="0" indent="0">
              <a:spcBef>
                <a:spcPts val="0"/>
              </a:spcBef>
              <a:spcAft>
                <a:spcPts val="0"/>
              </a:spcAft>
              <a:buNone/>
            </a:pP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752560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Resource</a:t>
            </a:r>
          </a:p>
        </p:txBody>
      </p:sp>
      <p:sp>
        <p:nvSpPr>
          <p:cNvPr id="3" name="Content Placeholder 2"/>
          <p:cNvSpPr>
            <a:spLocks noGrp="1"/>
          </p:cNvSpPr>
          <p:nvPr>
            <p:ph idx="1"/>
          </p:nvPr>
        </p:nvSpPr>
        <p:spPr>
          <a:xfrm>
            <a:off x="676656" y="1405054"/>
            <a:ext cx="10753725" cy="5159032"/>
          </a:xfrm>
        </p:spPr>
        <p:txBody>
          <a:bodyPr>
            <a:noAutofit/>
          </a:bodyPr>
          <a:lstStyle/>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endParaRPr lang="en-US" dirty="0">
              <a:hlinkClick r:id="rId3"/>
            </a:endParaRPr>
          </a:p>
          <a:p>
            <a:pPr marL="0" indent="0">
              <a:buNone/>
            </a:pPr>
            <a:r>
              <a:rPr lang="en-US" dirty="0">
                <a:hlinkClick r:id="rId4"/>
              </a:rPr>
              <a:t>Guidance for Completing the Program Performance Report</a:t>
            </a:r>
            <a:endParaRPr lang="en-US" dirty="0">
              <a:hlinkClick r:id="rId3"/>
            </a:endParaRPr>
          </a:p>
        </p:txBody>
      </p:sp>
      <p:pic>
        <p:nvPicPr>
          <p:cNvPr id="4" name="Picture 3" descr="Picture of cover page for the Guidance for Completing the PPR document">
            <a:extLst>
              <a:ext uri="{FF2B5EF4-FFF2-40B4-BE49-F238E27FC236}">
                <a16:creationId xmlns:a16="http://schemas.microsoft.com/office/drawing/2014/main" id="{484B29D8-3CCE-4699-848E-B09EA724D0CD}"/>
              </a:ext>
            </a:extLst>
          </p:cNvPr>
          <p:cNvPicPr>
            <a:picLocks noChangeAspect="1"/>
          </p:cNvPicPr>
          <p:nvPr/>
        </p:nvPicPr>
        <p:blipFill>
          <a:blip r:embed="rId5"/>
          <a:stretch>
            <a:fillRect/>
          </a:stretch>
        </p:blipFill>
        <p:spPr>
          <a:xfrm>
            <a:off x="761620" y="1496794"/>
            <a:ext cx="3854626" cy="3851726"/>
          </a:xfrm>
          <a:prstGeom prst="rect">
            <a:avLst/>
          </a:prstGeom>
          <a:ln>
            <a:solidFill>
              <a:srgbClr val="002060"/>
            </a:solidFill>
          </a:ln>
        </p:spPr>
      </p:pic>
    </p:spTree>
    <p:extLst>
      <p:ext uri="{BB962C8B-B14F-4D97-AF65-F5344CB8AC3E}">
        <p14:creationId xmlns:p14="http://schemas.microsoft.com/office/powerpoint/2010/main" val="1688253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72EE6-9472-4A35-8DC8-555355B3B394}"/>
              </a:ext>
            </a:extLst>
          </p:cNvPr>
          <p:cNvSpPr>
            <a:spLocks noGrp="1"/>
          </p:cNvSpPr>
          <p:nvPr>
            <p:ph type="title"/>
          </p:nvPr>
        </p:nvSpPr>
        <p:spPr/>
        <p:txBody>
          <a:bodyPr/>
          <a:lstStyle/>
          <a:p>
            <a:r>
              <a:rPr lang="en-US" dirty="0"/>
              <a:t>4-year overview</a:t>
            </a:r>
          </a:p>
        </p:txBody>
      </p:sp>
      <p:sp>
        <p:nvSpPr>
          <p:cNvPr id="3" name="Content Placeholder 2">
            <a:extLst>
              <a:ext uri="{FF2B5EF4-FFF2-40B4-BE49-F238E27FC236}">
                <a16:creationId xmlns:a16="http://schemas.microsoft.com/office/drawing/2014/main" id="{8E0FB463-5707-49B3-B442-55D5ED6B2947}"/>
              </a:ext>
            </a:extLst>
          </p:cNvPr>
          <p:cNvSpPr>
            <a:spLocks noGrp="1"/>
          </p:cNvSpPr>
          <p:nvPr>
            <p:ph idx="1"/>
          </p:nvPr>
        </p:nvSpPr>
        <p:spPr/>
        <p:txBody>
          <a:bodyPr/>
          <a:lstStyle/>
          <a:p>
            <a:pPr marL="0" indent="0">
              <a:buNone/>
            </a:pPr>
            <a:r>
              <a:rPr lang="en-US" dirty="0"/>
              <a:t>Provide a description of how the Council will use and build upon the knowledge and progress made in the current State plan and move forward in the next State plan cycle.</a:t>
            </a:r>
          </a:p>
          <a:p>
            <a:pPr marL="0" indent="0">
              <a:buNone/>
            </a:pPr>
            <a:endParaRPr lang="en-US" dirty="0"/>
          </a:p>
          <a:p>
            <a:r>
              <a:rPr lang="en-US" dirty="0"/>
              <a:t>Reported in the FY 2020 PPR.</a:t>
            </a:r>
          </a:p>
          <a:p>
            <a:pPr marL="0" indent="0">
              <a:buNone/>
            </a:pPr>
            <a:endParaRPr lang="en-US" dirty="0"/>
          </a:p>
          <a:p>
            <a:r>
              <a:rPr lang="en-US" dirty="0"/>
              <a:t>Reflection on current State plan efforts.</a:t>
            </a:r>
          </a:p>
          <a:p>
            <a:pPr marL="0" indent="0">
              <a:buNone/>
            </a:pPr>
            <a:endParaRPr lang="en-US" dirty="0"/>
          </a:p>
          <a:p>
            <a:r>
              <a:rPr lang="en-US" dirty="0"/>
              <a:t>How current work will inform or be extended in the new plan.</a:t>
            </a:r>
          </a:p>
        </p:txBody>
      </p:sp>
    </p:spTree>
    <p:extLst>
      <p:ext uri="{BB962C8B-B14F-4D97-AF65-F5344CB8AC3E}">
        <p14:creationId xmlns:p14="http://schemas.microsoft.com/office/powerpoint/2010/main" val="1418970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3F7E8-EED4-4219-BECA-2D7B6D5F14BD}"/>
              </a:ext>
            </a:extLst>
          </p:cNvPr>
          <p:cNvSpPr>
            <a:spLocks noGrp="1"/>
          </p:cNvSpPr>
          <p:nvPr>
            <p:ph type="title"/>
          </p:nvPr>
        </p:nvSpPr>
        <p:spPr/>
        <p:txBody>
          <a:bodyPr/>
          <a:lstStyle/>
          <a:p>
            <a:r>
              <a:rPr lang="en-US" dirty="0"/>
              <a:t>5 year outcome analysis</a:t>
            </a:r>
          </a:p>
        </p:txBody>
      </p:sp>
      <p:sp>
        <p:nvSpPr>
          <p:cNvPr id="3" name="Content Placeholder 2">
            <a:extLst>
              <a:ext uri="{FF2B5EF4-FFF2-40B4-BE49-F238E27FC236}">
                <a16:creationId xmlns:a16="http://schemas.microsoft.com/office/drawing/2014/main" id="{B38B1969-8F18-4767-A0E2-C93A9D76DB1F}"/>
              </a:ext>
            </a:extLst>
          </p:cNvPr>
          <p:cNvSpPr>
            <a:spLocks noGrp="1"/>
          </p:cNvSpPr>
          <p:nvPr>
            <p:ph idx="1"/>
          </p:nvPr>
        </p:nvSpPr>
        <p:spPr/>
        <p:txBody>
          <a:bodyPr/>
          <a:lstStyle/>
          <a:p>
            <a:r>
              <a:rPr lang="en-US" dirty="0"/>
              <a:t>Not required for the FY 2020 Report</a:t>
            </a:r>
          </a:p>
        </p:txBody>
      </p:sp>
    </p:spTree>
    <p:extLst>
      <p:ext uri="{BB962C8B-B14F-4D97-AF65-F5344CB8AC3E}">
        <p14:creationId xmlns:p14="http://schemas.microsoft.com/office/powerpoint/2010/main" val="3311399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8CD28-E574-46A0-8B23-9D258EF115C7}"/>
              </a:ext>
            </a:extLst>
          </p:cNvPr>
          <p:cNvSpPr>
            <a:spLocks noGrp="1"/>
          </p:cNvSpPr>
          <p:nvPr>
            <p:ph type="title"/>
          </p:nvPr>
        </p:nvSpPr>
        <p:spPr/>
        <p:txBody>
          <a:bodyPr>
            <a:normAutofit/>
          </a:bodyPr>
          <a:lstStyle/>
          <a:p>
            <a:r>
              <a:rPr lang="en-US" sz="4400" dirty="0"/>
              <a:t>Objectives –highlights</a:t>
            </a:r>
          </a:p>
        </p:txBody>
      </p:sp>
      <p:graphicFrame>
        <p:nvGraphicFramePr>
          <p:cNvPr id="5" name="Content Placeholder 2" descr="Boxes for items 3, 4, 5, and 6 of the report">
            <a:extLst>
              <a:ext uri="{FF2B5EF4-FFF2-40B4-BE49-F238E27FC236}">
                <a16:creationId xmlns:a16="http://schemas.microsoft.com/office/drawing/2014/main" id="{6F607210-F60B-4DE1-AF8B-1F1CD9C8CB78}"/>
              </a:ext>
            </a:extLst>
          </p:cNvPr>
          <p:cNvGraphicFramePr>
            <a:graphicFrameLocks noGrp="1"/>
          </p:cNvGraphicFramePr>
          <p:nvPr>
            <p:ph idx="1"/>
            <p:extLst>
              <p:ext uri="{D42A27DB-BD31-4B8C-83A1-F6EECF244321}">
                <p14:modId xmlns:p14="http://schemas.microsoft.com/office/powerpoint/2010/main" val="2113008533"/>
              </p:ext>
            </p:extLst>
          </p:nvPr>
        </p:nvGraphicFramePr>
        <p:xfrm>
          <a:off x="838200" y="1552576"/>
          <a:ext cx="10515600" cy="503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7465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7AE0D-9135-4B6D-A83E-B00943DA42F1}"/>
              </a:ext>
            </a:extLst>
          </p:cNvPr>
          <p:cNvSpPr>
            <a:spLocks noGrp="1"/>
          </p:cNvSpPr>
          <p:nvPr>
            <p:ph type="title"/>
          </p:nvPr>
        </p:nvSpPr>
        <p:spPr/>
        <p:txBody>
          <a:bodyPr/>
          <a:lstStyle/>
          <a:p>
            <a:r>
              <a:rPr lang="en-US" dirty="0"/>
              <a:t>#7 Overall description of the effort (objective)</a:t>
            </a:r>
          </a:p>
        </p:txBody>
      </p:sp>
      <p:sp>
        <p:nvSpPr>
          <p:cNvPr id="3" name="Content Placeholder 2">
            <a:extLst>
              <a:ext uri="{FF2B5EF4-FFF2-40B4-BE49-F238E27FC236}">
                <a16:creationId xmlns:a16="http://schemas.microsoft.com/office/drawing/2014/main" id="{4A28F971-96CC-4E75-B2BD-53ADA65646DB}"/>
              </a:ext>
            </a:extLst>
          </p:cNvPr>
          <p:cNvSpPr>
            <a:spLocks noGrp="1"/>
          </p:cNvSpPr>
          <p:nvPr>
            <p:ph idx="1"/>
          </p:nvPr>
        </p:nvSpPr>
        <p:spPr/>
        <p:txBody>
          <a:bodyPr/>
          <a:lstStyle/>
          <a:p>
            <a:r>
              <a:rPr lang="en-US" dirty="0"/>
              <a:t>Provide background information about the objective.</a:t>
            </a:r>
          </a:p>
          <a:p>
            <a:pPr marL="0" indent="0">
              <a:buNone/>
            </a:pPr>
            <a:r>
              <a:rPr lang="en-US" dirty="0"/>
              <a:t> </a:t>
            </a:r>
          </a:p>
          <a:p>
            <a:r>
              <a:rPr lang="en-US" dirty="0"/>
              <a:t>Include information to help someone understand the details they will read about in the Progress Report section.</a:t>
            </a:r>
          </a:p>
          <a:p>
            <a:endParaRPr lang="en-US" dirty="0"/>
          </a:p>
          <a:p>
            <a:r>
              <a:rPr lang="en-US" dirty="0"/>
              <a:t>TIPS</a:t>
            </a:r>
          </a:p>
          <a:p>
            <a:pPr lvl="1"/>
            <a:r>
              <a:rPr lang="en-US" dirty="0"/>
              <a:t>Include info about broad activities, targeted population, broad output and outcome information, geographic information, whether the activities were new or ongoing.</a:t>
            </a:r>
          </a:p>
          <a:p>
            <a:endParaRPr lang="en-US" dirty="0"/>
          </a:p>
        </p:txBody>
      </p:sp>
    </p:spTree>
    <p:extLst>
      <p:ext uri="{BB962C8B-B14F-4D97-AF65-F5344CB8AC3E}">
        <p14:creationId xmlns:p14="http://schemas.microsoft.com/office/powerpoint/2010/main" val="2888638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E86E0-EFD7-4EA8-840A-E737B6B3FCCB}"/>
              </a:ext>
            </a:extLst>
          </p:cNvPr>
          <p:cNvSpPr>
            <a:spLocks noGrp="1"/>
          </p:cNvSpPr>
          <p:nvPr>
            <p:ph type="title"/>
          </p:nvPr>
        </p:nvSpPr>
        <p:spPr>
          <a:xfrm>
            <a:off x="838200" y="365126"/>
            <a:ext cx="10515600" cy="745218"/>
          </a:xfrm>
        </p:spPr>
        <p:txBody>
          <a:bodyPr>
            <a:normAutofit/>
          </a:bodyPr>
          <a:lstStyle/>
          <a:p>
            <a:r>
              <a:rPr lang="en-US" sz="4400" dirty="0"/>
              <a:t>#8 Outputs achieved</a:t>
            </a:r>
          </a:p>
        </p:txBody>
      </p:sp>
      <p:graphicFrame>
        <p:nvGraphicFramePr>
          <p:cNvPr id="12" name="Content Placeholder 2" descr="Process box for item #8 - outputs achieved">
            <a:extLst>
              <a:ext uri="{FF2B5EF4-FFF2-40B4-BE49-F238E27FC236}">
                <a16:creationId xmlns:a16="http://schemas.microsoft.com/office/drawing/2014/main" id="{D4E87EC8-8013-42BF-AE0B-B3E70355866B}"/>
              </a:ext>
            </a:extLst>
          </p:cNvPr>
          <p:cNvGraphicFramePr>
            <a:graphicFrameLocks noGrp="1"/>
          </p:cNvGraphicFramePr>
          <p:nvPr>
            <p:ph idx="1"/>
            <p:extLst>
              <p:ext uri="{D42A27DB-BD31-4B8C-83A1-F6EECF244321}">
                <p14:modId xmlns:p14="http://schemas.microsoft.com/office/powerpoint/2010/main" val="3248113381"/>
              </p:ext>
            </p:extLst>
          </p:nvPr>
        </p:nvGraphicFramePr>
        <p:xfrm>
          <a:off x="838200" y="1110344"/>
          <a:ext cx="10515600" cy="5573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9603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052B-0799-4ED7-B63B-3356BCE66214}"/>
              </a:ext>
            </a:extLst>
          </p:cNvPr>
          <p:cNvSpPr>
            <a:spLocks noGrp="1"/>
          </p:cNvSpPr>
          <p:nvPr>
            <p:ph type="title"/>
          </p:nvPr>
        </p:nvSpPr>
        <p:spPr/>
        <p:txBody>
          <a:bodyPr>
            <a:normAutofit/>
          </a:bodyPr>
          <a:lstStyle/>
          <a:p>
            <a:r>
              <a:rPr lang="en-US" sz="4400" dirty="0"/>
              <a:t>#10 Progress Report</a:t>
            </a:r>
          </a:p>
        </p:txBody>
      </p:sp>
      <p:graphicFrame>
        <p:nvGraphicFramePr>
          <p:cNvPr id="7" name="Content Placeholder 2" descr="Section #10 focus on key activities and reminder to report progress in item 13">
            <a:extLst>
              <a:ext uri="{FF2B5EF4-FFF2-40B4-BE49-F238E27FC236}">
                <a16:creationId xmlns:a16="http://schemas.microsoft.com/office/drawing/2014/main" id="{6706123C-0AA4-4AA5-B50E-86E539DFF7C4}"/>
              </a:ext>
            </a:extLst>
          </p:cNvPr>
          <p:cNvGraphicFramePr>
            <a:graphicFrameLocks noGrp="1"/>
          </p:cNvGraphicFramePr>
          <p:nvPr>
            <p:ph idx="1"/>
            <p:extLst>
              <p:ext uri="{D42A27DB-BD31-4B8C-83A1-F6EECF244321}">
                <p14:modId xmlns:p14="http://schemas.microsoft.com/office/powerpoint/2010/main" val="28182766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0012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D2639-4D7F-4933-859C-64B01CC7018D}"/>
              </a:ext>
            </a:extLst>
          </p:cNvPr>
          <p:cNvSpPr>
            <a:spLocks noGrp="1"/>
          </p:cNvSpPr>
          <p:nvPr>
            <p:ph type="title"/>
          </p:nvPr>
        </p:nvSpPr>
        <p:spPr>
          <a:xfrm>
            <a:off x="863029" y="1012004"/>
            <a:ext cx="3416158" cy="4795408"/>
          </a:xfrm>
        </p:spPr>
        <p:txBody>
          <a:bodyPr>
            <a:normAutofit/>
          </a:bodyPr>
          <a:lstStyle/>
          <a:p>
            <a:r>
              <a:rPr lang="en-US" sz="4400" dirty="0">
                <a:solidFill>
                  <a:srgbClr val="FFFFFF"/>
                </a:solidFill>
              </a:rPr>
              <a:t>Progress Report</a:t>
            </a:r>
          </a:p>
        </p:txBody>
      </p:sp>
      <p:graphicFrame>
        <p:nvGraphicFramePr>
          <p:cNvPr id="5" name="Content Placeholder 2" descr="Boxes with information on what to describe, strategies, and deliverables.">
            <a:extLst>
              <a:ext uri="{FF2B5EF4-FFF2-40B4-BE49-F238E27FC236}">
                <a16:creationId xmlns:a16="http://schemas.microsoft.com/office/drawing/2014/main" id="{EC59FAB7-2297-4900-9868-BF82B8EC4EDE}"/>
              </a:ext>
            </a:extLst>
          </p:cNvPr>
          <p:cNvGraphicFramePr>
            <a:graphicFrameLocks noGrp="1"/>
          </p:cNvGraphicFramePr>
          <p:nvPr>
            <p:ph idx="1"/>
            <p:extLst>
              <p:ext uri="{D42A27DB-BD31-4B8C-83A1-F6EECF244321}">
                <p14:modId xmlns:p14="http://schemas.microsoft.com/office/powerpoint/2010/main" val="1099554639"/>
              </p:ext>
            </p:extLst>
          </p:nvPr>
        </p:nvGraphicFramePr>
        <p:xfrm>
          <a:off x="609600" y="470924"/>
          <a:ext cx="110983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8236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89B95-FC82-4477-BFFA-C4E2E019F310}"/>
              </a:ext>
            </a:extLst>
          </p:cNvPr>
          <p:cNvSpPr>
            <a:spLocks noGrp="1"/>
          </p:cNvSpPr>
          <p:nvPr>
            <p:ph type="title"/>
          </p:nvPr>
        </p:nvSpPr>
        <p:spPr>
          <a:solidFill>
            <a:schemeClr val="accent1">
              <a:lumMod val="20000"/>
              <a:lumOff val="80000"/>
            </a:schemeClr>
          </a:solidFill>
        </p:spPr>
        <p:txBody>
          <a:bodyPr/>
          <a:lstStyle/>
          <a:p>
            <a:r>
              <a:rPr lang="en-US" dirty="0"/>
              <a:t>Progress report, continued</a:t>
            </a:r>
          </a:p>
        </p:txBody>
      </p:sp>
      <p:sp>
        <p:nvSpPr>
          <p:cNvPr id="3" name="Content Placeholder 2">
            <a:extLst>
              <a:ext uri="{FF2B5EF4-FFF2-40B4-BE49-F238E27FC236}">
                <a16:creationId xmlns:a16="http://schemas.microsoft.com/office/drawing/2014/main" id="{3C6D5F70-1CA0-4F66-826F-B17308C53795}"/>
              </a:ext>
            </a:extLst>
          </p:cNvPr>
          <p:cNvSpPr>
            <a:spLocks noGrp="1"/>
          </p:cNvSpPr>
          <p:nvPr>
            <p:ph idx="1"/>
          </p:nvPr>
        </p:nvSpPr>
        <p:spPr>
          <a:ln>
            <a:solidFill>
              <a:schemeClr val="accent1"/>
            </a:solidFill>
          </a:ln>
        </p:spPr>
        <p:txBody>
          <a:bodyPr/>
          <a:lstStyle/>
          <a:p>
            <a:pPr marL="0" indent="0">
              <a:buNone/>
            </a:pPr>
            <a:r>
              <a:rPr lang="en-US" dirty="0"/>
              <a:t>Outcomes </a:t>
            </a:r>
          </a:p>
          <a:p>
            <a:pPr lvl="1"/>
            <a:r>
              <a:rPr lang="en-US" sz="2800" dirty="0"/>
              <a:t>For people with developmental disabilities and their families</a:t>
            </a:r>
          </a:p>
          <a:p>
            <a:pPr lvl="1"/>
            <a:r>
              <a:rPr lang="en-US" sz="2800" dirty="0"/>
              <a:t>Systems change – how the change affects or will affect people with developmental disabilities and their families.</a:t>
            </a:r>
          </a:p>
          <a:p>
            <a:pPr marL="457200" lvl="1" indent="0">
              <a:buNone/>
            </a:pPr>
            <a:endParaRPr lang="en-US" dirty="0"/>
          </a:p>
          <a:p>
            <a:pPr marL="0" indent="0">
              <a:buNone/>
            </a:pPr>
            <a:r>
              <a:rPr lang="en-US" dirty="0"/>
              <a:t>…</a:t>
            </a:r>
            <a:r>
              <a:rPr lang="en-US" b="1" dirty="0">
                <a:solidFill>
                  <a:srgbClr val="C00000"/>
                </a:solidFill>
              </a:rPr>
              <a:t>to exercise self-determination, be independent, productive, and included in all facets of community life</a:t>
            </a:r>
          </a:p>
        </p:txBody>
      </p:sp>
    </p:spTree>
    <p:extLst>
      <p:ext uri="{BB962C8B-B14F-4D97-AF65-F5344CB8AC3E}">
        <p14:creationId xmlns:p14="http://schemas.microsoft.com/office/powerpoint/2010/main" val="3579757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EB2D-5D59-4FFB-B9F1-4FFAE67E03AF}"/>
              </a:ext>
            </a:extLst>
          </p:cNvPr>
          <p:cNvSpPr>
            <a:spLocks noGrp="1"/>
          </p:cNvSpPr>
          <p:nvPr>
            <p:ph type="title"/>
          </p:nvPr>
        </p:nvSpPr>
        <p:spPr>
          <a:xfrm>
            <a:off x="863029" y="1012004"/>
            <a:ext cx="3416158" cy="4795408"/>
          </a:xfrm>
        </p:spPr>
        <p:txBody>
          <a:bodyPr>
            <a:normAutofit/>
          </a:bodyPr>
          <a:lstStyle/>
          <a:p>
            <a:r>
              <a:rPr lang="en-US" sz="4400" dirty="0">
                <a:solidFill>
                  <a:srgbClr val="FFFFFF"/>
                </a:solidFill>
              </a:rPr>
              <a:t>Progress report, cont’d</a:t>
            </a:r>
          </a:p>
        </p:txBody>
      </p:sp>
      <p:graphicFrame>
        <p:nvGraphicFramePr>
          <p:cNvPr id="5" name="Content Placeholder 2" descr="boxes to describe performance measures, dollars leveraged, and monitoring and evaluation ativities">
            <a:extLst>
              <a:ext uri="{FF2B5EF4-FFF2-40B4-BE49-F238E27FC236}">
                <a16:creationId xmlns:a16="http://schemas.microsoft.com/office/drawing/2014/main" id="{DF9E1385-FFEC-4601-959C-703487D3493F}"/>
              </a:ext>
            </a:extLst>
          </p:cNvPr>
          <p:cNvGraphicFramePr>
            <a:graphicFrameLocks noGrp="1"/>
          </p:cNvGraphicFramePr>
          <p:nvPr>
            <p:ph idx="1"/>
            <p:extLst>
              <p:ext uri="{D42A27DB-BD31-4B8C-83A1-F6EECF244321}">
                <p14:modId xmlns:p14="http://schemas.microsoft.com/office/powerpoint/2010/main" val="1257127168"/>
              </p:ext>
            </p:extLst>
          </p:nvPr>
        </p:nvGraphicFramePr>
        <p:xfrm>
          <a:off x="863029" y="470924"/>
          <a:ext cx="10844875"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1356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E86E0-EFD7-4EA8-840A-E737B6B3FCCB}"/>
              </a:ext>
            </a:extLst>
          </p:cNvPr>
          <p:cNvSpPr>
            <a:spLocks noGrp="1"/>
          </p:cNvSpPr>
          <p:nvPr>
            <p:ph type="title"/>
          </p:nvPr>
        </p:nvSpPr>
        <p:spPr/>
        <p:txBody>
          <a:bodyPr>
            <a:normAutofit/>
          </a:bodyPr>
          <a:lstStyle/>
          <a:p>
            <a:r>
              <a:rPr lang="en-US" sz="4400" dirty="0"/>
              <a:t>#12 Outcomes achieved</a:t>
            </a:r>
          </a:p>
        </p:txBody>
      </p:sp>
      <p:graphicFrame>
        <p:nvGraphicFramePr>
          <p:cNvPr id="12" name="Content Placeholder 2" descr="process box for item #12 - outcomes achieved">
            <a:extLst>
              <a:ext uri="{FF2B5EF4-FFF2-40B4-BE49-F238E27FC236}">
                <a16:creationId xmlns:a16="http://schemas.microsoft.com/office/drawing/2014/main" id="{D4E87EC8-8013-42BF-AE0B-B3E70355866B}"/>
              </a:ext>
            </a:extLst>
          </p:cNvPr>
          <p:cNvGraphicFramePr>
            <a:graphicFrameLocks noGrp="1"/>
          </p:cNvGraphicFramePr>
          <p:nvPr>
            <p:ph idx="1"/>
            <p:extLst>
              <p:ext uri="{D42A27DB-BD31-4B8C-83A1-F6EECF244321}">
                <p14:modId xmlns:p14="http://schemas.microsoft.com/office/powerpoint/2010/main" val="16654530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8850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9691" y="499533"/>
            <a:ext cx="7036160" cy="1045488"/>
          </a:xfrm>
        </p:spPr>
        <p:txBody>
          <a:bodyPr>
            <a:normAutofit/>
          </a:bodyPr>
          <a:lstStyle/>
          <a:p>
            <a:r>
              <a:rPr lang="en-US" b="1" dirty="0"/>
              <a:t>Sections of the PPR</a:t>
            </a:r>
          </a:p>
        </p:txBody>
      </p:sp>
      <p:pic>
        <p:nvPicPr>
          <p:cNvPr id="14" name="Graphic 13" descr="Checklist">
            <a:extLst>
              <a:ext uri="{FF2B5EF4-FFF2-40B4-BE49-F238E27FC236}">
                <a16:creationId xmlns:a16="http://schemas.microsoft.com/office/drawing/2014/main" id="{27C3BFDD-F96E-482A-AC58-9D6FF5DC52F6}"/>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985" y="1703445"/>
            <a:ext cx="3448478" cy="3448478"/>
          </a:xfrm>
          <a:prstGeom prst="rect">
            <a:avLst/>
          </a:prstGeom>
        </p:spPr>
      </p:pic>
      <p:sp>
        <p:nvSpPr>
          <p:cNvPr id="3" name="Content Placeholder 2"/>
          <p:cNvSpPr>
            <a:spLocks noGrp="1"/>
          </p:cNvSpPr>
          <p:nvPr>
            <p:ph idx="1"/>
          </p:nvPr>
        </p:nvSpPr>
        <p:spPr>
          <a:xfrm>
            <a:off x="4382219" y="2011680"/>
            <a:ext cx="6749332" cy="3766185"/>
          </a:xfrm>
        </p:spPr>
        <p:txBody>
          <a:bodyPr>
            <a:normAutofit/>
          </a:bodyPr>
          <a:lstStyle/>
          <a:p>
            <a:r>
              <a:rPr lang="en-US" dirty="0"/>
              <a:t>Section I: 	Identification</a:t>
            </a:r>
          </a:p>
          <a:p>
            <a:r>
              <a:rPr lang="en-US" dirty="0"/>
              <a:t>Section II: 	Comprehensive Review</a:t>
            </a:r>
          </a:p>
          <a:p>
            <a:r>
              <a:rPr lang="en-US" dirty="0"/>
              <a:t>Section III: 	State Plan Implementation</a:t>
            </a:r>
          </a:p>
          <a:p>
            <a:r>
              <a:rPr lang="en-US" dirty="0"/>
              <a:t>Section IV: Progress Report</a:t>
            </a:r>
          </a:p>
          <a:p>
            <a:r>
              <a:rPr lang="en-US" dirty="0"/>
              <a:t>Section V: 	Fiscal Information </a:t>
            </a:r>
          </a:p>
          <a:p>
            <a:r>
              <a:rPr lang="en-US" dirty="0"/>
              <a:t>Section VI: Measures of Collaboration </a:t>
            </a:r>
          </a:p>
        </p:txBody>
      </p:sp>
    </p:spTree>
    <p:extLst>
      <p:ext uri="{BB962C8B-B14F-4D97-AF65-F5344CB8AC3E}">
        <p14:creationId xmlns:p14="http://schemas.microsoft.com/office/powerpoint/2010/main" val="3656815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1507-EE46-4663-B837-D9265F3DBD3B}"/>
              </a:ext>
            </a:extLst>
          </p:cNvPr>
          <p:cNvSpPr>
            <a:spLocks noGrp="1"/>
          </p:cNvSpPr>
          <p:nvPr>
            <p:ph type="title"/>
          </p:nvPr>
        </p:nvSpPr>
        <p:spPr/>
        <p:txBody>
          <a:bodyPr>
            <a:normAutofit/>
          </a:bodyPr>
          <a:lstStyle/>
          <a:p>
            <a:r>
              <a:rPr lang="en-US" sz="4400" b="1" dirty="0"/>
              <a:t>#13 Progress towards objective outcomes</a:t>
            </a:r>
          </a:p>
        </p:txBody>
      </p:sp>
      <p:graphicFrame>
        <p:nvGraphicFramePr>
          <p:cNvPr id="19" name="Content Placeholder 2" descr="Item #13 progress toward objective outcomes; discuss progress, include a lead-in statement of prior year progress, and answer the question &quot;to what extent did you make progress on the objective?&quot;">
            <a:extLst>
              <a:ext uri="{FF2B5EF4-FFF2-40B4-BE49-F238E27FC236}">
                <a16:creationId xmlns:a16="http://schemas.microsoft.com/office/drawing/2014/main" id="{FFC79719-559B-4E63-B653-A85508E6A069}"/>
              </a:ext>
            </a:extLst>
          </p:cNvPr>
          <p:cNvGraphicFramePr>
            <a:graphicFrameLocks noGrp="1"/>
          </p:cNvGraphicFramePr>
          <p:nvPr>
            <p:ph idx="1"/>
            <p:extLst>
              <p:ext uri="{D42A27DB-BD31-4B8C-83A1-F6EECF244321}">
                <p14:modId xmlns:p14="http://schemas.microsoft.com/office/powerpoint/2010/main" val="14294579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0528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D7788-2235-43F5-8EFA-28538FDE88B3}"/>
              </a:ext>
            </a:extLst>
          </p:cNvPr>
          <p:cNvSpPr>
            <a:spLocks noGrp="1"/>
          </p:cNvSpPr>
          <p:nvPr>
            <p:ph type="title"/>
          </p:nvPr>
        </p:nvSpPr>
        <p:spPr/>
        <p:txBody>
          <a:bodyPr/>
          <a:lstStyle/>
          <a:p>
            <a:r>
              <a:rPr lang="en-US" dirty="0"/>
              <a:t>#14 Stories</a:t>
            </a:r>
          </a:p>
        </p:txBody>
      </p:sp>
      <p:sp>
        <p:nvSpPr>
          <p:cNvPr id="3" name="Content Placeholder 2">
            <a:extLst>
              <a:ext uri="{FF2B5EF4-FFF2-40B4-BE49-F238E27FC236}">
                <a16:creationId xmlns:a16="http://schemas.microsoft.com/office/drawing/2014/main" id="{57DF1A25-2875-43C3-950B-4B571F0D6493}"/>
              </a:ext>
            </a:extLst>
          </p:cNvPr>
          <p:cNvSpPr>
            <a:spLocks noGrp="1"/>
          </p:cNvSpPr>
          <p:nvPr>
            <p:ph idx="1"/>
          </p:nvPr>
        </p:nvSpPr>
        <p:spPr/>
        <p:txBody>
          <a:bodyPr>
            <a:normAutofit/>
          </a:bodyPr>
          <a:lstStyle/>
          <a:p>
            <a:r>
              <a:rPr lang="en-US" dirty="0"/>
              <a:t>Include stories that demonstrate how the Council activity/activities resulted in outcomes for people.  </a:t>
            </a:r>
          </a:p>
          <a:p>
            <a:pPr lvl="1"/>
            <a:r>
              <a:rPr lang="en-US" dirty="0"/>
              <a:t>Can be stories about people</a:t>
            </a:r>
          </a:p>
          <a:p>
            <a:pPr lvl="1"/>
            <a:r>
              <a:rPr lang="en-US" dirty="0"/>
              <a:t>Can be stories of how policy or systems changes will positively impact people or prevent negative impact.</a:t>
            </a:r>
          </a:p>
          <a:p>
            <a:pPr marL="0" indent="0">
              <a:buNone/>
            </a:pPr>
            <a:endParaRPr lang="en-US" dirty="0"/>
          </a:p>
          <a:p>
            <a:r>
              <a:rPr lang="en-US" dirty="0"/>
              <a:t>The term culturally diverse can be viewed broadly to include disability, race, class, gender and gender identity/expression, sexual orientation, national origin, linguistic background, religious/philosophical beliefs, etc. </a:t>
            </a:r>
          </a:p>
          <a:p>
            <a:pPr marL="0" indent="0">
              <a:buNone/>
            </a:pPr>
            <a:endParaRPr lang="en-US" dirty="0"/>
          </a:p>
        </p:txBody>
      </p:sp>
    </p:spTree>
    <p:extLst>
      <p:ext uri="{BB962C8B-B14F-4D97-AF65-F5344CB8AC3E}">
        <p14:creationId xmlns:p14="http://schemas.microsoft.com/office/powerpoint/2010/main" val="2041388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D8E7C1B-5761-4DB6-80E3-E1F9419579E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
        <p:nvSpPr>
          <p:cNvPr id="4" name="Title 3">
            <a:extLst>
              <a:ext uri="{FF2B5EF4-FFF2-40B4-BE49-F238E27FC236}">
                <a16:creationId xmlns:a16="http://schemas.microsoft.com/office/drawing/2014/main" id="{5203EACC-FFF3-46BD-9927-0C3C3D375844}"/>
              </a:ext>
            </a:extLst>
          </p:cNvPr>
          <p:cNvSpPr>
            <a:spLocks noGrp="1"/>
          </p:cNvSpPr>
          <p:nvPr>
            <p:ph type="title"/>
          </p:nvPr>
        </p:nvSpPr>
        <p:spPr>
          <a:xfrm>
            <a:off x="7080738" y="647593"/>
            <a:ext cx="4467792" cy="3060541"/>
          </a:xfrm>
        </p:spPr>
        <p:txBody>
          <a:bodyPr vert="horz" lIns="91440" tIns="45720" rIns="91440" bIns="45720" rtlCol="0" anchor="b">
            <a:normAutofit/>
          </a:bodyPr>
          <a:lstStyle/>
          <a:p>
            <a:pPr algn="ctr"/>
            <a:r>
              <a:rPr lang="en-US" kern="1200" dirty="0">
                <a:latin typeface="+mj-lt"/>
                <a:ea typeface="+mj-ea"/>
                <a:cs typeface="+mj-cs"/>
              </a:rPr>
              <a:t>Section IV.B and IV.C</a:t>
            </a:r>
          </a:p>
        </p:txBody>
      </p:sp>
      <p:sp>
        <p:nvSpPr>
          <p:cNvPr id="5" name="Text Placeholder 4">
            <a:extLst>
              <a:ext uri="{FF2B5EF4-FFF2-40B4-BE49-F238E27FC236}">
                <a16:creationId xmlns:a16="http://schemas.microsoft.com/office/drawing/2014/main" id="{C3BE068C-25D1-41A4-97DA-4BC05FB69C73}"/>
              </a:ext>
            </a:extLst>
          </p:cNvPr>
          <p:cNvSpPr>
            <a:spLocks noGrp="1"/>
          </p:cNvSpPr>
          <p:nvPr>
            <p:ph type="body" idx="1"/>
          </p:nvPr>
        </p:nvSpPr>
        <p:spPr>
          <a:xfrm>
            <a:off x="7080738" y="3800209"/>
            <a:ext cx="4467792" cy="2410198"/>
          </a:xfrm>
        </p:spPr>
        <p:txBody>
          <a:bodyPr vert="horz" lIns="91440" tIns="45720" rIns="91440" bIns="45720" rtlCol="0">
            <a:normAutofit/>
          </a:bodyPr>
          <a:lstStyle/>
          <a:p>
            <a:pPr algn="ctr"/>
            <a:r>
              <a:rPr lang="en-US" kern="1200" dirty="0">
                <a:solidFill>
                  <a:schemeClr val="tx1"/>
                </a:solidFill>
                <a:latin typeface="+mn-lt"/>
                <a:ea typeface="+mn-ea"/>
                <a:cs typeface="+mn-cs"/>
              </a:rPr>
              <a:t>Individual and Family Advocacy Performance Measures (by Goal)</a:t>
            </a:r>
          </a:p>
          <a:p>
            <a:pPr algn="ctr"/>
            <a:r>
              <a:rPr lang="en-US" kern="1200" dirty="0">
                <a:solidFill>
                  <a:schemeClr val="tx1"/>
                </a:solidFill>
                <a:latin typeface="+mn-lt"/>
                <a:ea typeface="+mn-ea"/>
                <a:cs typeface="+mn-cs"/>
              </a:rPr>
              <a:t>System Change Performance Measures (by Goal)</a:t>
            </a:r>
          </a:p>
        </p:txBody>
      </p:sp>
    </p:spTree>
    <p:extLst>
      <p:ext uri="{BB962C8B-B14F-4D97-AF65-F5344CB8AC3E}">
        <p14:creationId xmlns:p14="http://schemas.microsoft.com/office/powerpoint/2010/main" val="2214735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D621-3D69-4FAC-A8CC-59AADB4C154E}"/>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5408C33E-A542-440D-8A44-7325DA06B6D2}"/>
              </a:ext>
            </a:extLst>
          </p:cNvPr>
          <p:cNvSpPr>
            <a:spLocks noGrp="1"/>
          </p:cNvSpPr>
          <p:nvPr>
            <p:ph idx="1"/>
          </p:nvPr>
        </p:nvSpPr>
        <p:spPr/>
        <p:txBody>
          <a:bodyPr>
            <a:normAutofit fontScale="92500" lnSpcReduction="10000"/>
          </a:bodyPr>
          <a:lstStyle/>
          <a:p>
            <a:r>
              <a:rPr lang="en-US" dirty="0"/>
              <a:t>Demographic data is reported by GOAL.</a:t>
            </a:r>
          </a:p>
          <a:p>
            <a:r>
              <a:rPr lang="en-US" dirty="0"/>
              <a:t>Output measures are the total number of people (by category) who participated in a Council supported project or activity.</a:t>
            </a:r>
          </a:p>
          <a:p>
            <a:r>
              <a:rPr lang="en-US" dirty="0"/>
              <a:t>Outcomes measures are reported by percent (%).  You must collect numbers to calculate the percentage.  Respondents are the number of people that responded to a survey/evaluation about a Council supported project or activity.</a:t>
            </a:r>
          </a:p>
          <a:p>
            <a:endParaRPr lang="en-US" dirty="0"/>
          </a:p>
          <a:p>
            <a:r>
              <a:rPr lang="en-US" dirty="0"/>
              <a:t>Sub-outcome measures</a:t>
            </a:r>
          </a:p>
          <a:p>
            <a:pPr lvl="1"/>
            <a:r>
              <a:rPr lang="en-US" dirty="0"/>
              <a:t>Some items ask for numbers</a:t>
            </a:r>
          </a:p>
          <a:p>
            <a:pPr lvl="1"/>
            <a:r>
              <a:rPr lang="en-US" dirty="0"/>
              <a:t>Some items ask for percentages </a:t>
            </a:r>
          </a:p>
        </p:txBody>
      </p:sp>
    </p:spTree>
    <p:extLst>
      <p:ext uri="{BB962C8B-B14F-4D97-AF65-F5344CB8AC3E}">
        <p14:creationId xmlns:p14="http://schemas.microsoft.com/office/powerpoint/2010/main" val="3003575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E35EF-FD34-4307-A78E-1B94E4FB79DA}"/>
              </a:ext>
            </a:extLst>
          </p:cNvPr>
          <p:cNvSpPr>
            <a:spLocks noGrp="1"/>
          </p:cNvSpPr>
          <p:nvPr>
            <p:ph type="title"/>
          </p:nvPr>
        </p:nvSpPr>
        <p:spPr/>
        <p:txBody>
          <a:bodyPr/>
          <a:lstStyle/>
          <a:p>
            <a:r>
              <a:rPr lang="en-US" dirty="0"/>
              <a:t>Systems Change data</a:t>
            </a:r>
          </a:p>
        </p:txBody>
      </p:sp>
      <p:sp>
        <p:nvSpPr>
          <p:cNvPr id="3" name="Content Placeholder 2">
            <a:extLst>
              <a:ext uri="{FF2B5EF4-FFF2-40B4-BE49-F238E27FC236}">
                <a16:creationId xmlns:a16="http://schemas.microsoft.com/office/drawing/2014/main" id="{FB2C1976-6906-485C-9B22-A4D51A6B7EB4}"/>
              </a:ext>
            </a:extLst>
          </p:cNvPr>
          <p:cNvSpPr>
            <a:spLocks noGrp="1"/>
          </p:cNvSpPr>
          <p:nvPr>
            <p:ph idx="1"/>
          </p:nvPr>
        </p:nvSpPr>
        <p:spPr/>
        <p:txBody>
          <a:bodyPr/>
          <a:lstStyle/>
          <a:p>
            <a:r>
              <a:rPr lang="en-US" dirty="0"/>
              <a:t>All data is reported as a number.</a:t>
            </a:r>
          </a:p>
          <a:p>
            <a:endParaRPr lang="en-US" dirty="0"/>
          </a:p>
          <a:p>
            <a:pPr marL="0" indent="0">
              <a:buNone/>
            </a:pPr>
            <a:r>
              <a:rPr lang="en-US" dirty="0"/>
              <a:t>Systems change performance measure outputs and outcomes should reflect the results of work during the reporting period.  </a:t>
            </a:r>
          </a:p>
          <a:p>
            <a:pPr marL="0" indent="0">
              <a:buNone/>
            </a:pPr>
            <a:endParaRPr lang="en-US" dirty="0"/>
          </a:p>
          <a:p>
            <a:pPr marL="0" indent="0">
              <a:buNone/>
            </a:pPr>
            <a:r>
              <a:rPr lang="en-US" dirty="0"/>
              <a:t>Reminder: A systems change effort is “active” if work was taken up or was continued on the effort during the reporting period.  </a:t>
            </a:r>
          </a:p>
          <a:p>
            <a:pPr marL="0" indent="0">
              <a:buNone/>
            </a:pPr>
            <a:endParaRPr lang="en-US" dirty="0"/>
          </a:p>
          <a:p>
            <a:pPr marL="0" indent="0">
              <a:buNone/>
            </a:pPr>
            <a:r>
              <a:rPr lang="en-US" dirty="0"/>
              <a:t>The same effort can be </a:t>
            </a:r>
            <a:r>
              <a:rPr lang="en-US"/>
              <a:t>reported each </a:t>
            </a:r>
            <a:r>
              <a:rPr lang="en-US" dirty="0"/>
              <a:t>year work was active.</a:t>
            </a:r>
          </a:p>
          <a:p>
            <a:endParaRPr lang="en-US" dirty="0"/>
          </a:p>
          <a:p>
            <a:endParaRPr lang="en-US" dirty="0"/>
          </a:p>
        </p:txBody>
      </p:sp>
    </p:spTree>
    <p:extLst>
      <p:ext uri="{BB962C8B-B14F-4D97-AF65-F5344CB8AC3E}">
        <p14:creationId xmlns:p14="http://schemas.microsoft.com/office/powerpoint/2010/main" val="426894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B111D2-B2D1-4581-A01C-489188743865}"/>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6000" kern="1200" dirty="0">
                <a:latin typeface="+mj-lt"/>
                <a:ea typeface="+mj-ea"/>
                <a:cs typeface="+mj-cs"/>
              </a:rPr>
              <a:t>Section V.</a:t>
            </a:r>
          </a:p>
        </p:txBody>
      </p:sp>
      <p:sp>
        <p:nvSpPr>
          <p:cNvPr id="5" name="Text Placeholder 4">
            <a:extLst>
              <a:ext uri="{FF2B5EF4-FFF2-40B4-BE49-F238E27FC236}">
                <a16:creationId xmlns:a16="http://schemas.microsoft.com/office/drawing/2014/main" id="{FAE75259-DD27-49E0-9926-349604EF2D88}"/>
              </a:ext>
            </a:extLst>
          </p:cNvPr>
          <p:cNvSpPr>
            <a:spLocks noGrp="1"/>
          </p:cNvSpPr>
          <p:nvPr>
            <p:ph type="body" idx="1"/>
          </p:nvPr>
        </p:nvSpPr>
        <p:spPr>
          <a:xfrm>
            <a:off x="1848465" y="5258851"/>
            <a:ext cx="8495070" cy="904005"/>
          </a:xfrm>
        </p:spPr>
        <p:txBody>
          <a:bodyPr vert="horz" lIns="91440" tIns="45720" rIns="91440" bIns="45720" rtlCol="0">
            <a:normAutofit/>
          </a:bodyPr>
          <a:lstStyle/>
          <a:p>
            <a:pPr algn="ctr"/>
            <a:r>
              <a:rPr lang="en-US" sz="2400" kern="1200" dirty="0">
                <a:solidFill>
                  <a:schemeClr val="tx1"/>
                </a:solidFill>
                <a:latin typeface="+mn-lt"/>
                <a:ea typeface="+mn-ea"/>
                <a:cs typeface="+mn-cs"/>
              </a:rPr>
              <a:t>Council Financial Information</a:t>
            </a:r>
          </a:p>
        </p:txBody>
      </p:sp>
      <p:pic>
        <p:nvPicPr>
          <p:cNvPr id="7" name="Graphic 6" descr="Dollar">
            <a:extLst>
              <a:ext uri="{FF2B5EF4-FFF2-40B4-BE49-F238E27FC236}">
                <a16:creationId xmlns:a16="http://schemas.microsoft.com/office/drawing/2014/main" id="{12E0B370-5CBA-41AB-ABA9-9FA1679025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8185" y="1502136"/>
            <a:ext cx="2720898" cy="2720898"/>
          </a:xfrm>
          <a:prstGeom prst="rect">
            <a:avLst/>
          </a:prstGeom>
        </p:spPr>
      </p:pic>
    </p:spTree>
    <p:extLst>
      <p:ext uri="{BB962C8B-B14F-4D97-AF65-F5344CB8AC3E}">
        <p14:creationId xmlns:p14="http://schemas.microsoft.com/office/powerpoint/2010/main" val="107879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8F0002-2FD7-42FC-BDAB-DA0344EB9124}"/>
              </a:ext>
            </a:extLst>
          </p:cNvPr>
          <p:cNvSpPr>
            <a:spLocks noGrp="1"/>
          </p:cNvSpPr>
          <p:nvPr>
            <p:ph type="title"/>
          </p:nvPr>
        </p:nvSpPr>
        <p:spPr>
          <a:xfrm>
            <a:off x="863029" y="1012004"/>
            <a:ext cx="3416158" cy="4795408"/>
          </a:xfrm>
        </p:spPr>
        <p:txBody>
          <a:bodyPr>
            <a:normAutofit/>
          </a:bodyPr>
          <a:lstStyle/>
          <a:p>
            <a:r>
              <a:rPr lang="en-US" sz="4400" dirty="0">
                <a:solidFill>
                  <a:srgbClr val="FFFFFF"/>
                </a:solidFill>
              </a:rPr>
              <a:t>Programmatic purposes</a:t>
            </a:r>
          </a:p>
        </p:txBody>
      </p:sp>
      <p:graphicFrame>
        <p:nvGraphicFramePr>
          <p:cNvPr id="7" name="Content Placeholder 4" descr="Financial forms - 3 years of reports FY 19, 18, and 17. Use MM-DD-YYYY format or click calendar icon.">
            <a:extLst>
              <a:ext uri="{FF2B5EF4-FFF2-40B4-BE49-F238E27FC236}">
                <a16:creationId xmlns:a16="http://schemas.microsoft.com/office/drawing/2014/main" id="{2ADAB794-ACD7-40F4-B498-B1B95F6676C3}"/>
              </a:ext>
            </a:extLst>
          </p:cNvPr>
          <p:cNvGraphicFramePr>
            <a:graphicFrameLocks noGrp="1"/>
          </p:cNvGraphicFramePr>
          <p:nvPr>
            <p:ph idx="1"/>
            <p:extLst>
              <p:ext uri="{D42A27DB-BD31-4B8C-83A1-F6EECF244321}">
                <p14:modId xmlns:p14="http://schemas.microsoft.com/office/powerpoint/2010/main" val="4268276621"/>
              </p:ext>
            </p:extLst>
          </p:nvPr>
        </p:nvGraphicFramePr>
        <p:xfrm>
          <a:off x="1197429" y="499397"/>
          <a:ext cx="10510475"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2966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817D0-AD15-4EEA-A899-99B51400161C}"/>
              </a:ext>
            </a:extLst>
          </p:cNvPr>
          <p:cNvSpPr>
            <a:spLocks noGrp="1"/>
          </p:cNvSpPr>
          <p:nvPr>
            <p:ph type="title"/>
          </p:nvPr>
        </p:nvSpPr>
        <p:spPr>
          <a:xfrm>
            <a:off x="838200" y="365126"/>
            <a:ext cx="10515600" cy="696758"/>
          </a:xfrm>
        </p:spPr>
        <p:txBody>
          <a:bodyPr>
            <a:normAutofit/>
          </a:bodyPr>
          <a:lstStyle/>
          <a:p>
            <a:r>
              <a:rPr lang="en-US" sz="3200" b="1" dirty="0">
                <a:solidFill>
                  <a:srgbClr val="002060"/>
                </a:solidFill>
              </a:rPr>
              <a:t>Line-item details are in the guide on pages 18-19</a:t>
            </a:r>
          </a:p>
        </p:txBody>
      </p:sp>
      <p:sp>
        <p:nvSpPr>
          <p:cNvPr id="3" name="Content Placeholder 2">
            <a:extLst>
              <a:ext uri="{FF2B5EF4-FFF2-40B4-BE49-F238E27FC236}">
                <a16:creationId xmlns:a16="http://schemas.microsoft.com/office/drawing/2014/main" id="{F3FA8074-9D40-4592-B509-94A59950C017}"/>
              </a:ext>
            </a:extLst>
          </p:cNvPr>
          <p:cNvSpPr>
            <a:spLocks noGrp="1"/>
          </p:cNvSpPr>
          <p:nvPr>
            <p:ph idx="1"/>
          </p:nvPr>
        </p:nvSpPr>
        <p:spPr>
          <a:xfrm>
            <a:off x="838200" y="1061884"/>
            <a:ext cx="10515600" cy="5574890"/>
          </a:xfrm>
          <a:ln w="28575">
            <a:solidFill>
              <a:schemeClr val="accent6"/>
            </a:solidFill>
          </a:ln>
        </p:spPr>
        <p:txBody>
          <a:bodyPr>
            <a:normAutofit fontScale="55000" lnSpcReduction="20000"/>
          </a:bodyPr>
          <a:lstStyle/>
          <a:p>
            <a:r>
              <a:rPr lang="en-US" sz="2900" dirty="0"/>
              <a:t>Line 1. Fiscal Year </a:t>
            </a:r>
          </a:p>
          <a:p>
            <a:r>
              <a:rPr lang="en-US" sz="2900" dirty="0"/>
              <a:t>Line 2. Reporting Period Start. Enter the starting date related to the fiscal year being reported.  Use the calendar icon or type the date using the MM-DD-YYYY format.</a:t>
            </a:r>
          </a:p>
          <a:p>
            <a:r>
              <a:rPr lang="en-US" sz="2900" dirty="0"/>
              <a:t>Line 2. Reporting Period End. Enter the ending date related to the fiscal year being reported. Use the calendar icon or type the date using the MM-DD-YYYY format.</a:t>
            </a:r>
          </a:p>
          <a:p>
            <a:r>
              <a:rPr lang="en-US" sz="2900" dirty="0"/>
              <a:t>Line 3. Total Federal Fiscal Award for the Reporting year.  Enter the total amount of funds awarded to the Council.  The amount should equal the amount on the Notice of Award (or in the case of multiple Notices of Awards, the total of all amounts for the fiscal year).    </a:t>
            </a:r>
          </a:p>
          <a:p>
            <a:r>
              <a:rPr lang="en-US" sz="2900" dirty="0"/>
              <a:t>Line 4.  State funds contributing to Council State Plan Activities.  Enter the amount of money a State/Territory provided, and the Council used for State plan activities.  </a:t>
            </a:r>
          </a:p>
          <a:p>
            <a:r>
              <a:rPr lang="en-US" sz="2900" dirty="0"/>
              <a:t>Line 5. Additional Council Funds Used for Other Activities.  Enter the amount of money a Council received for activities other than state plan activities.  (Note:  This can be state money that the Council uses for administrative purposes).</a:t>
            </a:r>
          </a:p>
          <a:p>
            <a:r>
              <a:rPr lang="en-US" sz="2900" dirty="0"/>
              <a:t>Line 6. Federal Share of Expenditures.  Enter the amount of federal funds that were spent from the fiscal year award. </a:t>
            </a:r>
          </a:p>
          <a:p>
            <a:r>
              <a:rPr lang="en-US" sz="2900" dirty="0"/>
              <a:t>Line 7.  Federal Share of Unliquidated obligations.  Enter the amount of federal funds that were obligated but have not been spent.</a:t>
            </a:r>
          </a:p>
          <a:p>
            <a:r>
              <a:rPr lang="en-US" sz="2900" dirty="0"/>
              <a:t>Line 8. Unobligated Balance of Federal Funds (=Total Federal Fiscal Year award minus the federal share of expenditures minus the federal share of unliquidated obligations).  Calculate this number by subtracting lines 6 and 7 from line 3.</a:t>
            </a:r>
          </a:p>
          <a:p>
            <a:r>
              <a:rPr lang="en-US" sz="2900" dirty="0"/>
              <a:t>Line 9 Match Required.  The match required will vary and must reflect the varieties of match the Council calculated for projects and activities that is consistent with the DD Act Section 126 (a) (1-3).</a:t>
            </a:r>
          </a:p>
          <a:p>
            <a:r>
              <a:rPr lang="en-US" sz="2900" dirty="0"/>
              <a:t>Line 10 Match Met.  Enter the amount of match that was received for the fiscal year.    </a:t>
            </a:r>
          </a:p>
          <a:p>
            <a:r>
              <a:rPr lang="en-US" sz="2900" dirty="0"/>
              <a:t>Line 11 – Match Unmet.  Subtract line 10 from line 9 and enter.</a:t>
            </a:r>
          </a:p>
          <a:p>
            <a:endParaRPr lang="en-US" dirty="0"/>
          </a:p>
        </p:txBody>
      </p:sp>
    </p:spTree>
    <p:extLst>
      <p:ext uri="{BB962C8B-B14F-4D97-AF65-F5344CB8AC3E}">
        <p14:creationId xmlns:p14="http://schemas.microsoft.com/office/powerpoint/2010/main" val="3274255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ECDE4-38EB-4343-9BA5-7BB2C2B5B033}"/>
              </a:ext>
            </a:extLst>
          </p:cNvPr>
          <p:cNvSpPr>
            <a:spLocks noGrp="1"/>
          </p:cNvSpPr>
          <p:nvPr>
            <p:ph type="title"/>
          </p:nvPr>
        </p:nvSpPr>
        <p:spPr>
          <a:xfrm>
            <a:off x="863029" y="1012004"/>
            <a:ext cx="3416158" cy="4795408"/>
          </a:xfrm>
        </p:spPr>
        <p:txBody>
          <a:bodyPr>
            <a:normAutofit/>
          </a:bodyPr>
          <a:lstStyle/>
          <a:p>
            <a:r>
              <a:rPr lang="en-US" sz="4400" dirty="0">
                <a:solidFill>
                  <a:srgbClr val="FFFFFF"/>
                </a:solidFill>
              </a:rPr>
              <a:t>Dollars Leveraged</a:t>
            </a:r>
          </a:p>
        </p:txBody>
      </p:sp>
      <p:graphicFrame>
        <p:nvGraphicFramePr>
          <p:cNvPr id="5" name="Content Placeholder 2" descr="dollars leveraged - page 18 of the guide">
            <a:extLst>
              <a:ext uri="{FF2B5EF4-FFF2-40B4-BE49-F238E27FC236}">
                <a16:creationId xmlns:a16="http://schemas.microsoft.com/office/drawing/2014/main" id="{93EA2971-42D9-4C86-9656-AC41FA6FA3D8}"/>
              </a:ext>
            </a:extLst>
          </p:cNvPr>
          <p:cNvGraphicFramePr>
            <a:graphicFrameLocks noGrp="1"/>
          </p:cNvGraphicFramePr>
          <p:nvPr>
            <p:ph idx="1"/>
            <p:extLst>
              <p:ext uri="{D42A27DB-BD31-4B8C-83A1-F6EECF244321}">
                <p14:modId xmlns:p14="http://schemas.microsoft.com/office/powerpoint/2010/main" val="1126828382"/>
              </p:ext>
            </p:extLst>
          </p:nvPr>
        </p:nvGraphicFramePr>
        <p:xfrm>
          <a:off x="544286" y="470924"/>
          <a:ext cx="11163618"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542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84AA95-CC4E-4BDB-8EB9-6C932123C514}"/>
              </a:ext>
            </a:extLst>
          </p:cNvPr>
          <p:cNvSpPr>
            <a:spLocks noGrp="1"/>
          </p:cNvSpPr>
          <p:nvPr>
            <p:ph type="title"/>
          </p:nvPr>
        </p:nvSpPr>
        <p:spPr>
          <a:xfrm>
            <a:off x="1118214" y="645619"/>
            <a:ext cx="3766020" cy="2097582"/>
          </a:xfrm>
        </p:spPr>
        <p:txBody>
          <a:bodyPr vert="horz" lIns="91440" tIns="45720" rIns="91440" bIns="45720" rtlCol="0" anchor="b">
            <a:normAutofit/>
          </a:bodyPr>
          <a:lstStyle/>
          <a:p>
            <a:pPr algn="r"/>
            <a:r>
              <a:rPr lang="en-US" sz="5400" kern="1200" dirty="0">
                <a:latin typeface="+mj-lt"/>
                <a:ea typeface="+mj-ea"/>
                <a:cs typeface="+mj-cs"/>
              </a:rPr>
              <a:t>Section VI</a:t>
            </a:r>
          </a:p>
        </p:txBody>
      </p:sp>
      <p:sp>
        <p:nvSpPr>
          <p:cNvPr id="5" name="Text Placeholder 4">
            <a:extLst>
              <a:ext uri="{FF2B5EF4-FFF2-40B4-BE49-F238E27FC236}">
                <a16:creationId xmlns:a16="http://schemas.microsoft.com/office/drawing/2014/main" id="{50B22619-9CE6-43D6-AE86-77FFFB096E7B}"/>
              </a:ext>
            </a:extLst>
          </p:cNvPr>
          <p:cNvSpPr>
            <a:spLocks noGrp="1"/>
          </p:cNvSpPr>
          <p:nvPr>
            <p:ph type="body" idx="1"/>
          </p:nvPr>
        </p:nvSpPr>
        <p:spPr>
          <a:xfrm>
            <a:off x="716771" y="4114800"/>
            <a:ext cx="5956353" cy="1247274"/>
          </a:xfrm>
        </p:spPr>
        <p:txBody>
          <a:bodyPr vert="horz" lIns="91440" tIns="45720" rIns="91440" bIns="45720" rtlCol="0">
            <a:normAutofit/>
          </a:bodyPr>
          <a:lstStyle/>
          <a:p>
            <a:pPr algn="r"/>
            <a:r>
              <a:rPr lang="en-US" sz="3600" kern="1200" dirty="0">
                <a:solidFill>
                  <a:schemeClr val="tx1"/>
                </a:solidFill>
                <a:latin typeface="+mn-lt"/>
                <a:ea typeface="+mn-ea"/>
                <a:cs typeface="+mn-cs"/>
              </a:rPr>
              <a:t>Measures of Collaboration</a:t>
            </a:r>
          </a:p>
        </p:txBody>
      </p:sp>
    </p:spTree>
    <p:extLst>
      <p:ext uri="{BB962C8B-B14F-4D97-AF65-F5344CB8AC3E}">
        <p14:creationId xmlns:p14="http://schemas.microsoft.com/office/powerpoint/2010/main" val="4260994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37539-4DC3-4DC6-8F8A-78660BC99301}"/>
              </a:ext>
            </a:extLst>
          </p:cNvPr>
          <p:cNvSpPr>
            <a:spLocks noGrp="1"/>
          </p:cNvSpPr>
          <p:nvPr>
            <p:ph type="title"/>
          </p:nvPr>
        </p:nvSpPr>
        <p:spPr/>
        <p:txBody>
          <a:bodyPr/>
          <a:lstStyle/>
          <a:p>
            <a:r>
              <a:rPr lang="en-US" dirty="0"/>
              <a:t>Section I: Identification</a:t>
            </a:r>
          </a:p>
        </p:txBody>
      </p:sp>
      <p:sp>
        <p:nvSpPr>
          <p:cNvPr id="3" name="Content Placeholder 2">
            <a:extLst>
              <a:ext uri="{FF2B5EF4-FFF2-40B4-BE49-F238E27FC236}">
                <a16:creationId xmlns:a16="http://schemas.microsoft.com/office/drawing/2014/main" id="{0D38FE2D-A2BC-469E-BADE-9E5DCA0EB7D9}"/>
              </a:ext>
            </a:extLst>
          </p:cNvPr>
          <p:cNvSpPr>
            <a:spLocks noGrp="1"/>
          </p:cNvSpPr>
          <p:nvPr>
            <p:ph idx="1"/>
          </p:nvPr>
        </p:nvSpPr>
        <p:spPr/>
        <p:txBody>
          <a:bodyPr/>
          <a:lstStyle/>
          <a:p>
            <a:r>
              <a:rPr lang="en-US" dirty="0"/>
              <a:t>Provide the requested information.</a:t>
            </a:r>
          </a:p>
          <a:p>
            <a:endParaRPr lang="en-US" dirty="0"/>
          </a:p>
          <a:p>
            <a:r>
              <a:rPr lang="en-US" dirty="0"/>
              <a:t>The PPR Contact person is someone who can answer questions about the information in the report.</a:t>
            </a:r>
          </a:p>
        </p:txBody>
      </p:sp>
    </p:spTree>
    <p:extLst>
      <p:ext uri="{BB962C8B-B14F-4D97-AF65-F5344CB8AC3E}">
        <p14:creationId xmlns:p14="http://schemas.microsoft.com/office/powerpoint/2010/main" val="1156879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2714-2FFE-4A19-9FE6-DFAA1363E06D}"/>
              </a:ext>
            </a:extLst>
          </p:cNvPr>
          <p:cNvSpPr>
            <a:spLocks noGrp="1"/>
          </p:cNvSpPr>
          <p:nvPr>
            <p:ph type="title"/>
          </p:nvPr>
        </p:nvSpPr>
        <p:spPr/>
        <p:txBody>
          <a:bodyPr>
            <a:normAutofit/>
          </a:bodyPr>
          <a:lstStyle/>
          <a:p>
            <a:r>
              <a:rPr lang="en-US" sz="3600" dirty="0">
                <a:solidFill>
                  <a:srgbClr val="002060"/>
                </a:solidFill>
              </a:rPr>
              <a:t>Collaboration – other than the required planned collaboration objective</a:t>
            </a:r>
          </a:p>
        </p:txBody>
      </p:sp>
      <p:sp>
        <p:nvSpPr>
          <p:cNvPr id="3" name="Content Placeholder 2">
            <a:extLst>
              <a:ext uri="{FF2B5EF4-FFF2-40B4-BE49-F238E27FC236}">
                <a16:creationId xmlns:a16="http://schemas.microsoft.com/office/drawing/2014/main" id="{E9D2ECD8-42CB-43FA-AB1F-97E3D0B0AB56}"/>
              </a:ext>
            </a:extLst>
          </p:cNvPr>
          <p:cNvSpPr>
            <a:spLocks noGrp="1"/>
          </p:cNvSpPr>
          <p:nvPr>
            <p:ph idx="1"/>
          </p:nvPr>
        </p:nvSpPr>
        <p:spPr/>
        <p:txBody>
          <a:bodyPr/>
          <a:lstStyle/>
          <a:p>
            <a:r>
              <a:rPr lang="en-US" dirty="0"/>
              <a:t>Review the 5-year State plan section on Collaboration</a:t>
            </a:r>
          </a:p>
          <a:p>
            <a:pPr lvl="1"/>
            <a:r>
              <a:rPr lang="en-US" dirty="0"/>
              <a:t>located under the Comprehensive Review and Analysis&gt;Rationale for Goal Selection&gt;Collaboration</a:t>
            </a:r>
          </a:p>
          <a:p>
            <a:pPr lvl="1"/>
            <a:endParaRPr lang="en-US" dirty="0"/>
          </a:p>
          <a:p>
            <a:r>
              <a:rPr lang="en-US" dirty="0"/>
              <a:t>Describe collaborative activities as a whole, then select a minimum of one issue/barrier the Council and the collaborator(s) worked on; include information on strategies used and expected outcomes; the Councils role and responsibilities; any problems as a result of the collaboration and need for technical assistance; any unexpected benefits.</a:t>
            </a:r>
          </a:p>
        </p:txBody>
      </p:sp>
    </p:spTree>
    <p:extLst>
      <p:ext uri="{BB962C8B-B14F-4D97-AF65-F5344CB8AC3E}">
        <p14:creationId xmlns:p14="http://schemas.microsoft.com/office/powerpoint/2010/main" val="4262267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5B285-7131-4BC9-B01F-D54656BB5DDC}"/>
              </a:ext>
            </a:extLst>
          </p:cNvPr>
          <p:cNvSpPr>
            <a:spLocks noGrp="1"/>
          </p:cNvSpPr>
          <p:nvPr>
            <p:ph type="title"/>
          </p:nvPr>
        </p:nvSpPr>
        <p:spPr>
          <a:xfrm>
            <a:off x="1913468" y="365125"/>
            <a:ext cx="9440332" cy="1325563"/>
          </a:xfrm>
        </p:spPr>
        <p:txBody>
          <a:bodyPr>
            <a:normAutofit/>
          </a:bodyPr>
          <a:lstStyle/>
          <a:p>
            <a:r>
              <a:rPr lang="en-US" sz="4400" dirty="0"/>
              <a:t>Contacts</a:t>
            </a:r>
          </a:p>
        </p:txBody>
      </p:sp>
      <p:sp>
        <p:nvSpPr>
          <p:cNvPr id="12" name="Content Placeholder 2">
            <a:extLst>
              <a:ext uri="{FF2B5EF4-FFF2-40B4-BE49-F238E27FC236}">
                <a16:creationId xmlns:a16="http://schemas.microsoft.com/office/drawing/2014/main" id="{50B06899-6141-4FA1-A983-8B6DA241AE8B}"/>
              </a:ext>
            </a:extLst>
          </p:cNvPr>
          <p:cNvSpPr>
            <a:spLocks noGrp="1"/>
          </p:cNvSpPr>
          <p:nvPr>
            <p:ph idx="1"/>
          </p:nvPr>
        </p:nvSpPr>
        <p:spPr/>
        <p:txBody>
          <a:bodyPr>
            <a:normAutofit/>
          </a:bodyPr>
          <a:lstStyle/>
          <a:p>
            <a:pPr marL="45720" indent="0">
              <a:buNone/>
            </a:pPr>
            <a:r>
              <a:rPr lang="en-US" sz="2200" dirty="0"/>
              <a:t>TA Staff</a:t>
            </a:r>
          </a:p>
          <a:p>
            <a:pPr marL="45720" indent="0">
              <a:buNone/>
            </a:pPr>
            <a:r>
              <a:rPr lang="en-US" sz="2200" dirty="0"/>
              <a:t>	Sheryl Matney, ITACC Director </a:t>
            </a:r>
            <a:r>
              <a:rPr lang="en-US" sz="2200" dirty="0">
                <a:hlinkClick r:id="rId3"/>
              </a:rPr>
              <a:t>smatney@nacdd.org</a:t>
            </a:r>
            <a:endParaRPr lang="en-US" sz="2200" dirty="0"/>
          </a:p>
          <a:p>
            <a:pPr marL="45720" indent="0">
              <a:buNone/>
            </a:pPr>
            <a:r>
              <a:rPr lang="en-US" sz="2200" dirty="0"/>
              <a:t>	Angela Castillo-Epps, TA Specialist – </a:t>
            </a:r>
            <a:r>
              <a:rPr lang="en-US" sz="2200" dirty="0">
                <a:hlinkClick r:id="rId4"/>
              </a:rPr>
              <a:t>acastillo-epps@nacdd.org</a:t>
            </a:r>
            <a:endParaRPr lang="en-US" sz="2200" dirty="0"/>
          </a:p>
          <a:p>
            <a:pPr marL="45720" indent="0">
              <a:buNone/>
            </a:pPr>
            <a:endParaRPr lang="en-US" sz="2200" dirty="0"/>
          </a:p>
          <a:p>
            <a:pPr marL="45720" indent="0">
              <a:buNone/>
            </a:pPr>
            <a:r>
              <a:rPr lang="en-US" sz="2200" dirty="0"/>
              <a:t>ACL DD Council Program Specialists</a:t>
            </a:r>
          </a:p>
          <a:p>
            <a:pPr marL="45720" indent="0">
              <a:buNone/>
            </a:pPr>
            <a:r>
              <a:rPr lang="en-US" sz="2200" dirty="0"/>
              <a:t>	Sara Newell-Perez – </a:t>
            </a:r>
            <a:r>
              <a:rPr lang="en-US" sz="2200" dirty="0">
                <a:hlinkClick r:id="rId5"/>
              </a:rPr>
              <a:t>Sara.Newell-Perez@acl.hhs.gov</a:t>
            </a:r>
            <a:endParaRPr lang="en-US" sz="2200" dirty="0"/>
          </a:p>
          <a:p>
            <a:pPr marL="45720" indent="0">
              <a:buNone/>
            </a:pPr>
            <a:r>
              <a:rPr lang="en-US" sz="2200" dirty="0"/>
              <a:t>	Shawn Callaway – </a:t>
            </a:r>
            <a:r>
              <a:rPr lang="en-US" sz="2200" dirty="0">
                <a:hlinkClick r:id="rId6"/>
              </a:rPr>
              <a:t>shawn.callaway@acl.hhs.gov</a:t>
            </a:r>
            <a:r>
              <a:rPr lang="en-US" sz="2200" dirty="0"/>
              <a:t> </a:t>
            </a:r>
          </a:p>
          <a:p>
            <a:endParaRPr lang="en-US" sz="2200" dirty="0"/>
          </a:p>
        </p:txBody>
      </p:sp>
      <p:pic>
        <p:nvPicPr>
          <p:cNvPr id="7" name="Graphic 6" descr="Email">
            <a:extLst>
              <a:ext uri="{FF2B5EF4-FFF2-40B4-BE49-F238E27FC236}">
                <a16:creationId xmlns:a16="http://schemas.microsoft.com/office/drawing/2014/main" id="{14C40192-7C1E-45FA-8AB6-33A6F7C2CE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200" y="570706"/>
            <a:ext cx="914400" cy="914400"/>
          </a:xfrm>
          <a:prstGeom prst="rect">
            <a:avLst/>
          </a:prstGeom>
        </p:spPr>
      </p:pic>
    </p:spTree>
    <p:extLst>
      <p:ext uri="{BB962C8B-B14F-4D97-AF65-F5344CB8AC3E}">
        <p14:creationId xmlns:p14="http://schemas.microsoft.com/office/powerpoint/2010/main" val="600455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6E3A4-0D7E-4C9C-84CB-D686825A79A2}"/>
              </a:ext>
            </a:extLst>
          </p:cNvPr>
          <p:cNvSpPr>
            <a:spLocks noGrp="1"/>
          </p:cNvSpPr>
          <p:nvPr>
            <p:ph type="title"/>
          </p:nvPr>
        </p:nvSpPr>
        <p:spPr>
          <a:xfrm>
            <a:off x="657225" y="256674"/>
            <a:ext cx="10593161" cy="1042737"/>
          </a:xfrm>
        </p:spPr>
        <p:txBody>
          <a:bodyPr>
            <a:normAutofit/>
          </a:bodyPr>
          <a:lstStyle/>
          <a:p>
            <a:r>
              <a:rPr lang="en-US" sz="4000" dirty="0"/>
              <a:t>Section II: Comprehensive Review</a:t>
            </a:r>
            <a:r>
              <a:rPr lang="en-US" sz="4000" baseline="0" dirty="0"/>
              <a:t> and Analysis</a:t>
            </a:r>
            <a:endParaRPr lang="en-US" sz="4000" dirty="0"/>
          </a:p>
        </p:txBody>
      </p:sp>
      <p:sp>
        <p:nvSpPr>
          <p:cNvPr id="3" name="Content Placeholder 2">
            <a:extLst>
              <a:ext uri="{FF2B5EF4-FFF2-40B4-BE49-F238E27FC236}">
                <a16:creationId xmlns:a16="http://schemas.microsoft.com/office/drawing/2014/main" id="{7FDB7A96-63E5-42E3-BDE7-B50E91C7F3CC}"/>
              </a:ext>
            </a:extLst>
          </p:cNvPr>
          <p:cNvSpPr>
            <a:spLocks noGrp="1"/>
          </p:cNvSpPr>
          <p:nvPr>
            <p:ph idx="1"/>
          </p:nvPr>
        </p:nvSpPr>
        <p:spPr>
          <a:xfrm>
            <a:off x="676656" y="1459832"/>
            <a:ext cx="6953176" cy="4898636"/>
          </a:xfrm>
        </p:spPr>
        <p:txBody>
          <a:bodyPr>
            <a:normAutofit lnSpcReduction="10000"/>
          </a:bodyPr>
          <a:lstStyle/>
          <a:p>
            <a:pPr marL="0" indent="0">
              <a:buNone/>
            </a:pPr>
            <a:r>
              <a:rPr lang="en-US" sz="2200" b="1" dirty="0"/>
              <a:t>There are two fields that must be completed</a:t>
            </a:r>
          </a:p>
          <a:p>
            <a:r>
              <a:rPr lang="en-US" sz="2200" dirty="0"/>
              <a:t>Adequacy  of  health  care  and  other  services,  supports  and  assistance  that  individuals  with developmental disabilities in </a:t>
            </a:r>
            <a:r>
              <a:rPr lang="en-US" sz="2200" b="1" u="sng" dirty="0"/>
              <a:t>Intermediate Care Facilities (ICF) </a:t>
            </a:r>
            <a:r>
              <a:rPr lang="en-US" sz="2200" dirty="0"/>
              <a:t>receive. </a:t>
            </a:r>
          </a:p>
          <a:p>
            <a:pPr marL="0" indent="0">
              <a:buNone/>
            </a:pPr>
            <a:endParaRPr lang="en-US" sz="2200" dirty="0"/>
          </a:p>
          <a:p>
            <a:r>
              <a:rPr lang="en-US" sz="2200" dirty="0"/>
              <a:t>Adequacy  of  health  care  and  other  services,  supports,  and  assistance  that  individuals  with developmental disabilities served through </a:t>
            </a:r>
            <a:r>
              <a:rPr lang="en-US" sz="2200" b="1" u="sng" dirty="0"/>
              <a:t>home and community‐based waivers</a:t>
            </a:r>
            <a:r>
              <a:rPr lang="en-US" sz="2200" u="sng" dirty="0"/>
              <a:t> </a:t>
            </a:r>
            <a:r>
              <a:rPr lang="en-US" sz="2200" dirty="0"/>
              <a:t>receive.</a:t>
            </a:r>
          </a:p>
          <a:p>
            <a:pPr marL="0" indent="0">
              <a:buNone/>
            </a:pPr>
            <a:endParaRPr lang="en-US" sz="2200" baseline="0" dirty="0"/>
          </a:p>
          <a:p>
            <a:r>
              <a:rPr lang="en-US" sz="2200" baseline="0" dirty="0">
                <a:solidFill>
                  <a:schemeClr val="accent1">
                    <a:lumMod val="75000"/>
                  </a:schemeClr>
                </a:solidFill>
              </a:rPr>
              <a:t>If you want to update other information such as state information, portrait and/or analysis of services, federal and state initiatives impacting people with DD – please include under the field with home and community-based waivers.</a:t>
            </a:r>
          </a:p>
        </p:txBody>
      </p:sp>
      <p:pic>
        <p:nvPicPr>
          <p:cNvPr id="14" name="Graphic 13" descr="House">
            <a:extLst>
              <a:ext uri="{FF2B5EF4-FFF2-40B4-BE49-F238E27FC236}">
                <a16:creationId xmlns:a16="http://schemas.microsoft.com/office/drawing/2014/main" id="{82D1FA59-1F8E-4F18-8E34-1D5DABBECD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66866" y="2365003"/>
            <a:ext cx="3448478" cy="3448478"/>
          </a:xfrm>
          <a:prstGeom prst="rect">
            <a:avLst/>
          </a:prstGeom>
        </p:spPr>
      </p:pic>
    </p:spTree>
    <p:extLst>
      <p:ext uri="{BB962C8B-B14F-4D97-AF65-F5344CB8AC3E}">
        <p14:creationId xmlns:p14="http://schemas.microsoft.com/office/powerpoint/2010/main" val="766676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E6E9-FB29-4290-B73E-8613CEFB4108}"/>
              </a:ext>
            </a:extLst>
          </p:cNvPr>
          <p:cNvSpPr>
            <a:spLocks noGrp="1"/>
          </p:cNvSpPr>
          <p:nvPr>
            <p:ph type="title"/>
          </p:nvPr>
        </p:nvSpPr>
        <p:spPr>
          <a:xfrm>
            <a:off x="631370" y="1059893"/>
            <a:ext cx="3462229" cy="2814275"/>
          </a:xfrm>
        </p:spPr>
        <p:txBody>
          <a:bodyPr>
            <a:normAutofit/>
          </a:bodyPr>
          <a:lstStyle/>
          <a:p>
            <a:r>
              <a:rPr lang="en-US" sz="3600" b="1" dirty="0">
                <a:solidFill>
                  <a:schemeClr val="tx1"/>
                </a:solidFill>
              </a:rPr>
              <a:t>Section III </a:t>
            </a:r>
            <a:br>
              <a:rPr lang="en-US" sz="3600" b="1" dirty="0">
                <a:solidFill>
                  <a:schemeClr val="tx1"/>
                </a:solidFill>
              </a:rPr>
            </a:br>
            <a:br>
              <a:rPr lang="en-US" sz="3600" b="1" dirty="0">
                <a:solidFill>
                  <a:schemeClr val="tx1"/>
                </a:solidFill>
              </a:rPr>
            </a:br>
            <a:r>
              <a:rPr lang="en-US" sz="3600" b="1" dirty="0">
                <a:solidFill>
                  <a:schemeClr val="tx1"/>
                </a:solidFill>
              </a:rPr>
              <a:t>State Plan Implementation</a:t>
            </a:r>
          </a:p>
        </p:txBody>
      </p:sp>
      <p:sp>
        <p:nvSpPr>
          <p:cNvPr id="3" name="Content Placeholder 2">
            <a:extLst>
              <a:ext uri="{FF2B5EF4-FFF2-40B4-BE49-F238E27FC236}">
                <a16:creationId xmlns:a16="http://schemas.microsoft.com/office/drawing/2014/main" id="{D2C61FCD-0C79-4BDF-8B00-6FD78CA1AC6D}"/>
              </a:ext>
            </a:extLst>
          </p:cNvPr>
          <p:cNvSpPr>
            <a:spLocks noGrp="1"/>
          </p:cNvSpPr>
          <p:nvPr>
            <p:ph idx="1"/>
          </p:nvPr>
        </p:nvSpPr>
        <p:spPr>
          <a:xfrm>
            <a:off x="4475747" y="0"/>
            <a:ext cx="6954635" cy="6538823"/>
          </a:xfrm>
        </p:spPr>
        <p:txBody>
          <a:bodyPr anchor="ctr">
            <a:noAutofit/>
          </a:bodyPr>
          <a:lstStyle/>
          <a:p>
            <a:pPr marL="0" indent="0">
              <a:buNone/>
            </a:pPr>
            <a:r>
              <a:rPr lang="en-US" sz="2800" dirty="0"/>
              <a:t>There are three reporting areas for Section III.</a:t>
            </a:r>
          </a:p>
          <a:p>
            <a:pPr marL="0" indent="0">
              <a:buNone/>
            </a:pPr>
            <a:endParaRPr lang="en-US" sz="2800" dirty="0"/>
          </a:p>
          <a:p>
            <a:pPr marL="0" indent="0">
              <a:buNone/>
            </a:pPr>
            <a:r>
              <a:rPr lang="en-US" sz="2800" b="1" dirty="0"/>
              <a:t>A. Introduction</a:t>
            </a:r>
          </a:p>
          <a:p>
            <a:pPr marL="0" lvl="0" indent="0">
              <a:buNone/>
            </a:pPr>
            <a:r>
              <a:rPr lang="en-US" sz="2800" b="1" dirty="0"/>
              <a:t>B. Evaluation of State Plan Implementation</a:t>
            </a:r>
          </a:p>
          <a:p>
            <a:pPr marL="0" lvl="0" indent="0">
              <a:buNone/>
            </a:pPr>
            <a:r>
              <a:rPr lang="en-US" sz="2800" b="1" dirty="0"/>
              <a:t>C. Input</a:t>
            </a:r>
            <a:r>
              <a:rPr lang="en-US" sz="2800" b="1" baseline="0" dirty="0"/>
              <a:t> on National Priorities</a:t>
            </a:r>
          </a:p>
          <a:p>
            <a:pPr marL="0" lvl="0" indent="0">
              <a:buNone/>
            </a:pPr>
            <a:endParaRPr lang="en-US" sz="2800" b="1" dirty="0"/>
          </a:p>
          <a:p>
            <a:pPr marL="0" indent="0">
              <a:buNone/>
            </a:pPr>
            <a:r>
              <a:rPr lang="en-US" sz="2800" dirty="0"/>
              <a:t>The purpose of this section is to provide a context of what a reader will see in the PPR.</a:t>
            </a:r>
          </a:p>
          <a:p>
            <a:pPr marL="0" lvl="0" indent="0">
              <a:buNone/>
            </a:pPr>
            <a:endParaRPr lang="en-US" sz="2800" b="1" baseline="0" dirty="0"/>
          </a:p>
        </p:txBody>
      </p:sp>
    </p:spTree>
    <p:extLst>
      <p:ext uri="{BB962C8B-B14F-4D97-AF65-F5344CB8AC3E}">
        <p14:creationId xmlns:p14="http://schemas.microsoft.com/office/powerpoint/2010/main" val="371921754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CFFD9-4AB5-4574-A2D7-5AAF9D3A93EE}"/>
              </a:ext>
            </a:extLst>
          </p:cNvPr>
          <p:cNvSpPr>
            <a:spLocks noGrp="1"/>
          </p:cNvSpPr>
          <p:nvPr>
            <p:ph type="title"/>
          </p:nvPr>
        </p:nvSpPr>
        <p:spPr>
          <a:xfrm>
            <a:off x="657224" y="499533"/>
            <a:ext cx="10772775" cy="811682"/>
          </a:xfrm>
        </p:spPr>
        <p:txBody>
          <a:bodyPr>
            <a:normAutofit/>
          </a:bodyPr>
          <a:lstStyle/>
          <a:p>
            <a:r>
              <a:rPr lang="en-US" sz="3600" b="1" dirty="0">
                <a:solidFill>
                  <a:schemeClr val="accent1">
                    <a:lumMod val="75000"/>
                  </a:schemeClr>
                </a:solidFill>
              </a:rPr>
              <a:t>A: Introduction – Executive Summary</a:t>
            </a:r>
          </a:p>
        </p:txBody>
      </p:sp>
      <p:sp>
        <p:nvSpPr>
          <p:cNvPr id="3" name="Content Placeholder 2">
            <a:extLst>
              <a:ext uri="{FF2B5EF4-FFF2-40B4-BE49-F238E27FC236}">
                <a16:creationId xmlns:a16="http://schemas.microsoft.com/office/drawing/2014/main" id="{97E7F02A-16E7-4297-9B3E-0EA806659DDF}"/>
              </a:ext>
            </a:extLst>
          </p:cNvPr>
          <p:cNvSpPr>
            <a:spLocks noGrp="1"/>
          </p:cNvSpPr>
          <p:nvPr>
            <p:ph idx="1"/>
          </p:nvPr>
        </p:nvSpPr>
        <p:spPr>
          <a:xfrm>
            <a:off x="676656" y="1518250"/>
            <a:ext cx="10753725" cy="5020574"/>
          </a:xfrm>
        </p:spPr>
        <p:txBody>
          <a:bodyPr>
            <a:normAutofit/>
          </a:bodyPr>
          <a:lstStyle/>
          <a:p>
            <a:pPr marL="0" indent="0">
              <a:buNone/>
            </a:pPr>
            <a:r>
              <a:rPr lang="en-US" b="1" dirty="0">
                <a:solidFill>
                  <a:srgbClr val="C00000"/>
                </a:solidFill>
              </a:rPr>
              <a:t>Develop this section last.</a:t>
            </a:r>
          </a:p>
          <a:p>
            <a:pPr marL="0" indent="0">
              <a:buNone/>
            </a:pPr>
            <a:endParaRPr lang="en-US" dirty="0"/>
          </a:p>
          <a:p>
            <a:r>
              <a:rPr lang="en-US" dirty="0"/>
              <a:t>This section is to be an Executive Summary of the information presented in the report. </a:t>
            </a:r>
          </a:p>
          <a:p>
            <a:r>
              <a:rPr lang="en-US" dirty="0"/>
              <a:t>An executive summary is not a lead-in to the report – it is more of a “highlight reel” of all other sections.  </a:t>
            </a:r>
          </a:p>
          <a:p>
            <a:r>
              <a:rPr lang="en-US" dirty="0"/>
              <a:t>Use information from Section IV to provide an overview of what someone will read in detail as they move through the report.  </a:t>
            </a:r>
          </a:p>
          <a:p>
            <a:r>
              <a:rPr lang="en-US" dirty="0"/>
              <a:t>Be as brief and to the point as possible.</a:t>
            </a:r>
          </a:p>
        </p:txBody>
      </p:sp>
    </p:spTree>
    <p:extLst>
      <p:ext uri="{BB962C8B-B14F-4D97-AF65-F5344CB8AC3E}">
        <p14:creationId xmlns:p14="http://schemas.microsoft.com/office/powerpoint/2010/main" val="103969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17D87-EB1B-455D-B864-6F216E65F262}"/>
              </a:ext>
            </a:extLst>
          </p:cNvPr>
          <p:cNvSpPr>
            <a:spLocks noGrp="1"/>
          </p:cNvSpPr>
          <p:nvPr>
            <p:ph type="title"/>
          </p:nvPr>
        </p:nvSpPr>
        <p:spPr>
          <a:xfrm>
            <a:off x="709612" y="389175"/>
            <a:ext cx="10772775" cy="880693"/>
          </a:xfrm>
        </p:spPr>
        <p:txBody>
          <a:bodyPr>
            <a:normAutofit/>
          </a:bodyPr>
          <a:lstStyle/>
          <a:p>
            <a:r>
              <a:rPr lang="en-US" sz="3600" b="1" dirty="0">
                <a:solidFill>
                  <a:schemeClr val="accent1">
                    <a:lumMod val="75000"/>
                  </a:schemeClr>
                </a:solidFill>
              </a:rPr>
              <a:t>A: Introduction – Cultural Diversity</a:t>
            </a:r>
            <a:endParaRPr lang="en-US" b="1" dirty="0">
              <a:solidFill>
                <a:schemeClr val="accent1">
                  <a:lumMod val="75000"/>
                </a:schemeClr>
              </a:solidFill>
            </a:endParaRPr>
          </a:p>
        </p:txBody>
      </p:sp>
      <p:sp>
        <p:nvSpPr>
          <p:cNvPr id="4" name="Content Placeholder 3">
            <a:extLst>
              <a:ext uri="{FF2B5EF4-FFF2-40B4-BE49-F238E27FC236}">
                <a16:creationId xmlns:a16="http://schemas.microsoft.com/office/drawing/2014/main" id="{F217B276-4C89-4C09-81CD-45C595AF4B42}"/>
              </a:ext>
            </a:extLst>
          </p:cNvPr>
          <p:cNvSpPr>
            <a:spLocks noGrp="1"/>
          </p:cNvSpPr>
          <p:nvPr>
            <p:ph idx="1"/>
          </p:nvPr>
        </p:nvSpPr>
        <p:spPr>
          <a:xfrm>
            <a:off x="676656" y="1380227"/>
            <a:ext cx="10753725" cy="5263169"/>
          </a:xfrm>
        </p:spPr>
        <p:txBody>
          <a:bodyPr>
            <a:noAutofit/>
          </a:bodyPr>
          <a:lstStyle/>
          <a:p>
            <a:pPr marL="0" indent="0">
              <a:buNone/>
            </a:pPr>
            <a:r>
              <a:rPr lang="en-US" dirty="0"/>
              <a:t>The DD Act requires all Council projects/activities and program implementation be conducted in a manner that is culturally competent.  The information provided in this section should demonstrate the Council’s efforts to meet the requirements during the reporting period.</a:t>
            </a:r>
            <a:endParaRPr lang="en-US" b="1" dirty="0"/>
          </a:p>
          <a:p>
            <a:pPr marL="0" indent="0">
              <a:buNone/>
            </a:pPr>
            <a:endParaRPr lang="en-US" b="1" dirty="0"/>
          </a:p>
          <a:p>
            <a:pPr marL="0" indent="0">
              <a:buNone/>
            </a:pPr>
            <a:r>
              <a:rPr lang="en-US" dirty="0">
                <a:solidFill>
                  <a:srgbClr val="C00000"/>
                </a:solidFill>
              </a:rPr>
              <a:t>Describe the </a:t>
            </a:r>
            <a:r>
              <a:rPr lang="en-US" u="sng" dirty="0">
                <a:solidFill>
                  <a:srgbClr val="C00000"/>
                </a:solidFill>
              </a:rPr>
              <a:t>overall efforts</a:t>
            </a:r>
            <a:r>
              <a:rPr lang="en-US" dirty="0">
                <a:solidFill>
                  <a:srgbClr val="C00000"/>
                </a:solidFill>
              </a:rPr>
              <a:t> the Council makes to conduct projects and activities in a manner that is culturally and linguistically competent.</a:t>
            </a:r>
          </a:p>
          <a:p>
            <a:pPr marL="0" indent="0">
              <a:buNone/>
            </a:pPr>
            <a:endParaRPr lang="en-US" b="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i="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A</a:t>
            </a:r>
            <a:r>
              <a:rPr lang="en-US" b="0" i="1"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nswer the question “what has the DD Council done to help make sure that people developmental disabilities and their families from a diverse background are benefitting from the Council’s work?”</a:t>
            </a:r>
            <a:endParaRPr lang="en-US" b="1" i="1" dirty="0">
              <a:solidFill>
                <a:schemeClr val="accent2">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b="1" dirty="0"/>
          </a:p>
          <a:p>
            <a:pPr marL="0" indent="0">
              <a:buNone/>
            </a:pPr>
            <a:endParaRPr lang="en-US" sz="2000" b="1" dirty="0"/>
          </a:p>
          <a:p>
            <a:endParaRPr lang="en-US" sz="2000" b="1" dirty="0"/>
          </a:p>
          <a:p>
            <a:pPr marL="0" indent="0">
              <a:buNone/>
            </a:pPr>
            <a:endParaRPr lang="en-US" sz="2000" b="1" dirty="0"/>
          </a:p>
          <a:p>
            <a:endParaRPr lang="en-US" sz="2000" b="1" dirty="0"/>
          </a:p>
          <a:p>
            <a:endParaRPr lang="en-US" sz="2000" b="1" dirty="0"/>
          </a:p>
          <a:p>
            <a:endParaRPr lang="en-US" sz="2000" b="1" dirty="0">
              <a:solidFill>
                <a:srgbClr val="FF0000"/>
              </a:solidFill>
            </a:endParaRPr>
          </a:p>
          <a:p>
            <a:endParaRPr lang="en-US" dirty="0"/>
          </a:p>
          <a:p>
            <a:endParaRPr lang="en-US" dirty="0"/>
          </a:p>
        </p:txBody>
      </p:sp>
    </p:spTree>
    <p:extLst>
      <p:ext uri="{BB962C8B-B14F-4D97-AF65-F5344CB8AC3E}">
        <p14:creationId xmlns:p14="http://schemas.microsoft.com/office/powerpoint/2010/main" val="2166174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8A8A-E217-4927-B144-0C444E58B2B4}"/>
              </a:ext>
            </a:extLst>
          </p:cNvPr>
          <p:cNvSpPr>
            <a:spLocks noGrp="1"/>
          </p:cNvSpPr>
          <p:nvPr>
            <p:ph type="title"/>
          </p:nvPr>
        </p:nvSpPr>
        <p:spPr/>
        <p:txBody>
          <a:bodyPr/>
          <a:lstStyle/>
          <a:p>
            <a:r>
              <a:rPr lang="en-US" dirty="0"/>
              <a:t>Highlights: Analysis of previous reports</a:t>
            </a:r>
          </a:p>
        </p:txBody>
      </p:sp>
      <p:sp>
        <p:nvSpPr>
          <p:cNvPr id="3" name="Content Placeholder 2">
            <a:extLst>
              <a:ext uri="{FF2B5EF4-FFF2-40B4-BE49-F238E27FC236}">
                <a16:creationId xmlns:a16="http://schemas.microsoft.com/office/drawing/2014/main" id="{D9B3B7B3-A301-4583-81DE-706E416ED077}"/>
              </a:ext>
            </a:extLst>
          </p:cNvPr>
          <p:cNvSpPr>
            <a:spLocks noGrp="1"/>
          </p:cNvSpPr>
          <p:nvPr>
            <p:ph idx="1"/>
          </p:nvPr>
        </p:nvSpPr>
        <p:spPr/>
        <p:txBody>
          <a:bodyPr>
            <a:normAutofit/>
          </a:bodyPr>
          <a:lstStyle/>
          <a:p>
            <a:pPr marL="0" indent="0">
              <a:buNone/>
            </a:pPr>
            <a:r>
              <a:rPr lang="en-US" dirty="0">
                <a:solidFill>
                  <a:srgbClr val="0070C0"/>
                </a:solidFill>
              </a:rPr>
              <a:t>50% of Councils reported policies and procedures (including grant-related policies) or other operational activities aimed at increasing cultural diversity.</a:t>
            </a:r>
          </a:p>
          <a:p>
            <a:pPr marL="0" indent="0">
              <a:buNone/>
            </a:pPr>
            <a:endParaRPr lang="en-US" dirty="0">
              <a:solidFill>
                <a:srgbClr val="0070C0"/>
              </a:solidFill>
            </a:endParaRPr>
          </a:p>
          <a:p>
            <a:pPr marL="0" indent="0">
              <a:buNone/>
            </a:pPr>
            <a:r>
              <a:rPr lang="en-US" dirty="0">
                <a:solidFill>
                  <a:srgbClr val="0070C0"/>
                </a:solidFill>
              </a:rPr>
              <a:t>Best, promising, and emerging practices were reported by 43% of Councils.</a:t>
            </a:r>
          </a:p>
          <a:p>
            <a:pPr marL="0" indent="0">
              <a:buNone/>
            </a:pPr>
            <a:endParaRPr lang="en-US" dirty="0"/>
          </a:p>
          <a:p>
            <a:pPr marL="0" indent="0">
              <a:buNone/>
            </a:pPr>
            <a:r>
              <a:rPr lang="en-US" dirty="0">
                <a:solidFill>
                  <a:srgbClr val="C00000"/>
                </a:solidFill>
              </a:rPr>
              <a:t>30% of Councils cut and pasted report information with little to no change on activities from year-to-year.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65978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3166</TotalTime>
  <Words>4926</Words>
  <Application>Microsoft Office PowerPoint</Application>
  <PresentationFormat>Widescreen</PresentationFormat>
  <Paragraphs>425</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Symbol</vt:lpstr>
      <vt:lpstr>Times New Roman</vt:lpstr>
      <vt:lpstr>Wingdings</vt:lpstr>
      <vt:lpstr>Office Theme</vt:lpstr>
      <vt:lpstr>Program Performance Report</vt:lpstr>
      <vt:lpstr>Resource</vt:lpstr>
      <vt:lpstr>Sections of the PPR</vt:lpstr>
      <vt:lpstr>Section I: Identification</vt:lpstr>
      <vt:lpstr>Section II: Comprehensive Review and Analysis</vt:lpstr>
      <vt:lpstr>Section III   State Plan Implementation</vt:lpstr>
      <vt:lpstr>A: Introduction – Executive Summary</vt:lpstr>
      <vt:lpstr>A: Introduction – Cultural Diversity</vt:lpstr>
      <vt:lpstr>Highlights: Analysis of previous reports</vt:lpstr>
      <vt:lpstr>Avoid general or incomplete statements</vt:lpstr>
      <vt:lpstr>Evaluation of State Plan Activities</vt:lpstr>
      <vt:lpstr>B1:  Evaluation Activities</vt:lpstr>
      <vt:lpstr>B2: Evaluation Results – opening paragraph</vt:lpstr>
      <vt:lpstr>B2: Evaluation Results - content</vt:lpstr>
      <vt:lpstr>B3: Lessons Learned</vt:lpstr>
      <vt:lpstr>Section III C: National Priorities</vt:lpstr>
      <vt:lpstr>Section IV  State Plan Implementation Progress Report</vt:lpstr>
      <vt:lpstr>Section IV.A. Detailed Progress Report on Goals</vt:lpstr>
      <vt:lpstr>Goal Narrative</vt:lpstr>
      <vt:lpstr>4-year overview</vt:lpstr>
      <vt:lpstr>5 year outcome analysis</vt:lpstr>
      <vt:lpstr>Objectives –highlights</vt:lpstr>
      <vt:lpstr>#7 Overall description of the effort (objective)</vt:lpstr>
      <vt:lpstr>#8 Outputs achieved</vt:lpstr>
      <vt:lpstr>#10 Progress Report</vt:lpstr>
      <vt:lpstr>Progress Report</vt:lpstr>
      <vt:lpstr>Progress report, continued</vt:lpstr>
      <vt:lpstr>Progress report, cont’d</vt:lpstr>
      <vt:lpstr>#12 Outcomes achieved</vt:lpstr>
      <vt:lpstr>#13 Progress towards objective outcomes</vt:lpstr>
      <vt:lpstr>#14 Stories</vt:lpstr>
      <vt:lpstr>Section IV.B and IV.C</vt:lpstr>
      <vt:lpstr>Data</vt:lpstr>
      <vt:lpstr>Systems Change data</vt:lpstr>
      <vt:lpstr>Section V.</vt:lpstr>
      <vt:lpstr>Programmatic purposes</vt:lpstr>
      <vt:lpstr>Line-item details are in the guide on pages 18-19</vt:lpstr>
      <vt:lpstr>Dollars Leveraged</vt:lpstr>
      <vt:lpstr>Section VI</vt:lpstr>
      <vt:lpstr>Collaboration – other than the required planned collaboration objective</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Performance Report</dc:title>
  <dc:creator>Sheryl Matney</dc:creator>
  <cp:lastModifiedBy>Sheryl Matney</cp:lastModifiedBy>
  <cp:revision>52</cp:revision>
  <dcterms:created xsi:type="dcterms:W3CDTF">2019-10-30T15:31:10Z</dcterms:created>
  <dcterms:modified xsi:type="dcterms:W3CDTF">2020-11-16T19:41:35Z</dcterms:modified>
  <cp:contentStatus/>
</cp:coreProperties>
</file>