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diagrams/data5.xml" ContentType="application/vnd.openxmlformats-officedocument.drawingml.diagramData+xml"/>
  <Override PartName="/ppt/diagrams/data3.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4.xml" ContentType="application/vnd.openxmlformats-officedocument.drawingml.diagramData+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9" r:id="rId3"/>
    <p:sldId id="257" r:id="rId4"/>
    <p:sldId id="270" r:id="rId5"/>
    <p:sldId id="273" r:id="rId6"/>
    <p:sldId id="271" r:id="rId7"/>
    <p:sldId id="272" r:id="rId8"/>
    <p:sldId id="258" r:id="rId9"/>
    <p:sldId id="259" r:id="rId10"/>
    <p:sldId id="260" r:id="rId11"/>
    <p:sldId id="261" r:id="rId12"/>
    <p:sldId id="262" r:id="rId13"/>
    <p:sldId id="263" r:id="rId14"/>
    <p:sldId id="264" r:id="rId15"/>
    <p:sldId id="274" r:id="rId16"/>
    <p:sldId id="275" r:id="rId17"/>
    <p:sldId id="265" r:id="rId18"/>
    <p:sldId id="266" r:id="rId19"/>
    <p:sldId id="276" r:id="rId20"/>
    <p:sldId id="267" r:id="rId21"/>
    <p:sldId id="277" r:id="rId22"/>
    <p:sldId id="278" r:id="rId23"/>
    <p:sldId id="279" r:id="rId24"/>
    <p:sldId id="280" r:id="rId25"/>
    <p:sldId id="268"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75840" autoAdjust="0"/>
  </p:normalViewPr>
  <p:slideViewPr>
    <p:cSldViewPr snapToGrid="0">
      <p:cViewPr varScale="1">
        <p:scale>
          <a:sx n="63" d="100"/>
          <a:sy n="63" d="100"/>
        </p:scale>
        <p:origin x="1440" y="72"/>
      </p:cViewPr>
      <p:guideLst/>
    </p:cSldViewPr>
  </p:slideViewPr>
  <p:outlineViewPr>
    <p:cViewPr>
      <p:scale>
        <a:sx n="33" d="100"/>
        <a:sy n="33" d="100"/>
      </p:scale>
      <p:origin x="0" y="-89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ata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_rels/data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_rels/drawing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coloredtext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dgm:txFillClrLst>
    <dgm:txEffectClrLst/>
  </dgm:styleLbl>
</dgm:colorsDef>
</file>

<file path=ppt/diagrams/data1.xml><?xml version="1.0" encoding="utf-8"?>
<dgm:dataModel xmlns:dgm="http://schemas.openxmlformats.org/drawingml/2006/diagram" xmlns:a="http://schemas.openxmlformats.org/drawingml/2006/main">
  <dgm:ptLst>
    <dgm:pt modelId="{A9B9C412-568A-4BD6-B0B6-01FDDDD43D38}"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C06C4D4-E6F8-406C-AFB6-D17C515A8753}">
      <dgm:prSet/>
      <dgm:spPr/>
      <dgm:t>
        <a:bodyPr/>
        <a:lstStyle/>
        <a:p>
          <a:pPr>
            <a:lnSpc>
              <a:spcPct val="100000"/>
            </a:lnSpc>
          </a:pPr>
          <a:r>
            <a:rPr lang="en-US"/>
            <a:t>Due by January 1, 2020</a:t>
          </a:r>
        </a:p>
      </dgm:t>
    </dgm:pt>
    <dgm:pt modelId="{BED43C76-8A42-4E06-853A-61FC8C1E89E5}" type="parTrans" cxnId="{61E62625-A46F-4167-8C4C-201334488255}">
      <dgm:prSet/>
      <dgm:spPr/>
      <dgm:t>
        <a:bodyPr/>
        <a:lstStyle/>
        <a:p>
          <a:endParaRPr lang="en-US"/>
        </a:p>
      </dgm:t>
    </dgm:pt>
    <dgm:pt modelId="{7F3B5C7F-DC1D-456F-B4DC-AE849F573BFE}" type="sibTrans" cxnId="{61E62625-A46F-4167-8C4C-201334488255}">
      <dgm:prSet/>
      <dgm:spPr/>
      <dgm:t>
        <a:bodyPr/>
        <a:lstStyle/>
        <a:p>
          <a:endParaRPr lang="en-US"/>
        </a:p>
      </dgm:t>
    </dgm:pt>
    <dgm:pt modelId="{5B771B78-A2CD-4676-B1D1-AE694986D823}">
      <dgm:prSet/>
      <dgm:spPr/>
      <dgm:t>
        <a:bodyPr/>
        <a:lstStyle/>
        <a:p>
          <a:pPr>
            <a:lnSpc>
              <a:spcPct val="100000"/>
            </a:lnSpc>
          </a:pPr>
          <a:r>
            <a:rPr lang="en-US"/>
            <a:t>FAQ – I don’t have state plan changes, do I have to update anything?  </a:t>
          </a:r>
        </a:p>
        <a:p>
          <a:pPr>
            <a:lnSpc>
              <a:spcPct val="100000"/>
            </a:lnSpc>
          </a:pPr>
          <a:r>
            <a:rPr lang="en-US"/>
            <a:t>YES!  At a minimum, Council member roster, Council staff roster, Council projected budget</a:t>
          </a:r>
        </a:p>
      </dgm:t>
    </dgm:pt>
    <dgm:pt modelId="{B188FD6D-7F34-4C19-B382-CFA09870BC90}" type="parTrans" cxnId="{6F94EB74-1A9E-40D0-9BDB-6E9208F297B3}">
      <dgm:prSet/>
      <dgm:spPr/>
      <dgm:t>
        <a:bodyPr/>
        <a:lstStyle/>
        <a:p>
          <a:endParaRPr lang="en-US"/>
        </a:p>
      </dgm:t>
    </dgm:pt>
    <dgm:pt modelId="{C43831AB-7DDC-4B3B-90C6-3E33C013222F}" type="sibTrans" cxnId="{6F94EB74-1A9E-40D0-9BDB-6E9208F297B3}">
      <dgm:prSet/>
      <dgm:spPr/>
      <dgm:t>
        <a:bodyPr/>
        <a:lstStyle/>
        <a:p>
          <a:endParaRPr lang="en-US"/>
        </a:p>
      </dgm:t>
    </dgm:pt>
    <dgm:pt modelId="{263E20D9-27C5-47F0-9C6C-61790BABF126}" type="pres">
      <dgm:prSet presAssocID="{A9B9C412-568A-4BD6-B0B6-01FDDDD43D38}" presName="root" presStyleCnt="0">
        <dgm:presLayoutVars>
          <dgm:dir/>
          <dgm:resizeHandles val="exact"/>
        </dgm:presLayoutVars>
      </dgm:prSet>
      <dgm:spPr/>
    </dgm:pt>
    <dgm:pt modelId="{76D732DC-9638-4331-A125-15635AE3919C}" type="pres">
      <dgm:prSet presAssocID="{CC06C4D4-E6F8-406C-AFB6-D17C515A8753}" presName="compNode" presStyleCnt="0"/>
      <dgm:spPr/>
    </dgm:pt>
    <dgm:pt modelId="{70739D22-C838-42E0-8485-D5B5D86BF81C}" type="pres">
      <dgm:prSet presAssocID="{CC06C4D4-E6F8-406C-AFB6-D17C515A875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onthly calendar"/>
        </a:ext>
      </dgm:extLst>
    </dgm:pt>
    <dgm:pt modelId="{57C38BD5-8AC1-4033-ADEB-93C991059A60}" type="pres">
      <dgm:prSet presAssocID="{CC06C4D4-E6F8-406C-AFB6-D17C515A8753}" presName="spaceRect" presStyleCnt="0"/>
      <dgm:spPr/>
    </dgm:pt>
    <dgm:pt modelId="{C2F70FAD-8F02-4765-8121-1461F9AD8C95}" type="pres">
      <dgm:prSet presAssocID="{CC06C4D4-E6F8-406C-AFB6-D17C515A8753}" presName="textRect" presStyleLbl="revTx" presStyleIdx="0" presStyleCnt="2">
        <dgm:presLayoutVars>
          <dgm:chMax val="1"/>
          <dgm:chPref val="1"/>
        </dgm:presLayoutVars>
      </dgm:prSet>
      <dgm:spPr/>
    </dgm:pt>
    <dgm:pt modelId="{B0F8DC42-E938-48D9-9790-061E8C0300A7}" type="pres">
      <dgm:prSet presAssocID="{7F3B5C7F-DC1D-456F-B4DC-AE849F573BFE}" presName="sibTrans" presStyleCnt="0"/>
      <dgm:spPr/>
    </dgm:pt>
    <dgm:pt modelId="{6F1D75EA-0873-4D4C-B41C-00081F53AB8B}" type="pres">
      <dgm:prSet presAssocID="{5B771B78-A2CD-4676-B1D1-AE694986D823}" presName="compNode" presStyleCnt="0"/>
      <dgm:spPr/>
    </dgm:pt>
    <dgm:pt modelId="{16157E40-A07B-4D15-A57E-34176CF278BD}" type="pres">
      <dgm:prSet presAssocID="{5B771B78-A2CD-4676-B1D1-AE694986D823}" presName="iconRect" presStyleLbl="node1" presStyleIdx="1" presStyleCnt="2" custLinFactNeighborY="-474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F480A979-9F08-416C-A1F5-8DCEB707DC08}" type="pres">
      <dgm:prSet presAssocID="{5B771B78-A2CD-4676-B1D1-AE694986D823}" presName="spaceRect" presStyleCnt="0"/>
      <dgm:spPr/>
    </dgm:pt>
    <dgm:pt modelId="{0244760C-D1FF-44D8-A0E2-5D4F444F3B4A}" type="pres">
      <dgm:prSet presAssocID="{5B771B78-A2CD-4676-B1D1-AE694986D823}" presName="textRect" presStyleLbl="revTx" presStyleIdx="1" presStyleCnt="2" custScaleX="147950" custScaleY="252568">
        <dgm:presLayoutVars>
          <dgm:chMax val="1"/>
          <dgm:chPref val="1"/>
        </dgm:presLayoutVars>
      </dgm:prSet>
      <dgm:spPr/>
    </dgm:pt>
  </dgm:ptLst>
  <dgm:cxnLst>
    <dgm:cxn modelId="{61E62625-A46F-4167-8C4C-201334488255}" srcId="{A9B9C412-568A-4BD6-B0B6-01FDDDD43D38}" destId="{CC06C4D4-E6F8-406C-AFB6-D17C515A8753}" srcOrd="0" destOrd="0" parTransId="{BED43C76-8A42-4E06-853A-61FC8C1E89E5}" sibTransId="{7F3B5C7F-DC1D-456F-B4DC-AE849F573BFE}"/>
    <dgm:cxn modelId="{6F94EB74-1A9E-40D0-9BDB-6E9208F297B3}" srcId="{A9B9C412-568A-4BD6-B0B6-01FDDDD43D38}" destId="{5B771B78-A2CD-4676-B1D1-AE694986D823}" srcOrd="1" destOrd="0" parTransId="{B188FD6D-7F34-4C19-B382-CFA09870BC90}" sibTransId="{C43831AB-7DDC-4B3B-90C6-3E33C013222F}"/>
    <dgm:cxn modelId="{3B64227E-C7B3-4696-8546-B19435A65FA6}" type="presOf" srcId="{CC06C4D4-E6F8-406C-AFB6-D17C515A8753}" destId="{C2F70FAD-8F02-4765-8121-1461F9AD8C95}" srcOrd="0" destOrd="0" presId="urn:microsoft.com/office/officeart/2018/2/layout/IconLabelList"/>
    <dgm:cxn modelId="{3A682E86-5526-48A1-ACD2-DD10ABF1B251}" type="presOf" srcId="{A9B9C412-568A-4BD6-B0B6-01FDDDD43D38}" destId="{263E20D9-27C5-47F0-9C6C-61790BABF126}" srcOrd="0" destOrd="0" presId="urn:microsoft.com/office/officeart/2018/2/layout/IconLabelList"/>
    <dgm:cxn modelId="{17FDB88A-E7DD-4325-9783-C81B4469C57B}" type="presOf" srcId="{5B771B78-A2CD-4676-B1D1-AE694986D823}" destId="{0244760C-D1FF-44D8-A0E2-5D4F444F3B4A}" srcOrd="0" destOrd="0" presId="urn:microsoft.com/office/officeart/2018/2/layout/IconLabelList"/>
    <dgm:cxn modelId="{5E6D1D62-2F2C-41C5-834B-EEF89E7D7769}" type="presParOf" srcId="{263E20D9-27C5-47F0-9C6C-61790BABF126}" destId="{76D732DC-9638-4331-A125-15635AE3919C}" srcOrd="0" destOrd="0" presId="urn:microsoft.com/office/officeart/2018/2/layout/IconLabelList"/>
    <dgm:cxn modelId="{3493C291-F890-4746-8B3A-BF5271383B79}" type="presParOf" srcId="{76D732DC-9638-4331-A125-15635AE3919C}" destId="{70739D22-C838-42E0-8485-D5B5D86BF81C}" srcOrd="0" destOrd="0" presId="urn:microsoft.com/office/officeart/2018/2/layout/IconLabelList"/>
    <dgm:cxn modelId="{A0FC3911-77F4-42F1-B64E-6DE10EF4223A}" type="presParOf" srcId="{76D732DC-9638-4331-A125-15635AE3919C}" destId="{57C38BD5-8AC1-4033-ADEB-93C991059A60}" srcOrd="1" destOrd="0" presId="urn:microsoft.com/office/officeart/2018/2/layout/IconLabelList"/>
    <dgm:cxn modelId="{FF3FBA0E-C83E-439F-A463-9F0EB79BFA97}" type="presParOf" srcId="{76D732DC-9638-4331-A125-15635AE3919C}" destId="{C2F70FAD-8F02-4765-8121-1461F9AD8C95}" srcOrd="2" destOrd="0" presId="urn:microsoft.com/office/officeart/2018/2/layout/IconLabelList"/>
    <dgm:cxn modelId="{66697283-E29C-4DE3-85B5-E2E7F3BEF1E3}" type="presParOf" srcId="{263E20D9-27C5-47F0-9C6C-61790BABF126}" destId="{B0F8DC42-E938-48D9-9790-061E8C0300A7}" srcOrd="1" destOrd="0" presId="urn:microsoft.com/office/officeart/2018/2/layout/IconLabelList"/>
    <dgm:cxn modelId="{360A6125-0393-4CA0-BC87-A5C63FE30899}" type="presParOf" srcId="{263E20D9-27C5-47F0-9C6C-61790BABF126}" destId="{6F1D75EA-0873-4D4C-B41C-00081F53AB8B}" srcOrd="2" destOrd="0" presId="urn:microsoft.com/office/officeart/2018/2/layout/IconLabelList"/>
    <dgm:cxn modelId="{1A7BBAC5-FA06-4D74-877A-41B422C92682}" type="presParOf" srcId="{6F1D75EA-0873-4D4C-B41C-00081F53AB8B}" destId="{16157E40-A07B-4D15-A57E-34176CF278BD}" srcOrd="0" destOrd="0" presId="urn:microsoft.com/office/officeart/2018/2/layout/IconLabelList"/>
    <dgm:cxn modelId="{C47E1047-CE49-407E-AE33-CA3BF576DAF0}" type="presParOf" srcId="{6F1D75EA-0873-4D4C-B41C-00081F53AB8B}" destId="{F480A979-9F08-416C-A1F5-8DCEB707DC08}" srcOrd="1" destOrd="0" presId="urn:microsoft.com/office/officeart/2018/2/layout/IconLabelList"/>
    <dgm:cxn modelId="{AC5520F8-8829-4E77-9135-3F87E6189523}" type="presParOf" srcId="{6F1D75EA-0873-4D4C-B41C-00081F53AB8B}" destId="{0244760C-D1FF-44D8-A0E2-5D4F444F3B4A}"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B58397-FD48-4995-9556-5B641A2087D2}" type="doc">
      <dgm:prSet loTypeId="urn:microsoft.com/office/officeart/2018/5/layout/IconCircle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084E8152-6379-4F7D-BA46-E2663E04DE3F}">
      <dgm:prSet/>
      <dgm:spPr/>
      <dgm:t>
        <a:bodyPr/>
        <a:lstStyle/>
        <a:p>
          <a:pPr>
            <a:lnSpc>
              <a:spcPct val="100000"/>
            </a:lnSpc>
            <a:defRPr cap="all"/>
          </a:pPr>
          <a:r>
            <a:rPr lang="en-US"/>
            <a:t>Identification</a:t>
          </a:r>
        </a:p>
      </dgm:t>
    </dgm:pt>
    <dgm:pt modelId="{44CA64B0-3C06-4120-9CE8-9E5E8A2E29C4}" type="parTrans" cxnId="{541FDDEB-CAC2-49F1-A55B-5FFFE9092EBE}">
      <dgm:prSet/>
      <dgm:spPr/>
      <dgm:t>
        <a:bodyPr/>
        <a:lstStyle/>
        <a:p>
          <a:endParaRPr lang="en-US"/>
        </a:p>
      </dgm:t>
    </dgm:pt>
    <dgm:pt modelId="{E7ADA84F-FC5D-49ED-B422-05D6204AC2FA}" type="sibTrans" cxnId="{541FDDEB-CAC2-49F1-A55B-5FFFE9092EBE}">
      <dgm:prSet/>
      <dgm:spPr/>
      <dgm:t>
        <a:bodyPr/>
        <a:lstStyle/>
        <a:p>
          <a:endParaRPr lang="en-US"/>
        </a:p>
      </dgm:t>
    </dgm:pt>
    <dgm:pt modelId="{1704FF16-01B6-43A0-9E6F-CBF21174007B}">
      <dgm:prSet/>
      <dgm:spPr/>
      <dgm:t>
        <a:bodyPr/>
        <a:lstStyle/>
        <a:p>
          <a:pPr>
            <a:lnSpc>
              <a:spcPct val="100000"/>
            </a:lnSpc>
            <a:defRPr cap="all"/>
          </a:pPr>
          <a:r>
            <a:rPr lang="en-US"/>
            <a:t>Council establishment</a:t>
          </a:r>
        </a:p>
      </dgm:t>
    </dgm:pt>
    <dgm:pt modelId="{96168960-2FCC-4997-A57F-2CEBB6D16CFE}" type="parTrans" cxnId="{0B44FF00-7E60-4403-83E2-0B8270DAE2AD}">
      <dgm:prSet/>
      <dgm:spPr/>
      <dgm:t>
        <a:bodyPr/>
        <a:lstStyle/>
        <a:p>
          <a:endParaRPr lang="en-US"/>
        </a:p>
      </dgm:t>
    </dgm:pt>
    <dgm:pt modelId="{E7C2D812-ED14-467F-8190-BE0013A4CA41}" type="sibTrans" cxnId="{0B44FF00-7E60-4403-83E2-0B8270DAE2AD}">
      <dgm:prSet/>
      <dgm:spPr/>
      <dgm:t>
        <a:bodyPr/>
        <a:lstStyle/>
        <a:p>
          <a:endParaRPr lang="en-US"/>
        </a:p>
      </dgm:t>
    </dgm:pt>
    <dgm:pt modelId="{4614FB7B-8D67-436A-8858-32E29188840C}">
      <dgm:prSet/>
      <dgm:spPr/>
      <dgm:t>
        <a:bodyPr/>
        <a:lstStyle/>
        <a:p>
          <a:pPr>
            <a:lnSpc>
              <a:spcPct val="100000"/>
            </a:lnSpc>
            <a:defRPr cap="all"/>
          </a:pPr>
          <a:r>
            <a:rPr lang="en-US"/>
            <a:t>Council membership</a:t>
          </a:r>
        </a:p>
      </dgm:t>
    </dgm:pt>
    <dgm:pt modelId="{C8683500-4648-41C0-BDE4-9D1AEBF48C4F}" type="parTrans" cxnId="{DD2111CB-3BE5-45C0-9991-0C26DC65E98A}">
      <dgm:prSet/>
      <dgm:spPr/>
      <dgm:t>
        <a:bodyPr/>
        <a:lstStyle/>
        <a:p>
          <a:endParaRPr lang="en-US"/>
        </a:p>
      </dgm:t>
    </dgm:pt>
    <dgm:pt modelId="{3EFC6D66-4243-4CF5-970B-349C2A246D02}" type="sibTrans" cxnId="{DD2111CB-3BE5-45C0-9991-0C26DC65E98A}">
      <dgm:prSet/>
      <dgm:spPr/>
      <dgm:t>
        <a:bodyPr/>
        <a:lstStyle/>
        <a:p>
          <a:endParaRPr lang="en-US"/>
        </a:p>
      </dgm:t>
    </dgm:pt>
    <dgm:pt modelId="{BF236646-B2AD-420F-A60D-1750D1485B20}">
      <dgm:prSet/>
      <dgm:spPr/>
      <dgm:t>
        <a:bodyPr/>
        <a:lstStyle/>
        <a:p>
          <a:pPr>
            <a:lnSpc>
              <a:spcPct val="100000"/>
            </a:lnSpc>
            <a:defRPr cap="all"/>
          </a:pPr>
          <a:r>
            <a:rPr lang="en-US"/>
            <a:t>Council staff</a:t>
          </a:r>
        </a:p>
      </dgm:t>
    </dgm:pt>
    <dgm:pt modelId="{360B6A00-F366-4A29-A0ED-328DABD1B82B}" type="parTrans" cxnId="{96473F4B-E2EA-4339-9B59-0AA9B1A7638E}">
      <dgm:prSet/>
      <dgm:spPr/>
      <dgm:t>
        <a:bodyPr/>
        <a:lstStyle/>
        <a:p>
          <a:endParaRPr lang="en-US"/>
        </a:p>
      </dgm:t>
    </dgm:pt>
    <dgm:pt modelId="{5DBA607D-6523-4A7C-9EBE-84ABA7D9389D}" type="sibTrans" cxnId="{96473F4B-E2EA-4339-9B59-0AA9B1A7638E}">
      <dgm:prSet/>
      <dgm:spPr/>
      <dgm:t>
        <a:bodyPr/>
        <a:lstStyle/>
        <a:p>
          <a:endParaRPr lang="en-US"/>
        </a:p>
      </dgm:t>
    </dgm:pt>
    <dgm:pt modelId="{9F7DECD4-83EC-47C1-9483-A7611779627B}" type="pres">
      <dgm:prSet presAssocID="{C0B58397-FD48-4995-9556-5B641A2087D2}" presName="root" presStyleCnt="0">
        <dgm:presLayoutVars>
          <dgm:dir/>
          <dgm:resizeHandles val="exact"/>
        </dgm:presLayoutVars>
      </dgm:prSet>
      <dgm:spPr/>
    </dgm:pt>
    <dgm:pt modelId="{927A5A47-9728-4F8C-84B7-C70782EECA32}" type="pres">
      <dgm:prSet presAssocID="{084E8152-6379-4F7D-BA46-E2663E04DE3F}" presName="compNode" presStyleCnt="0"/>
      <dgm:spPr/>
    </dgm:pt>
    <dgm:pt modelId="{59C0AACE-96DB-489E-9044-41A37BA908C6}" type="pres">
      <dgm:prSet presAssocID="{084E8152-6379-4F7D-BA46-E2663E04DE3F}" presName="iconBgRect" presStyleLbl="bgShp" presStyleIdx="0" presStyleCnt="4"/>
      <dgm:spPr/>
    </dgm:pt>
    <dgm:pt modelId="{5B06C4F0-E2F9-4BA6-A57F-52F7EFBF782B}" type="pres">
      <dgm:prSet presAssocID="{084E8152-6379-4F7D-BA46-E2663E04DE3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mployee Badge"/>
        </a:ext>
      </dgm:extLst>
    </dgm:pt>
    <dgm:pt modelId="{74065A0A-F6F5-4FC6-8122-8E69479C8E56}" type="pres">
      <dgm:prSet presAssocID="{084E8152-6379-4F7D-BA46-E2663E04DE3F}" presName="spaceRect" presStyleCnt="0"/>
      <dgm:spPr/>
    </dgm:pt>
    <dgm:pt modelId="{D60D652B-1E83-482B-81AF-4B6FC380F7C2}" type="pres">
      <dgm:prSet presAssocID="{084E8152-6379-4F7D-BA46-E2663E04DE3F}" presName="textRect" presStyleLbl="revTx" presStyleIdx="0" presStyleCnt="4">
        <dgm:presLayoutVars>
          <dgm:chMax val="1"/>
          <dgm:chPref val="1"/>
        </dgm:presLayoutVars>
      </dgm:prSet>
      <dgm:spPr/>
    </dgm:pt>
    <dgm:pt modelId="{C13CA388-9A23-465B-AAAD-3F8572B102AF}" type="pres">
      <dgm:prSet presAssocID="{E7ADA84F-FC5D-49ED-B422-05D6204AC2FA}" presName="sibTrans" presStyleCnt="0"/>
      <dgm:spPr/>
    </dgm:pt>
    <dgm:pt modelId="{76F2F0C0-DA99-4CE3-806E-9D7236C7DB79}" type="pres">
      <dgm:prSet presAssocID="{1704FF16-01B6-43A0-9E6F-CBF21174007B}" presName="compNode" presStyleCnt="0"/>
      <dgm:spPr/>
    </dgm:pt>
    <dgm:pt modelId="{B4F7DF44-A297-43AB-87F1-19B336ACCE39}" type="pres">
      <dgm:prSet presAssocID="{1704FF16-01B6-43A0-9E6F-CBF21174007B}" presName="iconBgRect" presStyleLbl="bgShp" presStyleIdx="1" presStyleCnt="4"/>
      <dgm:spPr/>
    </dgm:pt>
    <dgm:pt modelId="{EA5CAFE4-AB52-4E2B-AF29-99685CA11233}" type="pres">
      <dgm:prSet presAssocID="{1704FF16-01B6-43A0-9E6F-CBF21174007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0CDF6FE6-8619-4CB7-806A-149CEFB7C0E7}" type="pres">
      <dgm:prSet presAssocID="{1704FF16-01B6-43A0-9E6F-CBF21174007B}" presName="spaceRect" presStyleCnt="0"/>
      <dgm:spPr/>
    </dgm:pt>
    <dgm:pt modelId="{856C0191-A97C-4102-8A42-9A44BEED8FC4}" type="pres">
      <dgm:prSet presAssocID="{1704FF16-01B6-43A0-9E6F-CBF21174007B}" presName="textRect" presStyleLbl="revTx" presStyleIdx="1" presStyleCnt="4">
        <dgm:presLayoutVars>
          <dgm:chMax val="1"/>
          <dgm:chPref val="1"/>
        </dgm:presLayoutVars>
      </dgm:prSet>
      <dgm:spPr/>
    </dgm:pt>
    <dgm:pt modelId="{1B982D0A-9E8C-4D56-B18C-087AF28A8322}" type="pres">
      <dgm:prSet presAssocID="{E7C2D812-ED14-467F-8190-BE0013A4CA41}" presName="sibTrans" presStyleCnt="0"/>
      <dgm:spPr/>
    </dgm:pt>
    <dgm:pt modelId="{9A0368A6-FCAB-4210-8958-074504827739}" type="pres">
      <dgm:prSet presAssocID="{4614FB7B-8D67-436A-8858-32E29188840C}" presName="compNode" presStyleCnt="0"/>
      <dgm:spPr/>
    </dgm:pt>
    <dgm:pt modelId="{8C92CB0B-32D9-4F93-A303-25B44EE24150}" type="pres">
      <dgm:prSet presAssocID="{4614FB7B-8D67-436A-8858-32E29188840C}" presName="iconBgRect" presStyleLbl="bgShp" presStyleIdx="2" presStyleCnt="4"/>
      <dgm:spPr/>
    </dgm:pt>
    <dgm:pt modelId="{85183359-4159-4CE6-A8CF-2B74E558F27A}" type="pres">
      <dgm:prSet presAssocID="{4614FB7B-8D67-436A-8858-32E29188840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9B17F561-0FC3-4AA4-A33C-E5F16B71336B}" type="pres">
      <dgm:prSet presAssocID="{4614FB7B-8D67-436A-8858-32E29188840C}" presName="spaceRect" presStyleCnt="0"/>
      <dgm:spPr/>
    </dgm:pt>
    <dgm:pt modelId="{6DB38280-BE9D-45E2-990B-6939ED0C350C}" type="pres">
      <dgm:prSet presAssocID="{4614FB7B-8D67-436A-8858-32E29188840C}" presName="textRect" presStyleLbl="revTx" presStyleIdx="2" presStyleCnt="4">
        <dgm:presLayoutVars>
          <dgm:chMax val="1"/>
          <dgm:chPref val="1"/>
        </dgm:presLayoutVars>
      </dgm:prSet>
      <dgm:spPr/>
    </dgm:pt>
    <dgm:pt modelId="{CCC78C81-29CA-462B-96FA-C8CD0A0F2DA7}" type="pres">
      <dgm:prSet presAssocID="{3EFC6D66-4243-4CF5-970B-349C2A246D02}" presName="sibTrans" presStyleCnt="0"/>
      <dgm:spPr/>
    </dgm:pt>
    <dgm:pt modelId="{96AD1429-FA7B-4C24-8D1E-3BF4EFB51AFB}" type="pres">
      <dgm:prSet presAssocID="{BF236646-B2AD-420F-A60D-1750D1485B20}" presName="compNode" presStyleCnt="0"/>
      <dgm:spPr/>
    </dgm:pt>
    <dgm:pt modelId="{602F16E6-3E8A-458D-849B-5DC3CE5207D3}" type="pres">
      <dgm:prSet presAssocID="{BF236646-B2AD-420F-A60D-1750D1485B20}" presName="iconBgRect" presStyleLbl="bgShp" presStyleIdx="3" presStyleCnt="4"/>
      <dgm:spPr/>
    </dgm:pt>
    <dgm:pt modelId="{357AEAA5-CEF2-4E39-8CC2-90500FB9C75D}" type="pres">
      <dgm:prSet presAssocID="{BF236646-B2AD-420F-A60D-1750D1485B2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s"/>
        </a:ext>
      </dgm:extLst>
    </dgm:pt>
    <dgm:pt modelId="{DFABA62B-2E1B-4522-8809-76A4D2951725}" type="pres">
      <dgm:prSet presAssocID="{BF236646-B2AD-420F-A60D-1750D1485B20}" presName="spaceRect" presStyleCnt="0"/>
      <dgm:spPr/>
    </dgm:pt>
    <dgm:pt modelId="{9C8256BA-640F-4DB5-8407-0072661D3477}" type="pres">
      <dgm:prSet presAssocID="{BF236646-B2AD-420F-A60D-1750D1485B20}" presName="textRect" presStyleLbl="revTx" presStyleIdx="3" presStyleCnt="4">
        <dgm:presLayoutVars>
          <dgm:chMax val="1"/>
          <dgm:chPref val="1"/>
        </dgm:presLayoutVars>
      </dgm:prSet>
      <dgm:spPr/>
    </dgm:pt>
  </dgm:ptLst>
  <dgm:cxnLst>
    <dgm:cxn modelId="{0B44FF00-7E60-4403-83E2-0B8270DAE2AD}" srcId="{C0B58397-FD48-4995-9556-5B641A2087D2}" destId="{1704FF16-01B6-43A0-9E6F-CBF21174007B}" srcOrd="1" destOrd="0" parTransId="{96168960-2FCC-4997-A57F-2CEBB6D16CFE}" sibTransId="{E7C2D812-ED14-467F-8190-BE0013A4CA41}"/>
    <dgm:cxn modelId="{FD050D44-83F5-4EA5-BC41-1BB2C6543A86}" type="presOf" srcId="{C0B58397-FD48-4995-9556-5B641A2087D2}" destId="{9F7DECD4-83EC-47C1-9483-A7611779627B}" srcOrd="0" destOrd="0" presId="urn:microsoft.com/office/officeart/2018/5/layout/IconCircleLabelList"/>
    <dgm:cxn modelId="{96473F4B-E2EA-4339-9B59-0AA9B1A7638E}" srcId="{C0B58397-FD48-4995-9556-5B641A2087D2}" destId="{BF236646-B2AD-420F-A60D-1750D1485B20}" srcOrd="3" destOrd="0" parTransId="{360B6A00-F366-4A29-A0ED-328DABD1B82B}" sibTransId="{5DBA607D-6523-4A7C-9EBE-84ABA7D9389D}"/>
    <dgm:cxn modelId="{66EFFD7F-04FC-4437-92E4-05A1A2046CD1}" type="presOf" srcId="{084E8152-6379-4F7D-BA46-E2663E04DE3F}" destId="{D60D652B-1E83-482B-81AF-4B6FC380F7C2}" srcOrd="0" destOrd="0" presId="urn:microsoft.com/office/officeart/2018/5/layout/IconCircleLabelList"/>
    <dgm:cxn modelId="{DD2111CB-3BE5-45C0-9991-0C26DC65E98A}" srcId="{C0B58397-FD48-4995-9556-5B641A2087D2}" destId="{4614FB7B-8D67-436A-8858-32E29188840C}" srcOrd="2" destOrd="0" parTransId="{C8683500-4648-41C0-BDE4-9D1AEBF48C4F}" sibTransId="{3EFC6D66-4243-4CF5-970B-349C2A246D02}"/>
    <dgm:cxn modelId="{AE1367D9-880B-49AF-9FC2-A7DA08FB1B47}" type="presOf" srcId="{1704FF16-01B6-43A0-9E6F-CBF21174007B}" destId="{856C0191-A97C-4102-8A42-9A44BEED8FC4}" srcOrd="0" destOrd="0" presId="urn:microsoft.com/office/officeart/2018/5/layout/IconCircleLabelList"/>
    <dgm:cxn modelId="{DB0599DB-315E-437F-BD9F-DA7A4C1FB3EB}" type="presOf" srcId="{4614FB7B-8D67-436A-8858-32E29188840C}" destId="{6DB38280-BE9D-45E2-990B-6939ED0C350C}" srcOrd="0" destOrd="0" presId="urn:microsoft.com/office/officeart/2018/5/layout/IconCircleLabelList"/>
    <dgm:cxn modelId="{541FDDEB-CAC2-49F1-A55B-5FFFE9092EBE}" srcId="{C0B58397-FD48-4995-9556-5B641A2087D2}" destId="{084E8152-6379-4F7D-BA46-E2663E04DE3F}" srcOrd="0" destOrd="0" parTransId="{44CA64B0-3C06-4120-9CE8-9E5E8A2E29C4}" sibTransId="{E7ADA84F-FC5D-49ED-B422-05D6204AC2FA}"/>
    <dgm:cxn modelId="{1114ACF2-58A0-45D1-B2F4-AE9FCEEE3E23}" type="presOf" srcId="{BF236646-B2AD-420F-A60D-1750D1485B20}" destId="{9C8256BA-640F-4DB5-8407-0072661D3477}" srcOrd="0" destOrd="0" presId="urn:microsoft.com/office/officeart/2018/5/layout/IconCircleLabelList"/>
    <dgm:cxn modelId="{70F6EFC1-036A-4DBB-8A9D-05C3AD9150B9}" type="presParOf" srcId="{9F7DECD4-83EC-47C1-9483-A7611779627B}" destId="{927A5A47-9728-4F8C-84B7-C70782EECA32}" srcOrd="0" destOrd="0" presId="urn:microsoft.com/office/officeart/2018/5/layout/IconCircleLabelList"/>
    <dgm:cxn modelId="{A86B1435-0B67-48CB-AC0C-3B3B3D71D654}" type="presParOf" srcId="{927A5A47-9728-4F8C-84B7-C70782EECA32}" destId="{59C0AACE-96DB-489E-9044-41A37BA908C6}" srcOrd="0" destOrd="0" presId="urn:microsoft.com/office/officeart/2018/5/layout/IconCircleLabelList"/>
    <dgm:cxn modelId="{8390BC9E-2636-4D01-9299-840E602587FF}" type="presParOf" srcId="{927A5A47-9728-4F8C-84B7-C70782EECA32}" destId="{5B06C4F0-E2F9-4BA6-A57F-52F7EFBF782B}" srcOrd="1" destOrd="0" presId="urn:microsoft.com/office/officeart/2018/5/layout/IconCircleLabelList"/>
    <dgm:cxn modelId="{5236C994-177B-40B4-B3CB-C1627B910D4D}" type="presParOf" srcId="{927A5A47-9728-4F8C-84B7-C70782EECA32}" destId="{74065A0A-F6F5-4FC6-8122-8E69479C8E56}" srcOrd="2" destOrd="0" presId="urn:microsoft.com/office/officeart/2018/5/layout/IconCircleLabelList"/>
    <dgm:cxn modelId="{EE074A48-5878-4898-9622-0EB93B7E4FAE}" type="presParOf" srcId="{927A5A47-9728-4F8C-84B7-C70782EECA32}" destId="{D60D652B-1E83-482B-81AF-4B6FC380F7C2}" srcOrd="3" destOrd="0" presId="urn:microsoft.com/office/officeart/2018/5/layout/IconCircleLabelList"/>
    <dgm:cxn modelId="{F90AD5F3-17A4-4712-B123-41A66687FEE2}" type="presParOf" srcId="{9F7DECD4-83EC-47C1-9483-A7611779627B}" destId="{C13CA388-9A23-465B-AAAD-3F8572B102AF}" srcOrd="1" destOrd="0" presId="urn:microsoft.com/office/officeart/2018/5/layout/IconCircleLabelList"/>
    <dgm:cxn modelId="{E1A96195-15EA-4689-8420-7E84AB9E4920}" type="presParOf" srcId="{9F7DECD4-83EC-47C1-9483-A7611779627B}" destId="{76F2F0C0-DA99-4CE3-806E-9D7236C7DB79}" srcOrd="2" destOrd="0" presId="urn:microsoft.com/office/officeart/2018/5/layout/IconCircleLabelList"/>
    <dgm:cxn modelId="{A182B140-F32D-4BEF-8569-BACC0696E401}" type="presParOf" srcId="{76F2F0C0-DA99-4CE3-806E-9D7236C7DB79}" destId="{B4F7DF44-A297-43AB-87F1-19B336ACCE39}" srcOrd="0" destOrd="0" presId="urn:microsoft.com/office/officeart/2018/5/layout/IconCircleLabelList"/>
    <dgm:cxn modelId="{199DEE0F-E00A-419C-BFF2-E07D904ED0E6}" type="presParOf" srcId="{76F2F0C0-DA99-4CE3-806E-9D7236C7DB79}" destId="{EA5CAFE4-AB52-4E2B-AF29-99685CA11233}" srcOrd="1" destOrd="0" presId="urn:microsoft.com/office/officeart/2018/5/layout/IconCircleLabelList"/>
    <dgm:cxn modelId="{1A673CA6-7300-49AF-A247-5DB3E9D2227B}" type="presParOf" srcId="{76F2F0C0-DA99-4CE3-806E-9D7236C7DB79}" destId="{0CDF6FE6-8619-4CB7-806A-149CEFB7C0E7}" srcOrd="2" destOrd="0" presId="urn:microsoft.com/office/officeart/2018/5/layout/IconCircleLabelList"/>
    <dgm:cxn modelId="{3BE7641A-5EEB-48EF-806C-5672E1C7959B}" type="presParOf" srcId="{76F2F0C0-DA99-4CE3-806E-9D7236C7DB79}" destId="{856C0191-A97C-4102-8A42-9A44BEED8FC4}" srcOrd="3" destOrd="0" presId="urn:microsoft.com/office/officeart/2018/5/layout/IconCircleLabelList"/>
    <dgm:cxn modelId="{3A88F1A5-1008-4C16-8B89-35245821DA42}" type="presParOf" srcId="{9F7DECD4-83EC-47C1-9483-A7611779627B}" destId="{1B982D0A-9E8C-4D56-B18C-087AF28A8322}" srcOrd="3" destOrd="0" presId="urn:microsoft.com/office/officeart/2018/5/layout/IconCircleLabelList"/>
    <dgm:cxn modelId="{797B25BB-D07C-499F-ADE5-84A0DE531903}" type="presParOf" srcId="{9F7DECD4-83EC-47C1-9483-A7611779627B}" destId="{9A0368A6-FCAB-4210-8958-074504827739}" srcOrd="4" destOrd="0" presId="urn:microsoft.com/office/officeart/2018/5/layout/IconCircleLabelList"/>
    <dgm:cxn modelId="{059E0571-7531-42C9-B163-EC385497124C}" type="presParOf" srcId="{9A0368A6-FCAB-4210-8958-074504827739}" destId="{8C92CB0B-32D9-4F93-A303-25B44EE24150}" srcOrd="0" destOrd="0" presId="urn:microsoft.com/office/officeart/2018/5/layout/IconCircleLabelList"/>
    <dgm:cxn modelId="{CEC34DD1-D9F5-4588-BAC3-E8E6EC9F6BCC}" type="presParOf" srcId="{9A0368A6-FCAB-4210-8958-074504827739}" destId="{85183359-4159-4CE6-A8CF-2B74E558F27A}" srcOrd="1" destOrd="0" presId="urn:microsoft.com/office/officeart/2018/5/layout/IconCircleLabelList"/>
    <dgm:cxn modelId="{3AC7FF19-5371-4A70-BC2A-ABA62976DDA4}" type="presParOf" srcId="{9A0368A6-FCAB-4210-8958-074504827739}" destId="{9B17F561-0FC3-4AA4-A33C-E5F16B71336B}" srcOrd="2" destOrd="0" presId="urn:microsoft.com/office/officeart/2018/5/layout/IconCircleLabelList"/>
    <dgm:cxn modelId="{CCF8BDD4-89F6-40A2-9553-D2121FC2913A}" type="presParOf" srcId="{9A0368A6-FCAB-4210-8958-074504827739}" destId="{6DB38280-BE9D-45E2-990B-6939ED0C350C}" srcOrd="3" destOrd="0" presId="urn:microsoft.com/office/officeart/2018/5/layout/IconCircleLabelList"/>
    <dgm:cxn modelId="{3DCDBE28-822F-41F6-BC2E-723B02D38A57}" type="presParOf" srcId="{9F7DECD4-83EC-47C1-9483-A7611779627B}" destId="{CCC78C81-29CA-462B-96FA-C8CD0A0F2DA7}" srcOrd="5" destOrd="0" presId="urn:microsoft.com/office/officeart/2018/5/layout/IconCircleLabelList"/>
    <dgm:cxn modelId="{B1F02AAE-F928-4D84-9EA6-F33469087E69}" type="presParOf" srcId="{9F7DECD4-83EC-47C1-9483-A7611779627B}" destId="{96AD1429-FA7B-4C24-8D1E-3BF4EFB51AFB}" srcOrd="6" destOrd="0" presId="urn:microsoft.com/office/officeart/2018/5/layout/IconCircleLabelList"/>
    <dgm:cxn modelId="{1F1BC86C-0230-4FB5-AEE7-079F4D596218}" type="presParOf" srcId="{96AD1429-FA7B-4C24-8D1E-3BF4EFB51AFB}" destId="{602F16E6-3E8A-458D-849B-5DC3CE5207D3}" srcOrd="0" destOrd="0" presId="urn:microsoft.com/office/officeart/2018/5/layout/IconCircleLabelList"/>
    <dgm:cxn modelId="{24CC8178-54C6-4E47-8470-B511594F810E}" type="presParOf" srcId="{96AD1429-FA7B-4C24-8D1E-3BF4EFB51AFB}" destId="{357AEAA5-CEF2-4E39-8CC2-90500FB9C75D}" srcOrd="1" destOrd="0" presId="urn:microsoft.com/office/officeart/2018/5/layout/IconCircleLabelList"/>
    <dgm:cxn modelId="{50ED1D75-8890-4392-937F-85EC5CBDC467}" type="presParOf" srcId="{96AD1429-FA7B-4C24-8D1E-3BF4EFB51AFB}" destId="{DFABA62B-2E1B-4522-8809-76A4D2951725}" srcOrd="2" destOrd="0" presId="urn:microsoft.com/office/officeart/2018/5/layout/IconCircleLabelList"/>
    <dgm:cxn modelId="{E6E46E3B-307F-4161-AF44-FE0A610FEC61}" type="presParOf" srcId="{96AD1429-FA7B-4C24-8D1E-3BF4EFB51AFB}" destId="{9C8256BA-640F-4DB5-8407-0072661D3477}"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9EECB5-628C-4748-9C74-7F6CD8B7282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7BFE20F-7C63-40BC-AE6D-7A2131C61BF8}">
      <dgm:prSet custT="1"/>
      <dgm:spPr/>
      <dgm:t>
        <a:bodyPr/>
        <a:lstStyle/>
        <a:p>
          <a:r>
            <a:rPr lang="en-US" sz="2400" dirty="0"/>
            <a:t>Urban – 50,000</a:t>
          </a:r>
          <a:r>
            <a:rPr lang="en-US" sz="2400" baseline="0" dirty="0"/>
            <a:t> or more people</a:t>
          </a:r>
          <a:endParaRPr lang="en-US" sz="2400" dirty="0"/>
        </a:p>
      </dgm:t>
    </dgm:pt>
    <dgm:pt modelId="{FB486D38-6F9D-4040-A052-8B7BF018DDD2}" type="parTrans" cxnId="{DD386F66-AD1D-46FA-B7EA-233BC1CCB0E4}">
      <dgm:prSet/>
      <dgm:spPr/>
      <dgm:t>
        <a:bodyPr/>
        <a:lstStyle/>
        <a:p>
          <a:endParaRPr lang="en-US"/>
        </a:p>
      </dgm:t>
    </dgm:pt>
    <dgm:pt modelId="{0EBA1AA1-D45E-4E9E-9E5B-DBA04CDD6841}" type="sibTrans" cxnId="{DD386F66-AD1D-46FA-B7EA-233BC1CCB0E4}">
      <dgm:prSet/>
      <dgm:spPr/>
      <dgm:t>
        <a:bodyPr/>
        <a:lstStyle/>
        <a:p>
          <a:endParaRPr lang="en-US"/>
        </a:p>
      </dgm:t>
    </dgm:pt>
    <dgm:pt modelId="{D52F3DC1-DA08-4243-A9CB-32CF6C0CF5B8}">
      <dgm:prSet custT="1"/>
      <dgm:spPr/>
      <dgm:t>
        <a:bodyPr/>
        <a:lstStyle/>
        <a:p>
          <a:r>
            <a:rPr lang="en-US" sz="2400" baseline="0" dirty="0"/>
            <a:t>Urban Clusters – at least 2,500 people, but fewer than 50,000 people</a:t>
          </a:r>
          <a:endParaRPr lang="en-US" sz="2400" dirty="0"/>
        </a:p>
      </dgm:t>
    </dgm:pt>
    <dgm:pt modelId="{F125C342-B9BA-42E2-BD46-7994AAC17D32}" type="parTrans" cxnId="{D6BB8C0E-BC48-4D59-BE44-282F4D014FB1}">
      <dgm:prSet/>
      <dgm:spPr/>
      <dgm:t>
        <a:bodyPr/>
        <a:lstStyle/>
        <a:p>
          <a:endParaRPr lang="en-US"/>
        </a:p>
      </dgm:t>
    </dgm:pt>
    <dgm:pt modelId="{F66AEC7C-8CD7-4932-896A-BCBC9FFF9AF1}" type="sibTrans" cxnId="{D6BB8C0E-BC48-4D59-BE44-282F4D014FB1}">
      <dgm:prSet/>
      <dgm:spPr/>
      <dgm:t>
        <a:bodyPr/>
        <a:lstStyle/>
        <a:p>
          <a:endParaRPr lang="en-US"/>
        </a:p>
      </dgm:t>
    </dgm:pt>
    <dgm:pt modelId="{C46544A1-45F9-4F08-928F-838A6FF3D21B}">
      <dgm:prSet custT="1"/>
      <dgm:spPr/>
      <dgm:t>
        <a:bodyPr/>
        <a:lstStyle/>
        <a:p>
          <a:r>
            <a:rPr lang="en-US" sz="2400" baseline="0" dirty="0"/>
            <a:t>Anything else is rural</a:t>
          </a:r>
          <a:endParaRPr lang="en-US" sz="2400" dirty="0"/>
        </a:p>
      </dgm:t>
    </dgm:pt>
    <dgm:pt modelId="{7FB4FDC5-62B9-4018-9751-872B99453C8F}" type="parTrans" cxnId="{5A5CE19E-9EDC-4E96-8919-FD3037DFBFD3}">
      <dgm:prSet/>
      <dgm:spPr/>
      <dgm:t>
        <a:bodyPr/>
        <a:lstStyle/>
        <a:p>
          <a:endParaRPr lang="en-US"/>
        </a:p>
      </dgm:t>
    </dgm:pt>
    <dgm:pt modelId="{35E7E8D6-A09B-4530-B17B-736CBFF05613}" type="sibTrans" cxnId="{5A5CE19E-9EDC-4E96-8919-FD3037DFBFD3}">
      <dgm:prSet/>
      <dgm:spPr/>
      <dgm:t>
        <a:bodyPr/>
        <a:lstStyle/>
        <a:p>
          <a:endParaRPr lang="en-US"/>
        </a:p>
      </dgm:t>
    </dgm:pt>
    <dgm:pt modelId="{00A9FE58-CF46-4C31-80BB-DBC36B02638D}" type="pres">
      <dgm:prSet presAssocID="{289EECB5-628C-4748-9C74-7F6CD8B72829}" presName="root" presStyleCnt="0">
        <dgm:presLayoutVars>
          <dgm:dir/>
          <dgm:resizeHandles val="exact"/>
        </dgm:presLayoutVars>
      </dgm:prSet>
      <dgm:spPr/>
    </dgm:pt>
    <dgm:pt modelId="{0ACD0834-8E59-4CE3-8DEA-DC0F4DA32E99}" type="pres">
      <dgm:prSet presAssocID="{77BFE20F-7C63-40BC-AE6D-7A2131C61BF8}" presName="compNode" presStyleCnt="0"/>
      <dgm:spPr/>
    </dgm:pt>
    <dgm:pt modelId="{7B8E2115-E6A7-4997-97BD-3BEA46F92A99}" type="pres">
      <dgm:prSet presAssocID="{77BFE20F-7C63-40BC-AE6D-7A2131C61BF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ity"/>
        </a:ext>
      </dgm:extLst>
    </dgm:pt>
    <dgm:pt modelId="{5854F346-7ED6-4DB7-950B-FDDF586642A3}" type="pres">
      <dgm:prSet presAssocID="{77BFE20F-7C63-40BC-AE6D-7A2131C61BF8}" presName="spaceRect" presStyleCnt="0"/>
      <dgm:spPr/>
    </dgm:pt>
    <dgm:pt modelId="{AB8470F5-28EF-40A0-809B-3FA5D5F0FA8B}" type="pres">
      <dgm:prSet presAssocID="{77BFE20F-7C63-40BC-AE6D-7A2131C61BF8}" presName="textRect" presStyleLbl="revTx" presStyleIdx="0" presStyleCnt="3">
        <dgm:presLayoutVars>
          <dgm:chMax val="1"/>
          <dgm:chPref val="1"/>
        </dgm:presLayoutVars>
      </dgm:prSet>
      <dgm:spPr/>
    </dgm:pt>
    <dgm:pt modelId="{87A1F06C-0642-4304-8185-88565EAC389D}" type="pres">
      <dgm:prSet presAssocID="{0EBA1AA1-D45E-4E9E-9E5B-DBA04CDD6841}" presName="sibTrans" presStyleCnt="0"/>
      <dgm:spPr/>
    </dgm:pt>
    <dgm:pt modelId="{CEDD5DD5-A4FB-4ABD-88D6-5B70D723DC71}" type="pres">
      <dgm:prSet presAssocID="{D52F3DC1-DA08-4243-A9CB-32CF6C0CF5B8}" presName="compNode" presStyleCnt="0"/>
      <dgm:spPr/>
    </dgm:pt>
    <dgm:pt modelId="{94565B6A-F96D-4B5F-A486-BA9C63C7F89F}" type="pres">
      <dgm:prSet presAssocID="{D52F3DC1-DA08-4243-A9CB-32CF6C0CF5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44773835-4644-40F4-84AB-8DEBB52478A8}" type="pres">
      <dgm:prSet presAssocID="{D52F3DC1-DA08-4243-A9CB-32CF6C0CF5B8}" presName="spaceRect" presStyleCnt="0"/>
      <dgm:spPr/>
    </dgm:pt>
    <dgm:pt modelId="{CA48B1B2-791E-4F56-9BA1-734BBFCEE076}" type="pres">
      <dgm:prSet presAssocID="{D52F3DC1-DA08-4243-A9CB-32CF6C0CF5B8}" presName="textRect" presStyleLbl="revTx" presStyleIdx="1" presStyleCnt="3">
        <dgm:presLayoutVars>
          <dgm:chMax val="1"/>
          <dgm:chPref val="1"/>
        </dgm:presLayoutVars>
      </dgm:prSet>
      <dgm:spPr/>
    </dgm:pt>
    <dgm:pt modelId="{792D9351-D8B1-480E-958B-DF67776A5E6C}" type="pres">
      <dgm:prSet presAssocID="{F66AEC7C-8CD7-4932-896A-BCBC9FFF9AF1}" presName="sibTrans" presStyleCnt="0"/>
      <dgm:spPr/>
    </dgm:pt>
    <dgm:pt modelId="{1E6D2374-4319-4881-9759-BB7D5AFC17D6}" type="pres">
      <dgm:prSet presAssocID="{C46544A1-45F9-4F08-928F-838A6FF3D21B}" presName="compNode" presStyleCnt="0"/>
      <dgm:spPr/>
    </dgm:pt>
    <dgm:pt modelId="{25AE56EA-523F-48E9-96BD-540CCBE0C5AD}" type="pres">
      <dgm:prSet presAssocID="{C46544A1-45F9-4F08-928F-838A6FF3D21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C2837886-9495-4F9C-8BAA-6B82A2A3C0B7}" type="pres">
      <dgm:prSet presAssocID="{C46544A1-45F9-4F08-928F-838A6FF3D21B}" presName="spaceRect" presStyleCnt="0"/>
      <dgm:spPr/>
    </dgm:pt>
    <dgm:pt modelId="{0098FADB-43BC-41A8-A8E4-1725988672D7}" type="pres">
      <dgm:prSet presAssocID="{C46544A1-45F9-4F08-928F-838A6FF3D21B}" presName="textRect" presStyleLbl="revTx" presStyleIdx="2" presStyleCnt="3">
        <dgm:presLayoutVars>
          <dgm:chMax val="1"/>
          <dgm:chPref val="1"/>
        </dgm:presLayoutVars>
      </dgm:prSet>
      <dgm:spPr/>
    </dgm:pt>
  </dgm:ptLst>
  <dgm:cxnLst>
    <dgm:cxn modelId="{D6BB8C0E-BC48-4D59-BE44-282F4D014FB1}" srcId="{289EECB5-628C-4748-9C74-7F6CD8B72829}" destId="{D52F3DC1-DA08-4243-A9CB-32CF6C0CF5B8}" srcOrd="1" destOrd="0" parTransId="{F125C342-B9BA-42E2-BD46-7994AAC17D32}" sibTransId="{F66AEC7C-8CD7-4932-896A-BCBC9FFF9AF1}"/>
    <dgm:cxn modelId="{BA9A0840-5FEE-4CAF-AEEF-75DB4E4B0FC4}" type="presOf" srcId="{C46544A1-45F9-4F08-928F-838A6FF3D21B}" destId="{0098FADB-43BC-41A8-A8E4-1725988672D7}" srcOrd="0" destOrd="0" presId="urn:microsoft.com/office/officeart/2018/2/layout/IconLabelList"/>
    <dgm:cxn modelId="{DD386F66-AD1D-46FA-B7EA-233BC1CCB0E4}" srcId="{289EECB5-628C-4748-9C74-7F6CD8B72829}" destId="{77BFE20F-7C63-40BC-AE6D-7A2131C61BF8}" srcOrd="0" destOrd="0" parTransId="{FB486D38-6F9D-4040-A052-8B7BF018DDD2}" sibTransId="{0EBA1AA1-D45E-4E9E-9E5B-DBA04CDD6841}"/>
    <dgm:cxn modelId="{A0372367-CFA7-4EB3-85D5-2681A4C78E13}" type="presOf" srcId="{D52F3DC1-DA08-4243-A9CB-32CF6C0CF5B8}" destId="{CA48B1B2-791E-4F56-9BA1-734BBFCEE076}" srcOrd="0" destOrd="0" presId="urn:microsoft.com/office/officeart/2018/2/layout/IconLabelList"/>
    <dgm:cxn modelId="{751F4B6E-642A-421D-A59D-C72D19BB3CDD}" type="presOf" srcId="{77BFE20F-7C63-40BC-AE6D-7A2131C61BF8}" destId="{AB8470F5-28EF-40A0-809B-3FA5D5F0FA8B}" srcOrd="0" destOrd="0" presId="urn:microsoft.com/office/officeart/2018/2/layout/IconLabelList"/>
    <dgm:cxn modelId="{DEAFEF9A-6398-4B58-AE2D-57609EEC89CD}" type="presOf" srcId="{289EECB5-628C-4748-9C74-7F6CD8B72829}" destId="{00A9FE58-CF46-4C31-80BB-DBC36B02638D}" srcOrd="0" destOrd="0" presId="urn:microsoft.com/office/officeart/2018/2/layout/IconLabelList"/>
    <dgm:cxn modelId="{5A5CE19E-9EDC-4E96-8919-FD3037DFBFD3}" srcId="{289EECB5-628C-4748-9C74-7F6CD8B72829}" destId="{C46544A1-45F9-4F08-928F-838A6FF3D21B}" srcOrd="2" destOrd="0" parTransId="{7FB4FDC5-62B9-4018-9751-872B99453C8F}" sibTransId="{35E7E8D6-A09B-4530-B17B-736CBFF05613}"/>
    <dgm:cxn modelId="{4F6ABA2B-C066-4639-B0EA-0AB83EA73301}" type="presParOf" srcId="{00A9FE58-CF46-4C31-80BB-DBC36B02638D}" destId="{0ACD0834-8E59-4CE3-8DEA-DC0F4DA32E99}" srcOrd="0" destOrd="0" presId="urn:microsoft.com/office/officeart/2018/2/layout/IconLabelList"/>
    <dgm:cxn modelId="{B7318145-0D05-48CC-B2CB-CE5D638D5991}" type="presParOf" srcId="{0ACD0834-8E59-4CE3-8DEA-DC0F4DA32E99}" destId="{7B8E2115-E6A7-4997-97BD-3BEA46F92A99}" srcOrd="0" destOrd="0" presId="urn:microsoft.com/office/officeart/2018/2/layout/IconLabelList"/>
    <dgm:cxn modelId="{B6EBF70C-191E-4C3C-B611-C6D9470CE050}" type="presParOf" srcId="{0ACD0834-8E59-4CE3-8DEA-DC0F4DA32E99}" destId="{5854F346-7ED6-4DB7-950B-FDDF586642A3}" srcOrd="1" destOrd="0" presId="urn:microsoft.com/office/officeart/2018/2/layout/IconLabelList"/>
    <dgm:cxn modelId="{9132EB8F-5B8E-497B-BCF3-A826B18F5E2E}" type="presParOf" srcId="{0ACD0834-8E59-4CE3-8DEA-DC0F4DA32E99}" destId="{AB8470F5-28EF-40A0-809B-3FA5D5F0FA8B}" srcOrd="2" destOrd="0" presId="urn:microsoft.com/office/officeart/2018/2/layout/IconLabelList"/>
    <dgm:cxn modelId="{A93116A2-1F23-4CFF-AA10-B4A61308F4F0}" type="presParOf" srcId="{00A9FE58-CF46-4C31-80BB-DBC36B02638D}" destId="{87A1F06C-0642-4304-8185-88565EAC389D}" srcOrd="1" destOrd="0" presId="urn:microsoft.com/office/officeart/2018/2/layout/IconLabelList"/>
    <dgm:cxn modelId="{1D31E63A-25C6-4BAF-BB36-BC18F659EB15}" type="presParOf" srcId="{00A9FE58-CF46-4C31-80BB-DBC36B02638D}" destId="{CEDD5DD5-A4FB-4ABD-88D6-5B70D723DC71}" srcOrd="2" destOrd="0" presId="urn:microsoft.com/office/officeart/2018/2/layout/IconLabelList"/>
    <dgm:cxn modelId="{75916403-E9A9-4241-9198-41A4D59080B5}" type="presParOf" srcId="{CEDD5DD5-A4FB-4ABD-88D6-5B70D723DC71}" destId="{94565B6A-F96D-4B5F-A486-BA9C63C7F89F}" srcOrd="0" destOrd="0" presId="urn:microsoft.com/office/officeart/2018/2/layout/IconLabelList"/>
    <dgm:cxn modelId="{E2B833BD-D097-4325-B297-0ADC6F4954CA}" type="presParOf" srcId="{CEDD5DD5-A4FB-4ABD-88D6-5B70D723DC71}" destId="{44773835-4644-40F4-84AB-8DEBB52478A8}" srcOrd="1" destOrd="0" presId="urn:microsoft.com/office/officeart/2018/2/layout/IconLabelList"/>
    <dgm:cxn modelId="{E82E07EF-EF7B-46A8-A4A4-A06C2C0F86E3}" type="presParOf" srcId="{CEDD5DD5-A4FB-4ABD-88D6-5B70D723DC71}" destId="{CA48B1B2-791E-4F56-9BA1-734BBFCEE076}" srcOrd="2" destOrd="0" presId="urn:microsoft.com/office/officeart/2018/2/layout/IconLabelList"/>
    <dgm:cxn modelId="{156D09A0-0F17-49CF-88F6-A9AE948A9E97}" type="presParOf" srcId="{00A9FE58-CF46-4C31-80BB-DBC36B02638D}" destId="{792D9351-D8B1-480E-958B-DF67776A5E6C}" srcOrd="3" destOrd="0" presId="urn:microsoft.com/office/officeart/2018/2/layout/IconLabelList"/>
    <dgm:cxn modelId="{6B986960-2CA8-452F-8DB4-8C48D0A71B51}" type="presParOf" srcId="{00A9FE58-CF46-4C31-80BB-DBC36B02638D}" destId="{1E6D2374-4319-4881-9759-BB7D5AFC17D6}" srcOrd="4" destOrd="0" presId="urn:microsoft.com/office/officeart/2018/2/layout/IconLabelList"/>
    <dgm:cxn modelId="{1FD530C5-678C-4E4A-9BF7-312A4C3D0704}" type="presParOf" srcId="{1E6D2374-4319-4881-9759-BB7D5AFC17D6}" destId="{25AE56EA-523F-48E9-96BD-540CCBE0C5AD}" srcOrd="0" destOrd="0" presId="urn:microsoft.com/office/officeart/2018/2/layout/IconLabelList"/>
    <dgm:cxn modelId="{F88D5CB0-2EE1-4064-82AA-AE845630B3D4}" type="presParOf" srcId="{1E6D2374-4319-4881-9759-BB7D5AFC17D6}" destId="{C2837886-9495-4F9C-8BAA-6B82A2A3C0B7}" srcOrd="1" destOrd="0" presId="urn:microsoft.com/office/officeart/2018/2/layout/IconLabelList"/>
    <dgm:cxn modelId="{C5FFCAFC-DA43-4AC3-BA79-F391EC991CA4}" type="presParOf" srcId="{1E6D2374-4319-4881-9759-BB7D5AFC17D6}" destId="{0098FADB-43BC-41A8-A8E4-1725988672D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CED4B7-F496-4256-A550-4DE763A8CC06}"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56E4E43-5864-4F95-9680-B32D8E8E4F2C}">
      <dgm:prSet/>
      <dgm:spPr/>
      <dgm:t>
        <a:bodyPr/>
        <a:lstStyle/>
        <a:p>
          <a:pPr>
            <a:defRPr b="1"/>
          </a:pPr>
          <a:r>
            <a:rPr lang="en-US" dirty="0"/>
            <a:t>Goal description (or goal statement)</a:t>
          </a:r>
        </a:p>
      </dgm:t>
    </dgm:pt>
    <dgm:pt modelId="{DF12AACB-03CE-4305-8D02-2D8B10C5E83E}" type="parTrans" cxnId="{6E96AB02-AA28-4E4F-AD6F-5296058C59F3}">
      <dgm:prSet/>
      <dgm:spPr/>
      <dgm:t>
        <a:bodyPr/>
        <a:lstStyle/>
        <a:p>
          <a:endParaRPr lang="en-US"/>
        </a:p>
      </dgm:t>
    </dgm:pt>
    <dgm:pt modelId="{C0E2C83B-D720-4E70-8D9C-E18922B678A2}" type="sibTrans" cxnId="{6E96AB02-AA28-4E4F-AD6F-5296058C59F3}">
      <dgm:prSet/>
      <dgm:spPr/>
      <dgm:t>
        <a:bodyPr/>
        <a:lstStyle/>
        <a:p>
          <a:endParaRPr lang="en-US"/>
        </a:p>
      </dgm:t>
    </dgm:pt>
    <dgm:pt modelId="{B902D1C8-4323-4006-9D1B-5538922524F9}">
      <dgm:prSet/>
      <dgm:spPr/>
      <dgm:t>
        <a:bodyPr/>
        <a:lstStyle/>
        <a:p>
          <a:pPr>
            <a:defRPr b="1"/>
          </a:pPr>
          <a:r>
            <a:rPr lang="en-US" dirty="0"/>
            <a:t>Expected goal outcome</a:t>
          </a:r>
        </a:p>
      </dgm:t>
    </dgm:pt>
    <dgm:pt modelId="{0A514C9B-C121-4F2D-A2CC-ADA5CD26C4DB}" type="parTrans" cxnId="{EBBEB023-3638-49CF-AFE1-28EB525EEA81}">
      <dgm:prSet/>
      <dgm:spPr/>
      <dgm:t>
        <a:bodyPr/>
        <a:lstStyle/>
        <a:p>
          <a:endParaRPr lang="en-US"/>
        </a:p>
      </dgm:t>
    </dgm:pt>
    <dgm:pt modelId="{F6F0B72B-8CD6-4988-8E4E-86343EF4FA3A}" type="sibTrans" cxnId="{EBBEB023-3638-49CF-AFE1-28EB525EEA81}">
      <dgm:prSet/>
      <dgm:spPr/>
      <dgm:t>
        <a:bodyPr/>
        <a:lstStyle/>
        <a:p>
          <a:endParaRPr lang="en-US"/>
        </a:p>
      </dgm:t>
    </dgm:pt>
    <dgm:pt modelId="{F7B59D7D-05BC-4AE9-B965-65EADF7B2C80}">
      <dgm:prSet/>
      <dgm:spPr/>
      <dgm:t>
        <a:bodyPr/>
        <a:lstStyle/>
        <a:p>
          <a:pPr>
            <a:defRPr b="1"/>
          </a:pPr>
          <a:r>
            <a:rPr lang="en-US" dirty="0"/>
            <a:t>Objectives</a:t>
          </a:r>
        </a:p>
      </dgm:t>
    </dgm:pt>
    <dgm:pt modelId="{BBBF8DE7-74DD-48AA-AA9B-36834EDA54B2}" type="parTrans" cxnId="{B56D4947-ADB4-485A-A85A-8E058C279F5F}">
      <dgm:prSet/>
      <dgm:spPr/>
      <dgm:t>
        <a:bodyPr/>
        <a:lstStyle/>
        <a:p>
          <a:endParaRPr lang="en-US"/>
        </a:p>
      </dgm:t>
    </dgm:pt>
    <dgm:pt modelId="{6A4112BD-7695-4C59-89AC-BAF3468F91E2}" type="sibTrans" cxnId="{B56D4947-ADB4-485A-A85A-8E058C279F5F}">
      <dgm:prSet/>
      <dgm:spPr/>
      <dgm:t>
        <a:bodyPr/>
        <a:lstStyle/>
        <a:p>
          <a:endParaRPr lang="en-US"/>
        </a:p>
      </dgm:t>
    </dgm:pt>
    <dgm:pt modelId="{56E5029C-4B6E-4D33-B2FA-212083FDCE05}">
      <dgm:prSet custT="1"/>
      <dgm:spPr/>
      <dgm:t>
        <a:bodyPr/>
        <a:lstStyle/>
        <a:p>
          <a:r>
            <a:rPr lang="en-US" sz="2000" dirty="0"/>
            <a:t>Objectives are then selected when creating the Annual Work Plan</a:t>
          </a:r>
        </a:p>
      </dgm:t>
    </dgm:pt>
    <dgm:pt modelId="{C6A00D6C-73BC-439F-9EFF-EF84A08CE4C7}" type="parTrans" cxnId="{175F1758-0A8E-42A5-B216-90F8C6B55801}">
      <dgm:prSet/>
      <dgm:spPr/>
      <dgm:t>
        <a:bodyPr/>
        <a:lstStyle/>
        <a:p>
          <a:endParaRPr lang="en-US"/>
        </a:p>
      </dgm:t>
    </dgm:pt>
    <dgm:pt modelId="{7314675E-DDCB-4EF4-B86D-9ECC8AB5245F}" type="sibTrans" cxnId="{175F1758-0A8E-42A5-B216-90F8C6B55801}">
      <dgm:prSet/>
      <dgm:spPr/>
      <dgm:t>
        <a:bodyPr/>
        <a:lstStyle/>
        <a:p>
          <a:endParaRPr lang="en-US"/>
        </a:p>
      </dgm:t>
    </dgm:pt>
    <dgm:pt modelId="{8CB42522-7CF7-4A92-842C-5E800914F8B4}">
      <dgm:prSet custT="1"/>
      <dgm:spPr/>
      <dgm:t>
        <a:bodyPr/>
        <a:lstStyle/>
        <a:p>
          <a:r>
            <a:rPr lang="en-US" sz="2000" dirty="0"/>
            <a:t>Council staff must ADD objectives here 1</a:t>
          </a:r>
          <a:r>
            <a:rPr lang="en-US" sz="2000" baseline="30000" dirty="0"/>
            <a:t>st</a:t>
          </a:r>
          <a:r>
            <a:rPr lang="en-US" sz="2000" dirty="0"/>
            <a:t> prior to creating the Annual Work Plan</a:t>
          </a:r>
        </a:p>
      </dgm:t>
    </dgm:pt>
    <dgm:pt modelId="{19135F02-E2C9-4932-BAD4-BF727E55DB1C}" type="parTrans" cxnId="{35DAB5C7-2E59-4378-A354-F53811B16074}">
      <dgm:prSet/>
      <dgm:spPr/>
      <dgm:t>
        <a:bodyPr/>
        <a:lstStyle/>
        <a:p>
          <a:endParaRPr lang="en-US"/>
        </a:p>
      </dgm:t>
    </dgm:pt>
    <dgm:pt modelId="{8F848125-58CF-4B4D-9454-CC10E4EA9379}" type="sibTrans" cxnId="{35DAB5C7-2E59-4378-A354-F53811B16074}">
      <dgm:prSet/>
      <dgm:spPr/>
      <dgm:t>
        <a:bodyPr/>
        <a:lstStyle/>
        <a:p>
          <a:endParaRPr lang="en-US"/>
        </a:p>
      </dgm:t>
    </dgm:pt>
    <dgm:pt modelId="{F057F5DC-8028-4A42-8B7C-8E19B9F3E6EA}" type="pres">
      <dgm:prSet presAssocID="{92CED4B7-F496-4256-A550-4DE763A8CC06}" presName="root" presStyleCnt="0">
        <dgm:presLayoutVars>
          <dgm:dir/>
          <dgm:resizeHandles val="exact"/>
        </dgm:presLayoutVars>
      </dgm:prSet>
      <dgm:spPr/>
    </dgm:pt>
    <dgm:pt modelId="{823083AB-A2B3-4833-83F6-BF9B999633EC}" type="pres">
      <dgm:prSet presAssocID="{856E4E43-5864-4F95-9680-B32D8E8E4F2C}" presName="compNode" presStyleCnt="0"/>
      <dgm:spPr/>
    </dgm:pt>
    <dgm:pt modelId="{FC976113-C639-4BBC-9430-F8CCABA82EFD}" type="pres">
      <dgm:prSet presAssocID="{856E4E43-5864-4F95-9680-B32D8E8E4F2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EB3034B4-1952-4C7C-8DC3-C19E0D122AB8}" type="pres">
      <dgm:prSet presAssocID="{856E4E43-5864-4F95-9680-B32D8E8E4F2C}" presName="iconSpace" presStyleCnt="0"/>
      <dgm:spPr/>
    </dgm:pt>
    <dgm:pt modelId="{C27BB9FE-8A68-4319-8D91-81BB4082CE5E}" type="pres">
      <dgm:prSet presAssocID="{856E4E43-5864-4F95-9680-B32D8E8E4F2C}" presName="parTx" presStyleLbl="revTx" presStyleIdx="0" presStyleCnt="6" custScaleY="275663" custLinFactNeighborY="71769">
        <dgm:presLayoutVars>
          <dgm:chMax val="0"/>
          <dgm:chPref val="0"/>
        </dgm:presLayoutVars>
      </dgm:prSet>
      <dgm:spPr/>
    </dgm:pt>
    <dgm:pt modelId="{C896D490-19CF-48AA-9C56-F131CAC000FD}" type="pres">
      <dgm:prSet presAssocID="{856E4E43-5864-4F95-9680-B32D8E8E4F2C}" presName="txSpace" presStyleCnt="0"/>
      <dgm:spPr/>
    </dgm:pt>
    <dgm:pt modelId="{2EFFA301-9D98-41C6-9766-6609DE845EBB}" type="pres">
      <dgm:prSet presAssocID="{856E4E43-5864-4F95-9680-B32D8E8E4F2C}" presName="desTx" presStyleLbl="revTx" presStyleIdx="1" presStyleCnt="6">
        <dgm:presLayoutVars/>
      </dgm:prSet>
      <dgm:spPr/>
    </dgm:pt>
    <dgm:pt modelId="{54924EA7-5CCC-4BB2-8C81-823715DA8E0D}" type="pres">
      <dgm:prSet presAssocID="{C0E2C83B-D720-4E70-8D9C-E18922B678A2}" presName="sibTrans" presStyleCnt="0"/>
      <dgm:spPr/>
    </dgm:pt>
    <dgm:pt modelId="{5189240B-4BEA-43F6-8522-4E85E7DE2C66}" type="pres">
      <dgm:prSet presAssocID="{B902D1C8-4323-4006-9D1B-5538922524F9}" presName="compNode" presStyleCnt="0"/>
      <dgm:spPr/>
    </dgm:pt>
    <dgm:pt modelId="{7B7A911C-C51B-41DD-B39C-B1580E8CE5AE}" type="pres">
      <dgm:prSet presAssocID="{B902D1C8-4323-4006-9D1B-5538922524F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pward trend"/>
        </a:ext>
      </dgm:extLst>
    </dgm:pt>
    <dgm:pt modelId="{E3BCDFB0-6095-421B-846E-03D3564338A3}" type="pres">
      <dgm:prSet presAssocID="{B902D1C8-4323-4006-9D1B-5538922524F9}" presName="iconSpace" presStyleCnt="0"/>
      <dgm:spPr/>
    </dgm:pt>
    <dgm:pt modelId="{75F79E7F-F683-475B-841E-9E71FCBEB5B5}" type="pres">
      <dgm:prSet presAssocID="{B902D1C8-4323-4006-9D1B-5538922524F9}" presName="parTx" presStyleLbl="revTx" presStyleIdx="2" presStyleCnt="6">
        <dgm:presLayoutVars>
          <dgm:chMax val="0"/>
          <dgm:chPref val="0"/>
        </dgm:presLayoutVars>
      </dgm:prSet>
      <dgm:spPr/>
    </dgm:pt>
    <dgm:pt modelId="{D2608AFD-9A73-4AB5-A6C7-C513D7F00610}" type="pres">
      <dgm:prSet presAssocID="{B902D1C8-4323-4006-9D1B-5538922524F9}" presName="txSpace" presStyleCnt="0"/>
      <dgm:spPr/>
    </dgm:pt>
    <dgm:pt modelId="{5AEF0368-C3C4-4C7E-8090-ED8E4F80A3C2}" type="pres">
      <dgm:prSet presAssocID="{B902D1C8-4323-4006-9D1B-5538922524F9}" presName="desTx" presStyleLbl="revTx" presStyleIdx="3" presStyleCnt="6">
        <dgm:presLayoutVars/>
      </dgm:prSet>
      <dgm:spPr/>
    </dgm:pt>
    <dgm:pt modelId="{91541407-5EBF-40A3-98CA-3F57BE363AA4}" type="pres">
      <dgm:prSet presAssocID="{F6F0B72B-8CD6-4988-8E4E-86343EF4FA3A}" presName="sibTrans" presStyleCnt="0"/>
      <dgm:spPr/>
    </dgm:pt>
    <dgm:pt modelId="{A62A46B5-BC15-4D9F-BE63-52B7747EB49E}" type="pres">
      <dgm:prSet presAssocID="{F7B59D7D-05BC-4AE9-B965-65EADF7B2C80}" presName="compNode" presStyleCnt="0"/>
      <dgm:spPr/>
    </dgm:pt>
    <dgm:pt modelId="{B4877237-5AFB-425B-8419-B60D26BB8183}" type="pres">
      <dgm:prSet presAssocID="{F7B59D7D-05BC-4AE9-B965-65EADF7B2C80}" presName="iconRect" presStyleLbl="node1" presStyleIdx="2" presStyleCnt="3" custLinFactNeighborY="-2877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C9C79DE1-4CF1-4F53-9D52-D625D16372E2}" type="pres">
      <dgm:prSet presAssocID="{F7B59D7D-05BC-4AE9-B965-65EADF7B2C80}" presName="iconSpace" presStyleCnt="0"/>
      <dgm:spPr/>
    </dgm:pt>
    <dgm:pt modelId="{71A7FC08-91C6-4FB3-A4A0-1406CB96FBA9}" type="pres">
      <dgm:prSet presAssocID="{F7B59D7D-05BC-4AE9-B965-65EADF7B2C80}" presName="parTx" presStyleLbl="revTx" presStyleIdx="4" presStyleCnt="6">
        <dgm:presLayoutVars>
          <dgm:chMax val="0"/>
          <dgm:chPref val="0"/>
        </dgm:presLayoutVars>
      </dgm:prSet>
      <dgm:spPr/>
    </dgm:pt>
    <dgm:pt modelId="{CB8AC411-0443-4DB5-B800-3C5890ED9FA2}" type="pres">
      <dgm:prSet presAssocID="{F7B59D7D-05BC-4AE9-B965-65EADF7B2C80}" presName="txSpace" presStyleCnt="0"/>
      <dgm:spPr/>
    </dgm:pt>
    <dgm:pt modelId="{4C6FC40E-EECA-4EA2-800E-EF7CAFD81D1C}" type="pres">
      <dgm:prSet presAssocID="{F7B59D7D-05BC-4AE9-B965-65EADF7B2C80}" presName="desTx" presStyleLbl="revTx" presStyleIdx="5" presStyleCnt="6">
        <dgm:presLayoutVars/>
      </dgm:prSet>
      <dgm:spPr/>
    </dgm:pt>
  </dgm:ptLst>
  <dgm:cxnLst>
    <dgm:cxn modelId="{6E96AB02-AA28-4E4F-AD6F-5296058C59F3}" srcId="{92CED4B7-F496-4256-A550-4DE763A8CC06}" destId="{856E4E43-5864-4F95-9680-B32D8E8E4F2C}" srcOrd="0" destOrd="0" parTransId="{DF12AACB-03CE-4305-8D02-2D8B10C5E83E}" sibTransId="{C0E2C83B-D720-4E70-8D9C-E18922B678A2}"/>
    <dgm:cxn modelId="{EBBEB023-3638-49CF-AFE1-28EB525EEA81}" srcId="{92CED4B7-F496-4256-A550-4DE763A8CC06}" destId="{B902D1C8-4323-4006-9D1B-5538922524F9}" srcOrd="1" destOrd="0" parTransId="{0A514C9B-C121-4F2D-A2CC-ADA5CD26C4DB}" sibTransId="{F6F0B72B-8CD6-4988-8E4E-86343EF4FA3A}"/>
    <dgm:cxn modelId="{7D4F885D-2E4A-491F-9D28-833AD6017DD0}" type="presOf" srcId="{B902D1C8-4323-4006-9D1B-5538922524F9}" destId="{75F79E7F-F683-475B-841E-9E71FCBEB5B5}" srcOrd="0" destOrd="0" presId="urn:microsoft.com/office/officeart/2018/5/layout/CenteredIconLabelDescriptionList"/>
    <dgm:cxn modelId="{363CFB61-D6EC-44E6-8FDD-CACE1B3ED711}" type="presOf" srcId="{92CED4B7-F496-4256-A550-4DE763A8CC06}" destId="{F057F5DC-8028-4A42-8B7C-8E19B9F3E6EA}" srcOrd="0" destOrd="0" presId="urn:microsoft.com/office/officeart/2018/5/layout/CenteredIconLabelDescriptionList"/>
    <dgm:cxn modelId="{B56D4947-ADB4-485A-A85A-8E058C279F5F}" srcId="{92CED4B7-F496-4256-A550-4DE763A8CC06}" destId="{F7B59D7D-05BC-4AE9-B965-65EADF7B2C80}" srcOrd="2" destOrd="0" parTransId="{BBBF8DE7-74DD-48AA-AA9B-36834EDA54B2}" sibTransId="{6A4112BD-7695-4C59-89AC-BAF3468F91E2}"/>
    <dgm:cxn modelId="{175F1758-0A8E-42A5-B216-90F8C6B55801}" srcId="{F7B59D7D-05BC-4AE9-B965-65EADF7B2C80}" destId="{56E5029C-4B6E-4D33-B2FA-212083FDCE05}" srcOrd="0" destOrd="0" parTransId="{C6A00D6C-73BC-439F-9EFF-EF84A08CE4C7}" sibTransId="{7314675E-DDCB-4EF4-B86D-9ECC8AB5245F}"/>
    <dgm:cxn modelId="{9C94079E-6235-4625-A82D-64E99BDB245A}" type="presOf" srcId="{8CB42522-7CF7-4A92-842C-5E800914F8B4}" destId="{4C6FC40E-EECA-4EA2-800E-EF7CAFD81D1C}" srcOrd="0" destOrd="1" presId="urn:microsoft.com/office/officeart/2018/5/layout/CenteredIconLabelDescriptionList"/>
    <dgm:cxn modelId="{EB5D8EAD-96FC-4B4A-89D6-9702AD51B153}" type="presOf" srcId="{56E5029C-4B6E-4D33-B2FA-212083FDCE05}" destId="{4C6FC40E-EECA-4EA2-800E-EF7CAFD81D1C}" srcOrd="0" destOrd="0" presId="urn:microsoft.com/office/officeart/2018/5/layout/CenteredIconLabelDescriptionList"/>
    <dgm:cxn modelId="{35DAB5C7-2E59-4378-A354-F53811B16074}" srcId="{F7B59D7D-05BC-4AE9-B965-65EADF7B2C80}" destId="{8CB42522-7CF7-4A92-842C-5E800914F8B4}" srcOrd="1" destOrd="0" parTransId="{19135F02-E2C9-4932-BAD4-BF727E55DB1C}" sibTransId="{8F848125-58CF-4B4D-9454-CC10E4EA9379}"/>
    <dgm:cxn modelId="{7314CBE2-2D89-4D78-955F-D2273E4E8965}" type="presOf" srcId="{F7B59D7D-05BC-4AE9-B965-65EADF7B2C80}" destId="{71A7FC08-91C6-4FB3-A4A0-1406CB96FBA9}" srcOrd="0" destOrd="0" presId="urn:microsoft.com/office/officeart/2018/5/layout/CenteredIconLabelDescriptionList"/>
    <dgm:cxn modelId="{4DD8A9EB-9CF5-40AD-8F89-C2C8EF3CDC3B}" type="presOf" srcId="{856E4E43-5864-4F95-9680-B32D8E8E4F2C}" destId="{C27BB9FE-8A68-4319-8D91-81BB4082CE5E}" srcOrd="0" destOrd="0" presId="urn:microsoft.com/office/officeart/2018/5/layout/CenteredIconLabelDescriptionList"/>
    <dgm:cxn modelId="{57247908-0E81-4DC7-BEA8-85013CBD29FB}" type="presParOf" srcId="{F057F5DC-8028-4A42-8B7C-8E19B9F3E6EA}" destId="{823083AB-A2B3-4833-83F6-BF9B999633EC}" srcOrd="0" destOrd="0" presId="urn:microsoft.com/office/officeart/2018/5/layout/CenteredIconLabelDescriptionList"/>
    <dgm:cxn modelId="{EDFCD599-62A7-4A9C-B7D2-09EDE7CAAB8C}" type="presParOf" srcId="{823083AB-A2B3-4833-83F6-BF9B999633EC}" destId="{FC976113-C639-4BBC-9430-F8CCABA82EFD}" srcOrd="0" destOrd="0" presId="urn:microsoft.com/office/officeart/2018/5/layout/CenteredIconLabelDescriptionList"/>
    <dgm:cxn modelId="{0DFEA5E5-CE42-47C9-852A-1141B032889E}" type="presParOf" srcId="{823083AB-A2B3-4833-83F6-BF9B999633EC}" destId="{EB3034B4-1952-4C7C-8DC3-C19E0D122AB8}" srcOrd="1" destOrd="0" presId="urn:microsoft.com/office/officeart/2018/5/layout/CenteredIconLabelDescriptionList"/>
    <dgm:cxn modelId="{B8694B65-A734-4DDE-8210-534646E81150}" type="presParOf" srcId="{823083AB-A2B3-4833-83F6-BF9B999633EC}" destId="{C27BB9FE-8A68-4319-8D91-81BB4082CE5E}" srcOrd="2" destOrd="0" presId="urn:microsoft.com/office/officeart/2018/5/layout/CenteredIconLabelDescriptionList"/>
    <dgm:cxn modelId="{82A1E1D6-4698-4189-86FC-ACEFB2ED8FAA}" type="presParOf" srcId="{823083AB-A2B3-4833-83F6-BF9B999633EC}" destId="{C896D490-19CF-48AA-9C56-F131CAC000FD}" srcOrd="3" destOrd="0" presId="urn:microsoft.com/office/officeart/2018/5/layout/CenteredIconLabelDescriptionList"/>
    <dgm:cxn modelId="{F67438F9-D631-4E9E-82A5-E8092C93FCA6}" type="presParOf" srcId="{823083AB-A2B3-4833-83F6-BF9B999633EC}" destId="{2EFFA301-9D98-41C6-9766-6609DE845EBB}" srcOrd="4" destOrd="0" presId="urn:microsoft.com/office/officeart/2018/5/layout/CenteredIconLabelDescriptionList"/>
    <dgm:cxn modelId="{00064FD7-D928-4E26-A4EC-12E7253845F0}" type="presParOf" srcId="{F057F5DC-8028-4A42-8B7C-8E19B9F3E6EA}" destId="{54924EA7-5CCC-4BB2-8C81-823715DA8E0D}" srcOrd="1" destOrd="0" presId="urn:microsoft.com/office/officeart/2018/5/layout/CenteredIconLabelDescriptionList"/>
    <dgm:cxn modelId="{E8A92DBA-ED42-4362-A690-B349A915B25F}" type="presParOf" srcId="{F057F5DC-8028-4A42-8B7C-8E19B9F3E6EA}" destId="{5189240B-4BEA-43F6-8522-4E85E7DE2C66}" srcOrd="2" destOrd="0" presId="urn:microsoft.com/office/officeart/2018/5/layout/CenteredIconLabelDescriptionList"/>
    <dgm:cxn modelId="{7121B55B-B635-4A5A-AC83-4F8F8C8F74C6}" type="presParOf" srcId="{5189240B-4BEA-43F6-8522-4E85E7DE2C66}" destId="{7B7A911C-C51B-41DD-B39C-B1580E8CE5AE}" srcOrd="0" destOrd="0" presId="urn:microsoft.com/office/officeart/2018/5/layout/CenteredIconLabelDescriptionList"/>
    <dgm:cxn modelId="{07F815AB-BEEE-4556-9C3D-8D1DADF8430B}" type="presParOf" srcId="{5189240B-4BEA-43F6-8522-4E85E7DE2C66}" destId="{E3BCDFB0-6095-421B-846E-03D3564338A3}" srcOrd="1" destOrd="0" presId="urn:microsoft.com/office/officeart/2018/5/layout/CenteredIconLabelDescriptionList"/>
    <dgm:cxn modelId="{3F373B35-18F1-49FE-A4A2-3E488DC57A78}" type="presParOf" srcId="{5189240B-4BEA-43F6-8522-4E85E7DE2C66}" destId="{75F79E7F-F683-475B-841E-9E71FCBEB5B5}" srcOrd="2" destOrd="0" presId="urn:microsoft.com/office/officeart/2018/5/layout/CenteredIconLabelDescriptionList"/>
    <dgm:cxn modelId="{83F5CC7F-D467-40CE-98E6-ADA68C36DBD0}" type="presParOf" srcId="{5189240B-4BEA-43F6-8522-4E85E7DE2C66}" destId="{D2608AFD-9A73-4AB5-A6C7-C513D7F00610}" srcOrd="3" destOrd="0" presId="urn:microsoft.com/office/officeart/2018/5/layout/CenteredIconLabelDescriptionList"/>
    <dgm:cxn modelId="{1DA27ECE-3EAB-487D-B295-D4C63537A12D}" type="presParOf" srcId="{5189240B-4BEA-43F6-8522-4E85E7DE2C66}" destId="{5AEF0368-C3C4-4C7E-8090-ED8E4F80A3C2}" srcOrd="4" destOrd="0" presId="urn:microsoft.com/office/officeart/2018/5/layout/CenteredIconLabelDescriptionList"/>
    <dgm:cxn modelId="{FD5BA88B-77E8-45A6-AF92-4C957ECA92D7}" type="presParOf" srcId="{F057F5DC-8028-4A42-8B7C-8E19B9F3E6EA}" destId="{91541407-5EBF-40A3-98CA-3F57BE363AA4}" srcOrd="3" destOrd="0" presId="urn:microsoft.com/office/officeart/2018/5/layout/CenteredIconLabelDescriptionList"/>
    <dgm:cxn modelId="{767F9F82-A55B-4A7B-B8DA-EF3A8F452125}" type="presParOf" srcId="{F057F5DC-8028-4A42-8B7C-8E19B9F3E6EA}" destId="{A62A46B5-BC15-4D9F-BE63-52B7747EB49E}" srcOrd="4" destOrd="0" presId="urn:microsoft.com/office/officeart/2018/5/layout/CenteredIconLabelDescriptionList"/>
    <dgm:cxn modelId="{88E38983-4E28-41AE-83C8-0F3AE7866E9C}" type="presParOf" srcId="{A62A46B5-BC15-4D9F-BE63-52B7747EB49E}" destId="{B4877237-5AFB-425B-8419-B60D26BB8183}" srcOrd="0" destOrd="0" presId="urn:microsoft.com/office/officeart/2018/5/layout/CenteredIconLabelDescriptionList"/>
    <dgm:cxn modelId="{B70D54DD-95C6-443E-BAFF-E8DBA7147C63}" type="presParOf" srcId="{A62A46B5-BC15-4D9F-BE63-52B7747EB49E}" destId="{C9C79DE1-4CF1-4F53-9D52-D625D16372E2}" srcOrd="1" destOrd="0" presId="urn:microsoft.com/office/officeart/2018/5/layout/CenteredIconLabelDescriptionList"/>
    <dgm:cxn modelId="{DFADBBA6-70D3-42A0-9415-7299010CEDC1}" type="presParOf" srcId="{A62A46B5-BC15-4D9F-BE63-52B7747EB49E}" destId="{71A7FC08-91C6-4FB3-A4A0-1406CB96FBA9}" srcOrd="2" destOrd="0" presId="urn:microsoft.com/office/officeart/2018/5/layout/CenteredIconLabelDescriptionList"/>
    <dgm:cxn modelId="{85DEBCD9-80D9-4CCA-B552-E7A32FDE3A83}" type="presParOf" srcId="{A62A46B5-BC15-4D9F-BE63-52B7747EB49E}" destId="{CB8AC411-0443-4DB5-B800-3C5890ED9FA2}" srcOrd="3" destOrd="0" presId="urn:microsoft.com/office/officeart/2018/5/layout/CenteredIconLabelDescriptionList"/>
    <dgm:cxn modelId="{8E8D884A-0D7E-4690-97B8-35303BF63A92}" type="presParOf" srcId="{A62A46B5-BC15-4D9F-BE63-52B7747EB49E}" destId="{4C6FC40E-EECA-4EA2-800E-EF7CAFD81D1C}"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FE515F-0945-4563-BCF6-8B14C059F80D}" type="doc">
      <dgm:prSet loTypeId="urn:microsoft.com/office/officeart/2018/5/layout/IconLeafLabelList" loCatId="icon" qsTypeId="urn:microsoft.com/office/officeart/2005/8/quickstyle/simple1" qsCatId="simple" csTypeId="urn:microsoft.com/office/officeart/2018/5/colors/Iconchunking_coloredtext_accent2_2" csCatId="accent2" phldr="1"/>
      <dgm:spPr/>
      <dgm:t>
        <a:bodyPr/>
        <a:lstStyle/>
        <a:p>
          <a:endParaRPr lang="en-US"/>
        </a:p>
      </dgm:t>
    </dgm:pt>
    <dgm:pt modelId="{237E42A6-D01F-489D-8993-9A19BE0FD851}">
      <dgm:prSet/>
      <dgm:spPr/>
      <dgm:t>
        <a:bodyPr/>
        <a:lstStyle/>
        <a:p>
          <a:pPr>
            <a:lnSpc>
              <a:spcPct val="100000"/>
            </a:lnSpc>
            <a:defRPr cap="all"/>
          </a:pPr>
          <a:r>
            <a:rPr lang="en-US" dirty="0">
              <a:solidFill>
                <a:schemeClr val="tx1"/>
              </a:solidFill>
            </a:rPr>
            <a:t>Review the current logic model</a:t>
          </a:r>
        </a:p>
      </dgm:t>
    </dgm:pt>
    <dgm:pt modelId="{33543AA8-F73D-47BF-A41E-C6E9C3DEF4A2}" type="parTrans" cxnId="{85C1DE2B-39D9-401E-9CCF-5A67260A51BF}">
      <dgm:prSet/>
      <dgm:spPr/>
      <dgm:t>
        <a:bodyPr/>
        <a:lstStyle/>
        <a:p>
          <a:endParaRPr lang="en-US"/>
        </a:p>
      </dgm:t>
    </dgm:pt>
    <dgm:pt modelId="{45BF035E-52BF-46E5-A70A-E0A16ABFC3C7}" type="sibTrans" cxnId="{85C1DE2B-39D9-401E-9CCF-5A67260A51BF}">
      <dgm:prSet/>
      <dgm:spPr/>
      <dgm:t>
        <a:bodyPr/>
        <a:lstStyle/>
        <a:p>
          <a:endParaRPr lang="en-US"/>
        </a:p>
      </dgm:t>
    </dgm:pt>
    <dgm:pt modelId="{CA494315-CF52-4645-BF36-4731AC06F656}">
      <dgm:prSet/>
      <dgm:spPr/>
      <dgm:t>
        <a:bodyPr/>
        <a:lstStyle/>
        <a:p>
          <a:pPr>
            <a:lnSpc>
              <a:spcPct val="100000"/>
            </a:lnSpc>
            <a:defRPr cap="all"/>
          </a:pPr>
          <a:r>
            <a:rPr lang="en-US" dirty="0">
              <a:solidFill>
                <a:schemeClr val="tx1"/>
              </a:solidFill>
            </a:rPr>
            <a:t>Update</a:t>
          </a:r>
        </a:p>
      </dgm:t>
    </dgm:pt>
    <dgm:pt modelId="{371FC5C0-8AC1-48EE-BB3C-19E162C56A93}" type="parTrans" cxnId="{C067F0E6-7512-43EB-A90C-83512FFF547E}">
      <dgm:prSet/>
      <dgm:spPr/>
      <dgm:t>
        <a:bodyPr/>
        <a:lstStyle/>
        <a:p>
          <a:endParaRPr lang="en-US"/>
        </a:p>
      </dgm:t>
    </dgm:pt>
    <dgm:pt modelId="{FF0467C1-A35E-466C-9784-78A2180E3169}" type="sibTrans" cxnId="{C067F0E6-7512-43EB-A90C-83512FFF547E}">
      <dgm:prSet/>
      <dgm:spPr/>
      <dgm:t>
        <a:bodyPr/>
        <a:lstStyle/>
        <a:p>
          <a:endParaRPr lang="en-US"/>
        </a:p>
      </dgm:t>
    </dgm:pt>
    <dgm:pt modelId="{7715ABDF-137F-41B3-B617-E2C2909E0EC5}">
      <dgm:prSet/>
      <dgm:spPr/>
      <dgm:t>
        <a:bodyPr/>
        <a:lstStyle/>
        <a:p>
          <a:pPr>
            <a:lnSpc>
              <a:spcPct val="100000"/>
            </a:lnSpc>
            <a:defRPr cap="all"/>
          </a:pPr>
          <a:r>
            <a:rPr lang="en-US" dirty="0">
              <a:solidFill>
                <a:schemeClr val="tx1"/>
              </a:solidFill>
            </a:rPr>
            <a:t>Upload updated logic model</a:t>
          </a:r>
        </a:p>
      </dgm:t>
    </dgm:pt>
    <dgm:pt modelId="{AF7632B6-1BDB-4F09-9BC8-595E13EF3997}" type="parTrans" cxnId="{BFC55B3B-781F-4A09-8FE5-AF22887ABBFC}">
      <dgm:prSet/>
      <dgm:spPr/>
      <dgm:t>
        <a:bodyPr/>
        <a:lstStyle/>
        <a:p>
          <a:endParaRPr lang="en-US"/>
        </a:p>
      </dgm:t>
    </dgm:pt>
    <dgm:pt modelId="{962F2467-2814-4FB1-958C-43FE8029B699}" type="sibTrans" cxnId="{BFC55B3B-781F-4A09-8FE5-AF22887ABBFC}">
      <dgm:prSet/>
      <dgm:spPr/>
      <dgm:t>
        <a:bodyPr/>
        <a:lstStyle/>
        <a:p>
          <a:endParaRPr lang="en-US"/>
        </a:p>
      </dgm:t>
    </dgm:pt>
    <dgm:pt modelId="{640B5C04-8971-4360-96DF-E7F509EF2FEB}" type="pres">
      <dgm:prSet presAssocID="{15FE515F-0945-4563-BCF6-8B14C059F80D}" presName="root" presStyleCnt="0">
        <dgm:presLayoutVars>
          <dgm:dir/>
          <dgm:resizeHandles val="exact"/>
        </dgm:presLayoutVars>
      </dgm:prSet>
      <dgm:spPr/>
    </dgm:pt>
    <dgm:pt modelId="{47EB2CC9-1416-401A-A9C7-1D494D90373E}" type="pres">
      <dgm:prSet presAssocID="{237E42A6-D01F-489D-8993-9A19BE0FD851}" presName="compNode" presStyleCnt="0"/>
      <dgm:spPr/>
    </dgm:pt>
    <dgm:pt modelId="{366003CE-D622-4250-AC09-8A1B21063D27}" type="pres">
      <dgm:prSet presAssocID="{237E42A6-D01F-489D-8993-9A19BE0FD851}" presName="iconBgRect" presStyleLbl="bgShp" presStyleIdx="0" presStyleCnt="3"/>
      <dgm:spPr>
        <a:prstGeom prst="round2DiagRect">
          <a:avLst>
            <a:gd name="adj1" fmla="val 29727"/>
            <a:gd name="adj2" fmla="val 0"/>
          </a:avLst>
        </a:prstGeom>
      </dgm:spPr>
    </dgm:pt>
    <dgm:pt modelId="{5CF282B1-6D48-45B9-9761-67AD12AE4449}" type="pres">
      <dgm:prSet presAssocID="{237E42A6-D01F-489D-8993-9A19BE0FD85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3CDDFA50-6585-4DF2-B126-A50920EA75FC}" type="pres">
      <dgm:prSet presAssocID="{237E42A6-D01F-489D-8993-9A19BE0FD851}" presName="spaceRect" presStyleCnt="0"/>
      <dgm:spPr/>
    </dgm:pt>
    <dgm:pt modelId="{C51E818B-243F-426B-A0E5-3AE0C542E22A}" type="pres">
      <dgm:prSet presAssocID="{237E42A6-D01F-489D-8993-9A19BE0FD851}" presName="textRect" presStyleLbl="revTx" presStyleIdx="0" presStyleCnt="3">
        <dgm:presLayoutVars>
          <dgm:chMax val="1"/>
          <dgm:chPref val="1"/>
        </dgm:presLayoutVars>
      </dgm:prSet>
      <dgm:spPr/>
    </dgm:pt>
    <dgm:pt modelId="{8D3D7D09-C2C7-4094-9981-CF31A90C2916}" type="pres">
      <dgm:prSet presAssocID="{45BF035E-52BF-46E5-A70A-E0A16ABFC3C7}" presName="sibTrans" presStyleCnt="0"/>
      <dgm:spPr/>
    </dgm:pt>
    <dgm:pt modelId="{BE6FE912-3141-413E-9FCB-74F9636FBCD1}" type="pres">
      <dgm:prSet presAssocID="{CA494315-CF52-4645-BF36-4731AC06F656}" presName="compNode" presStyleCnt="0"/>
      <dgm:spPr/>
    </dgm:pt>
    <dgm:pt modelId="{FEF6EEFB-801B-465B-BF93-D997C57E1EE5}" type="pres">
      <dgm:prSet presAssocID="{CA494315-CF52-4645-BF36-4731AC06F656}" presName="iconBgRect" presStyleLbl="bgShp" presStyleIdx="1" presStyleCnt="3"/>
      <dgm:spPr>
        <a:prstGeom prst="round2DiagRect">
          <a:avLst>
            <a:gd name="adj1" fmla="val 29727"/>
            <a:gd name="adj2" fmla="val 0"/>
          </a:avLst>
        </a:prstGeom>
      </dgm:spPr>
    </dgm:pt>
    <dgm:pt modelId="{427D3A9B-4FAF-4A9B-9A7B-8E04CACB918B}" type="pres">
      <dgm:prSet presAssocID="{CA494315-CF52-4645-BF36-4731AC06F65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fresh"/>
        </a:ext>
      </dgm:extLst>
    </dgm:pt>
    <dgm:pt modelId="{5F388CAC-D965-4B45-8F57-5ECF00B73652}" type="pres">
      <dgm:prSet presAssocID="{CA494315-CF52-4645-BF36-4731AC06F656}" presName="spaceRect" presStyleCnt="0"/>
      <dgm:spPr/>
    </dgm:pt>
    <dgm:pt modelId="{A3EC3442-0576-4BDD-9FC4-0F2B628E6D6B}" type="pres">
      <dgm:prSet presAssocID="{CA494315-CF52-4645-BF36-4731AC06F656}" presName="textRect" presStyleLbl="revTx" presStyleIdx="1" presStyleCnt="3">
        <dgm:presLayoutVars>
          <dgm:chMax val="1"/>
          <dgm:chPref val="1"/>
        </dgm:presLayoutVars>
      </dgm:prSet>
      <dgm:spPr/>
    </dgm:pt>
    <dgm:pt modelId="{C99C94F1-6EB2-4E5A-97DE-32E33DBD43B0}" type="pres">
      <dgm:prSet presAssocID="{FF0467C1-A35E-466C-9784-78A2180E3169}" presName="sibTrans" presStyleCnt="0"/>
      <dgm:spPr/>
    </dgm:pt>
    <dgm:pt modelId="{CDB08151-094A-4BC8-90D6-38F711C94BA3}" type="pres">
      <dgm:prSet presAssocID="{7715ABDF-137F-41B3-B617-E2C2909E0EC5}" presName="compNode" presStyleCnt="0"/>
      <dgm:spPr/>
    </dgm:pt>
    <dgm:pt modelId="{2E8E87D3-4E08-4E4B-8591-08F281424959}" type="pres">
      <dgm:prSet presAssocID="{7715ABDF-137F-41B3-B617-E2C2909E0EC5}" presName="iconBgRect" presStyleLbl="bgShp" presStyleIdx="2" presStyleCnt="3"/>
      <dgm:spPr>
        <a:prstGeom prst="round2DiagRect">
          <a:avLst>
            <a:gd name="adj1" fmla="val 29727"/>
            <a:gd name="adj2" fmla="val 0"/>
          </a:avLst>
        </a:prstGeom>
      </dgm:spPr>
    </dgm:pt>
    <dgm:pt modelId="{1527AE5C-B272-4E5D-8B7F-009F8820BAE2}" type="pres">
      <dgm:prSet presAssocID="{7715ABDF-137F-41B3-B617-E2C2909E0EC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Internet"/>
        </a:ext>
      </dgm:extLst>
    </dgm:pt>
    <dgm:pt modelId="{341A07D8-AB62-452B-B6E0-24ED597EDA84}" type="pres">
      <dgm:prSet presAssocID="{7715ABDF-137F-41B3-B617-E2C2909E0EC5}" presName="spaceRect" presStyleCnt="0"/>
      <dgm:spPr/>
    </dgm:pt>
    <dgm:pt modelId="{9E537DE3-9B5D-4FA0-ABF9-A5584B0CDA3F}" type="pres">
      <dgm:prSet presAssocID="{7715ABDF-137F-41B3-B617-E2C2909E0EC5}" presName="textRect" presStyleLbl="revTx" presStyleIdx="2" presStyleCnt="3">
        <dgm:presLayoutVars>
          <dgm:chMax val="1"/>
          <dgm:chPref val="1"/>
        </dgm:presLayoutVars>
      </dgm:prSet>
      <dgm:spPr/>
    </dgm:pt>
  </dgm:ptLst>
  <dgm:cxnLst>
    <dgm:cxn modelId="{C35DC204-4699-440B-97BF-533AE82911F5}" type="presOf" srcId="{CA494315-CF52-4645-BF36-4731AC06F656}" destId="{A3EC3442-0576-4BDD-9FC4-0F2B628E6D6B}" srcOrd="0" destOrd="0" presId="urn:microsoft.com/office/officeart/2018/5/layout/IconLeafLabelList"/>
    <dgm:cxn modelId="{85C1DE2B-39D9-401E-9CCF-5A67260A51BF}" srcId="{15FE515F-0945-4563-BCF6-8B14C059F80D}" destId="{237E42A6-D01F-489D-8993-9A19BE0FD851}" srcOrd="0" destOrd="0" parTransId="{33543AA8-F73D-47BF-A41E-C6E9C3DEF4A2}" sibTransId="{45BF035E-52BF-46E5-A70A-E0A16ABFC3C7}"/>
    <dgm:cxn modelId="{BFC55B3B-781F-4A09-8FE5-AF22887ABBFC}" srcId="{15FE515F-0945-4563-BCF6-8B14C059F80D}" destId="{7715ABDF-137F-41B3-B617-E2C2909E0EC5}" srcOrd="2" destOrd="0" parTransId="{AF7632B6-1BDB-4F09-9BC8-595E13EF3997}" sibTransId="{962F2467-2814-4FB1-958C-43FE8029B699}"/>
    <dgm:cxn modelId="{1D4F873B-B25F-4D3E-ADB0-32CCA61A064E}" type="presOf" srcId="{15FE515F-0945-4563-BCF6-8B14C059F80D}" destId="{640B5C04-8971-4360-96DF-E7F509EF2FEB}" srcOrd="0" destOrd="0" presId="urn:microsoft.com/office/officeart/2018/5/layout/IconLeafLabelList"/>
    <dgm:cxn modelId="{4B7696A2-003B-4328-ADC5-2A95E7D8B421}" type="presOf" srcId="{237E42A6-D01F-489D-8993-9A19BE0FD851}" destId="{C51E818B-243F-426B-A0E5-3AE0C542E22A}" srcOrd="0" destOrd="0" presId="urn:microsoft.com/office/officeart/2018/5/layout/IconLeafLabelList"/>
    <dgm:cxn modelId="{B24F09C7-95C4-4703-B6A8-54BD1130AA80}" type="presOf" srcId="{7715ABDF-137F-41B3-B617-E2C2909E0EC5}" destId="{9E537DE3-9B5D-4FA0-ABF9-A5584B0CDA3F}" srcOrd="0" destOrd="0" presId="urn:microsoft.com/office/officeart/2018/5/layout/IconLeafLabelList"/>
    <dgm:cxn modelId="{C067F0E6-7512-43EB-A90C-83512FFF547E}" srcId="{15FE515F-0945-4563-BCF6-8B14C059F80D}" destId="{CA494315-CF52-4645-BF36-4731AC06F656}" srcOrd="1" destOrd="0" parTransId="{371FC5C0-8AC1-48EE-BB3C-19E162C56A93}" sibTransId="{FF0467C1-A35E-466C-9784-78A2180E3169}"/>
    <dgm:cxn modelId="{B395F46D-42BF-402E-AB44-185DC6B011D1}" type="presParOf" srcId="{640B5C04-8971-4360-96DF-E7F509EF2FEB}" destId="{47EB2CC9-1416-401A-A9C7-1D494D90373E}" srcOrd="0" destOrd="0" presId="urn:microsoft.com/office/officeart/2018/5/layout/IconLeafLabelList"/>
    <dgm:cxn modelId="{69B3D137-8BCD-490C-90B8-0956AFD3D586}" type="presParOf" srcId="{47EB2CC9-1416-401A-A9C7-1D494D90373E}" destId="{366003CE-D622-4250-AC09-8A1B21063D27}" srcOrd="0" destOrd="0" presId="urn:microsoft.com/office/officeart/2018/5/layout/IconLeafLabelList"/>
    <dgm:cxn modelId="{0B6762A2-D703-4F87-99AB-8EC8EF04881B}" type="presParOf" srcId="{47EB2CC9-1416-401A-A9C7-1D494D90373E}" destId="{5CF282B1-6D48-45B9-9761-67AD12AE4449}" srcOrd="1" destOrd="0" presId="urn:microsoft.com/office/officeart/2018/5/layout/IconLeafLabelList"/>
    <dgm:cxn modelId="{15D1F68B-E2D1-4904-A5F1-69AB0E47B806}" type="presParOf" srcId="{47EB2CC9-1416-401A-A9C7-1D494D90373E}" destId="{3CDDFA50-6585-4DF2-B126-A50920EA75FC}" srcOrd="2" destOrd="0" presId="urn:microsoft.com/office/officeart/2018/5/layout/IconLeafLabelList"/>
    <dgm:cxn modelId="{B1C629D2-30C5-4209-A703-973ECA5A416C}" type="presParOf" srcId="{47EB2CC9-1416-401A-A9C7-1D494D90373E}" destId="{C51E818B-243F-426B-A0E5-3AE0C542E22A}" srcOrd="3" destOrd="0" presId="urn:microsoft.com/office/officeart/2018/5/layout/IconLeafLabelList"/>
    <dgm:cxn modelId="{0AAF35C2-720B-43A1-982E-E683F24472D3}" type="presParOf" srcId="{640B5C04-8971-4360-96DF-E7F509EF2FEB}" destId="{8D3D7D09-C2C7-4094-9981-CF31A90C2916}" srcOrd="1" destOrd="0" presId="urn:microsoft.com/office/officeart/2018/5/layout/IconLeafLabelList"/>
    <dgm:cxn modelId="{EEB98F67-5004-4C49-92D3-A1169103AB13}" type="presParOf" srcId="{640B5C04-8971-4360-96DF-E7F509EF2FEB}" destId="{BE6FE912-3141-413E-9FCB-74F9636FBCD1}" srcOrd="2" destOrd="0" presId="urn:microsoft.com/office/officeart/2018/5/layout/IconLeafLabelList"/>
    <dgm:cxn modelId="{26E65BD6-09F0-4A5F-8276-4350155CEC87}" type="presParOf" srcId="{BE6FE912-3141-413E-9FCB-74F9636FBCD1}" destId="{FEF6EEFB-801B-465B-BF93-D997C57E1EE5}" srcOrd="0" destOrd="0" presId="urn:microsoft.com/office/officeart/2018/5/layout/IconLeafLabelList"/>
    <dgm:cxn modelId="{EE420FFE-DCFB-4F7D-9083-357A9735AE09}" type="presParOf" srcId="{BE6FE912-3141-413E-9FCB-74F9636FBCD1}" destId="{427D3A9B-4FAF-4A9B-9A7B-8E04CACB918B}" srcOrd="1" destOrd="0" presId="urn:microsoft.com/office/officeart/2018/5/layout/IconLeafLabelList"/>
    <dgm:cxn modelId="{7E4F3CCA-7C25-47F8-A1DB-FB050EFD5A0B}" type="presParOf" srcId="{BE6FE912-3141-413E-9FCB-74F9636FBCD1}" destId="{5F388CAC-D965-4B45-8F57-5ECF00B73652}" srcOrd="2" destOrd="0" presId="urn:microsoft.com/office/officeart/2018/5/layout/IconLeafLabelList"/>
    <dgm:cxn modelId="{66301A77-A415-4CD5-831B-B93AF95A1C22}" type="presParOf" srcId="{BE6FE912-3141-413E-9FCB-74F9636FBCD1}" destId="{A3EC3442-0576-4BDD-9FC4-0F2B628E6D6B}" srcOrd="3" destOrd="0" presId="urn:microsoft.com/office/officeart/2018/5/layout/IconLeafLabelList"/>
    <dgm:cxn modelId="{AF53E36B-BB42-4781-9063-34F74CDB2470}" type="presParOf" srcId="{640B5C04-8971-4360-96DF-E7F509EF2FEB}" destId="{C99C94F1-6EB2-4E5A-97DE-32E33DBD43B0}" srcOrd="3" destOrd="0" presId="urn:microsoft.com/office/officeart/2018/5/layout/IconLeafLabelList"/>
    <dgm:cxn modelId="{B8E19E8A-02BC-4259-949E-639642860B2F}" type="presParOf" srcId="{640B5C04-8971-4360-96DF-E7F509EF2FEB}" destId="{CDB08151-094A-4BC8-90D6-38F711C94BA3}" srcOrd="4" destOrd="0" presId="urn:microsoft.com/office/officeart/2018/5/layout/IconLeafLabelList"/>
    <dgm:cxn modelId="{7762B223-9073-442D-BA4C-43233F899FA1}" type="presParOf" srcId="{CDB08151-094A-4BC8-90D6-38F711C94BA3}" destId="{2E8E87D3-4E08-4E4B-8591-08F281424959}" srcOrd="0" destOrd="0" presId="urn:microsoft.com/office/officeart/2018/5/layout/IconLeafLabelList"/>
    <dgm:cxn modelId="{C4BAD223-55FE-4E4E-8705-A2231DE43B8A}" type="presParOf" srcId="{CDB08151-094A-4BC8-90D6-38F711C94BA3}" destId="{1527AE5C-B272-4E5D-8B7F-009F8820BAE2}" srcOrd="1" destOrd="0" presId="urn:microsoft.com/office/officeart/2018/5/layout/IconLeafLabelList"/>
    <dgm:cxn modelId="{1832B97D-2771-42B1-A3CA-C744C2096A92}" type="presParOf" srcId="{CDB08151-094A-4BC8-90D6-38F711C94BA3}" destId="{341A07D8-AB62-452B-B6E0-24ED597EDA84}" srcOrd="2" destOrd="0" presId="urn:microsoft.com/office/officeart/2018/5/layout/IconLeafLabelList"/>
    <dgm:cxn modelId="{39FDA111-B686-4487-818C-C1C9B9A16835}" type="presParOf" srcId="{CDB08151-094A-4BC8-90D6-38F711C94BA3}" destId="{9E537DE3-9B5D-4FA0-ABF9-A5584B0CDA3F}"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39D22-C838-42E0-8485-D5B5D86BF81C}">
      <dsp:nvSpPr>
        <dsp:cNvPr id="0" name=""/>
        <dsp:cNvSpPr/>
      </dsp:nvSpPr>
      <dsp:spPr>
        <a:xfrm>
          <a:off x="1126403" y="713410"/>
          <a:ext cx="1766812" cy="1766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F70FAD-8F02-4765-8121-1461F9AD8C95}">
      <dsp:nvSpPr>
        <dsp:cNvPr id="0" name=""/>
        <dsp:cNvSpPr/>
      </dsp:nvSpPr>
      <dsp:spPr>
        <a:xfrm>
          <a:off x="46684" y="2919133"/>
          <a:ext cx="392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a:t>Due by January 1, 2020</a:t>
          </a:r>
        </a:p>
      </dsp:txBody>
      <dsp:txXfrm>
        <a:off x="46684" y="2919133"/>
        <a:ext cx="3926250" cy="720000"/>
      </dsp:txXfrm>
    </dsp:sp>
    <dsp:sp modelId="{16157E40-A07B-4D15-A57E-34176CF278BD}">
      <dsp:nvSpPr>
        <dsp:cNvPr id="0" name=""/>
        <dsp:cNvSpPr/>
      </dsp:nvSpPr>
      <dsp:spPr>
        <a:xfrm>
          <a:off x="6681065" y="354917"/>
          <a:ext cx="1766812" cy="1766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44760C-D1FF-44D8-A0E2-5D4F444F3B4A}">
      <dsp:nvSpPr>
        <dsp:cNvPr id="0" name=""/>
        <dsp:cNvSpPr/>
      </dsp:nvSpPr>
      <dsp:spPr>
        <a:xfrm>
          <a:off x="4660028" y="2095265"/>
          <a:ext cx="5808886" cy="1818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a:t>FAQ – I don’t have state plan changes, do I have to update anything?  </a:t>
          </a:r>
        </a:p>
        <a:p>
          <a:pPr marL="0" lvl="0" indent="0" algn="ctr" defTabSz="1066800">
            <a:lnSpc>
              <a:spcPct val="100000"/>
            </a:lnSpc>
            <a:spcBef>
              <a:spcPct val="0"/>
            </a:spcBef>
            <a:spcAft>
              <a:spcPct val="35000"/>
            </a:spcAft>
            <a:buNone/>
          </a:pPr>
          <a:r>
            <a:rPr lang="en-US" sz="2400" kern="1200"/>
            <a:t>YES!  At a minimum, Council member roster, Council staff roster, Council projected budget</a:t>
          </a:r>
        </a:p>
      </dsp:txBody>
      <dsp:txXfrm>
        <a:off x="4660028" y="2095265"/>
        <a:ext cx="5808886" cy="1818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0AACE-96DB-489E-9044-41A37BA908C6}">
      <dsp:nvSpPr>
        <dsp:cNvPr id="0" name=""/>
        <dsp:cNvSpPr/>
      </dsp:nvSpPr>
      <dsp:spPr>
        <a:xfrm>
          <a:off x="1276332" y="109289"/>
          <a:ext cx="1268176" cy="126817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06C4F0-E2F9-4BA6-A57F-52F7EFBF782B}">
      <dsp:nvSpPr>
        <dsp:cNvPr id="0" name=""/>
        <dsp:cNvSpPr/>
      </dsp:nvSpPr>
      <dsp:spPr>
        <a:xfrm>
          <a:off x="1546599" y="379556"/>
          <a:ext cx="727642" cy="7276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0D652B-1E83-482B-81AF-4B6FC380F7C2}">
      <dsp:nvSpPr>
        <dsp:cNvPr id="0" name=""/>
        <dsp:cNvSpPr/>
      </dsp:nvSpPr>
      <dsp:spPr>
        <a:xfrm>
          <a:off x="870931" y="1772471"/>
          <a:ext cx="20789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Identification</a:t>
          </a:r>
        </a:p>
      </dsp:txBody>
      <dsp:txXfrm>
        <a:off x="870931" y="1772471"/>
        <a:ext cx="2078977" cy="720000"/>
      </dsp:txXfrm>
    </dsp:sp>
    <dsp:sp modelId="{B4F7DF44-A297-43AB-87F1-19B336ACCE39}">
      <dsp:nvSpPr>
        <dsp:cNvPr id="0" name=""/>
        <dsp:cNvSpPr/>
      </dsp:nvSpPr>
      <dsp:spPr>
        <a:xfrm>
          <a:off x="3719131" y="109289"/>
          <a:ext cx="1268176" cy="126817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5CAFE4-AB52-4E2B-AF29-99685CA11233}">
      <dsp:nvSpPr>
        <dsp:cNvPr id="0" name=""/>
        <dsp:cNvSpPr/>
      </dsp:nvSpPr>
      <dsp:spPr>
        <a:xfrm>
          <a:off x="3989398" y="379556"/>
          <a:ext cx="727642" cy="7276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6C0191-A97C-4102-8A42-9A44BEED8FC4}">
      <dsp:nvSpPr>
        <dsp:cNvPr id="0" name=""/>
        <dsp:cNvSpPr/>
      </dsp:nvSpPr>
      <dsp:spPr>
        <a:xfrm>
          <a:off x="3313730" y="1772471"/>
          <a:ext cx="20789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Council establishment</a:t>
          </a:r>
        </a:p>
      </dsp:txBody>
      <dsp:txXfrm>
        <a:off x="3313730" y="1772471"/>
        <a:ext cx="2078977" cy="720000"/>
      </dsp:txXfrm>
    </dsp:sp>
    <dsp:sp modelId="{8C92CB0B-32D9-4F93-A303-25B44EE24150}">
      <dsp:nvSpPr>
        <dsp:cNvPr id="0" name=""/>
        <dsp:cNvSpPr/>
      </dsp:nvSpPr>
      <dsp:spPr>
        <a:xfrm>
          <a:off x="1276332" y="3012216"/>
          <a:ext cx="1268176" cy="126817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183359-4159-4CE6-A8CF-2B74E558F27A}">
      <dsp:nvSpPr>
        <dsp:cNvPr id="0" name=""/>
        <dsp:cNvSpPr/>
      </dsp:nvSpPr>
      <dsp:spPr>
        <a:xfrm>
          <a:off x="1546599" y="3282483"/>
          <a:ext cx="727642" cy="7276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B38280-BE9D-45E2-990B-6939ED0C350C}">
      <dsp:nvSpPr>
        <dsp:cNvPr id="0" name=""/>
        <dsp:cNvSpPr/>
      </dsp:nvSpPr>
      <dsp:spPr>
        <a:xfrm>
          <a:off x="870931" y="4675398"/>
          <a:ext cx="20789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Council membership</a:t>
          </a:r>
        </a:p>
      </dsp:txBody>
      <dsp:txXfrm>
        <a:off x="870931" y="4675398"/>
        <a:ext cx="2078977" cy="720000"/>
      </dsp:txXfrm>
    </dsp:sp>
    <dsp:sp modelId="{602F16E6-3E8A-458D-849B-5DC3CE5207D3}">
      <dsp:nvSpPr>
        <dsp:cNvPr id="0" name=""/>
        <dsp:cNvSpPr/>
      </dsp:nvSpPr>
      <dsp:spPr>
        <a:xfrm>
          <a:off x="3719131" y="3012216"/>
          <a:ext cx="1268176" cy="126817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7AEAA5-CEF2-4E39-8CC2-90500FB9C75D}">
      <dsp:nvSpPr>
        <dsp:cNvPr id="0" name=""/>
        <dsp:cNvSpPr/>
      </dsp:nvSpPr>
      <dsp:spPr>
        <a:xfrm>
          <a:off x="3989398" y="3282483"/>
          <a:ext cx="727642" cy="72764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8256BA-640F-4DB5-8407-0072661D3477}">
      <dsp:nvSpPr>
        <dsp:cNvPr id="0" name=""/>
        <dsp:cNvSpPr/>
      </dsp:nvSpPr>
      <dsp:spPr>
        <a:xfrm>
          <a:off x="3313730" y="4675398"/>
          <a:ext cx="20789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Council staff</a:t>
          </a:r>
        </a:p>
      </dsp:txBody>
      <dsp:txXfrm>
        <a:off x="3313730" y="4675398"/>
        <a:ext cx="2078977"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E2115-E6A7-4997-97BD-3BEA46F92A99}">
      <dsp:nvSpPr>
        <dsp:cNvPr id="0" name=""/>
        <dsp:cNvSpPr/>
      </dsp:nvSpPr>
      <dsp:spPr>
        <a:xfrm>
          <a:off x="1106831" y="571532"/>
          <a:ext cx="1281951" cy="12819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8470F5-28EF-40A0-809B-3FA5D5F0FA8B}">
      <dsp:nvSpPr>
        <dsp:cNvPr id="0" name=""/>
        <dsp:cNvSpPr/>
      </dsp:nvSpPr>
      <dsp:spPr>
        <a:xfrm>
          <a:off x="323416" y="2317994"/>
          <a:ext cx="2848781"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dirty="0"/>
            <a:t>Urban – 50,000</a:t>
          </a:r>
          <a:r>
            <a:rPr lang="en-US" sz="2400" kern="1200" baseline="0" dirty="0"/>
            <a:t> or more people</a:t>
          </a:r>
          <a:endParaRPr lang="en-US" sz="2400" kern="1200" dirty="0"/>
        </a:p>
      </dsp:txBody>
      <dsp:txXfrm>
        <a:off x="323416" y="2317994"/>
        <a:ext cx="2848781" cy="1350000"/>
      </dsp:txXfrm>
    </dsp:sp>
    <dsp:sp modelId="{94565B6A-F96D-4B5F-A486-BA9C63C7F89F}">
      <dsp:nvSpPr>
        <dsp:cNvPr id="0" name=""/>
        <dsp:cNvSpPr/>
      </dsp:nvSpPr>
      <dsp:spPr>
        <a:xfrm>
          <a:off x="4454150" y="571532"/>
          <a:ext cx="1281951" cy="12819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48B1B2-791E-4F56-9BA1-734BBFCEE076}">
      <dsp:nvSpPr>
        <dsp:cNvPr id="0" name=""/>
        <dsp:cNvSpPr/>
      </dsp:nvSpPr>
      <dsp:spPr>
        <a:xfrm>
          <a:off x="3670735" y="2317994"/>
          <a:ext cx="2848781"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baseline="0" dirty="0"/>
            <a:t>Urban Clusters – at least 2,500 people, but fewer than 50,000 people</a:t>
          </a:r>
          <a:endParaRPr lang="en-US" sz="2400" kern="1200" dirty="0"/>
        </a:p>
      </dsp:txBody>
      <dsp:txXfrm>
        <a:off x="3670735" y="2317994"/>
        <a:ext cx="2848781" cy="1350000"/>
      </dsp:txXfrm>
    </dsp:sp>
    <dsp:sp modelId="{25AE56EA-523F-48E9-96BD-540CCBE0C5AD}">
      <dsp:nvSpPr>
        <dsp:cNvPr id="0" name=""/>
        <dsp:cNvSpPr/>
      </dsp:nvSpPr>
      <dsp:spPr>
        <a:xfrm>
          <a:off x="7801468" y="571532"/>
          <a:ext cx="1281951" cy="12819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98FADB-43BC-41A8-A8E4-1725988672D7}">
      <dsp:nvSpPr>
        <dsp:cNvPr id="0" name=""/>
        <dsp:cNvSpPr/>
      </dsp:nvSpPr>
      <dsp:spPr>
        <a:xfrm>
          <a:off x="7018053" y="2317994"/>
          <a:ext cx="2848781"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baseline="0" dirty="0"/>
            <a:t>Anything else is rural</a:t>
          </a:r>
          <a:endParaRPr lang="en-US" sz="2400" kern="1200" dirty="0"/>
        </a:p>
      </dsp:txBody>
      <dsp:txXfrm>
        <a:off x="7018053" y="2317994"/>
        <a:ext cx="2848781" cy="135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76113-C639-4BBC-9430-F8CCABA82EFD}">
      <dsp:nvSpPr>
        <dsp:cNvPr id="0" name=""/>
        <dsp:cNvSpPr/>
      </dsp:nvSpPr>
      <dsp:spPr>
        <a:xfrm>
          <a:off x="1020487" y="380210"/>
          <a:ext cx="1098562" cy="109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7BB9FE-8A68-4319-8D91-81BB4082CE5E}">
      <dsp:nvSpPr>
        <dsp:cNvPr id="0" name=""/>
        <dsp:cNvSpPr/>
      </dsp:nvSpPr>
      <dsp:spPr>
        <a:xfrm>
          <a:off x="393" y="1557609"/>
          <a:ext cx="3138750" cy="1297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kern="1200" dirty="0"/>
            <a:t>Goal description (or goal statement)</a:t>
          </a:r>
        </a:p>
      </dsp:txBody>
      <dsp:txXfrm>
        <a:off x="393" y="1557609"/>
        <a:ext cx="3138750" cy="1297855"/>
      </dsp:txXfrm>
    </dsp:sp>
    <dsp:sp modelId="{2EFFA301-9D98-41C6-9766-6609DE845EBB}">
      <dsp:nvSpPr>
        <dsp:cNvPr id="0" name=""/>
        <dsp:cNvSpPr/>
      </dsp:nvSpPr>
      <dsp:spPr>
        <a:xfrm>
          <a:off x="393" y="2175888"/>
          <a:ext cx="3138750" cy="1796445"/>
        </a:xfrm>
        <a:prstGeom prst="rect">
          <a:avLst/>
        </a:prstGeom>
        <a:noFill/>
        <a:ln>
          <a:noFill/>
        </a:ln>
        <a:effectLst/>
      </dsp:spPr>
      <dsp:style>
        <a:lnRef idx="0">
          <a:scrgbClr r="0" g="0" b="0"/>
        </a:lnRef>
        <a:fillRef idx="0">
          <a:scrgbClr r="0" g="0" b="0"/>
        </a:fillRef>
        <a:effectRef idx="0">
          <a:scrgbClr r="0" g="0" b="0"/>
        </a:effectRef>
        <a:fontRef idx="minor"/>
      </dsp:style>
    </dsp:sp>
    <dsp:sp modelId="{7B7A911C-C51B-41DD-B39C-B1580E8CE5AE}">
      <dsp:nvSpPr>
        <dsp:cNvPr id="0" name=""/>
        <dsp:cNvSpPr/>
      </dsp:nvSpPr>
      <dsp:spPr>
        <a:xfrm>
          <a:off x="4708518" y="380210"/>
          <a:ext cx="1098562" cy="109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5F79E7F-F683-475B-841E-9E71FCBEB5B5}">
      <dsp:nvSpPr>
        <dsp:cNvPr id="0" name=""/>
        <dsp:cNvSpPr/>
      </dsp:nvSpPr>
      <dsp:spPr>
        <a:xfrm>
          <a:off x="3688425" y="1633233"/>
          <a:ext cx="3138750"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kern="1200" dirty="0"/>
            <a:t>Expected goal outcome</a:t>
          </a:r>
        </a:p>
      </dsp:txBody>
      <dsp:txXfrm>
        <a:off x="3688425" y="1633233"/>
        <a:ext cx="3138750" cy="470812"/>
      </dsp:txXfrm>
    </dsp:sp>
    <dsp:sp modelId="{5AEF0368-C3C4-4C7E-8090-ED8E4F80A3C2}">
      <dsp:nvSpPr>
        <dsp:cNvPr id="0" name=""/>
        <dsp:cNvSpPr/>
      </dsp:nvSpPr>
      <dsp:spPr>
        <a:xfrm>
          <a:off x="3688425" y="2175888"/>
          <a:ext cx="3138750" cy="1796445"/>
        </a:xfrm>
        <a:prstGeom prst="rect">
          <a:avLst/>
        </a:prstGeom>
        <a:noFill/>
        <a:ln>
          <a:noFill/>
        </a:ln>
        <a:effectLst/>
      </dsp:spPr>
      <dsp:style>
        <a:lnRef idx="0">
          <a:scrgbClr r="0" g="0" b="0"/>
        </a:lnRef>
        <a:fillRef idx="0">
          <a:scrgbClr r="0" g="0" b="0"/>
        </a:fillRef>
        <a:effectRef idx="0">
          <a:scrgbClr r="0" g="0" b="0"/>
        </a:effectRef>
        <a:fontRef idx="minor"/>
      </dsp:style>
    </dsp:sp>
    <dsp:sp modelId="{B4877237-5AFB-425B-8419-B60D26BB8183}">
      <dsp:nvSpPr>
        <dsp:cNvPr id="0" name=""/>
        <dsp:cNvSpPr/>
      </dsp:nvSpPr>
      <dsp:spPr>
        <a:xfrm>
          <a:off x="8396550" y="64054"/>
          <a:ext cx="1098562" cy="1098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A7FC08-91C6-4FB3-A4A0-1406CB96FBA9}">
      <dsp:nvSpPr>
        <dsp:cNvPr id="0" name=""/>
        <dsp:cNvSpPr/>
      </dsp:nvSpPr>
      <dsp:spPr>
        <a:xfrm>
          <a:off x="7376456" y="1633233"/>
          <a:ext cx="3138750"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b="1"/>
          </a:pPr>
          <a:r>
            <a:rPr lang="en-US" sz="2300" kern="1200" dirty="0"/>
            <a:t>Objectives</a:t>
          </a:r>
        </a:p>
      </dsp:txBody>
      <dsp:txXfrm>
        <a:off x="7376456" y="1633233"/>
        <a:ext cx="3138750" cy="470812"/>
      </dsp:txXfrm>
    </dsp:sp>
    <dsp:sp modelId="{4C6FC40E-EECA-4EA2-800E-EF7CAFD81D1C}">
      <dsp:nvSpPr>
        <dsp:cNvPr id="0" name=""/>
        <dsp:cNvSpPr/>
      </dsp:nvSpPr>
      <dsp:spPr>
        <a:xfrm>
          <a:off x="7376456" y="2175888"/>
          <a:ext cx="3138750" cy="179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dirty="0"/>
            <a:t>Objectives are then selected when creating the Annual Work Plan</a:t>
          </a:r>
        </a:p>
        <a:p>
          <a:pPr marL="0" lvl="0" indent="0" algn="ctr" defTabSz="889000">
            <a:lnSpc>
              <a:spcPct val="90000"/>
            </a:lnSpc>
            <a:spcBef>
              <a:spcPct val="0"/>
            </a:spcBef>
            <a:spcAft>
              <a:spcPct val="35000"/>
            </a:spcAft>
            <a:buNone/>
          </a:pPr>
          <a:r>
            <a:rPr lang="en-US" sz="2000" kern="1200" dirty="0"/>
            <a:t>Council staff must ADD objectives here 1</a:t>
          </a:r>
          <a:r>
            <a:rPr lang="en-US" sz="2000" kern="1200" baseline="30000" dirty="0"/>
            <a:t>st</a:t>
          </a:r>
          <a:r>
            <a:rPr lang="en-US" sz="2000" kern="1200" dirty="0"/>
            <a:t> prior to creating the Annual Work Plan</a:t>
          </a:r>
        </a:p>
      </dsp:txBody>
      <dsp:txXfrm>
        <a:off x="7376456" y="2175888"/>
        <a:ext cx="3138750" cy="17964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003CE-D622-4250-AC09-8A1B21063D27}">
      <dsp:nvSpPr>
        <dsp:cNvPr id="0" name=""/>
        <dsp:cNvSpPr/>
      </dsp:nvSpPr>
      <dsp:spPr>
        <a:xfrm>
          <a:off x="679050" y="578168"/>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F282B1-6D48-45B9-9761-67AD12AE4449}">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1E818B-243F-426B-A0E5-3AE0C542E22A}">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solidFill>
                <a:schemeClr val="tx1"/>
              </a:solidFill>
            </a:rPr>
            <a:t>Review the current logic model</a:t>
          </a:r>
        </a:p>
      </dsp:txBody>
      <dsp:txXfrm>
        <a:off x="75768" y="3053169"/>
        <a:ext cx="3093750" cy="720000"/>
      </dsp:txXfrm>
    </dsp:sp>
    <dsp:sp modelId="{FEF6EEFB-801B-465B-BF93-D997C57E1EE5}">
      <dsp:nvSpPr>
        <dsp:cNvPr id="0" name=""/>
        <dsp:cNvSpPr/>
      </dsp:nvSpPr>
      <dsp:spPr>
        <a:xfrm>
          <a:off x="4314206" y="578168"/>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7D3A9B-4FAF-4A9B-9A7B-8E04CACB918B}">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3EC3442-0576-4BDD-9FC4-0F2B628E6D6B}">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solidFill>
                <a:schemeClr val="tx1"/>
              </a:solidFill>
            </a:rPr>
            <a:t>Update</a:t>
          </a:r>
        </a:p>
      </dsp:txBody>
      <dsp:txXfrm>
        <a:off x="3710925" y="3053169"/>
        <a:ext cx="3093750" cy="720000"/>
      </dsp:txXfrm>
    </dsp:sp>
    <dsp:sp modelId="{2E8E87D3-4E08-4E4B-8591-08F281424959}">
      <dsp:nvSpPr>
        <dsp:cNvPr id="0" name=""/>
        <dsp:cNvSpPr/>
      </dsp:nvSpPr>
      <dsp:spPr>
        <a:xfrm>
          <a:off x="7949362" y="578168"/>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27AE5C-B272-4E5D-8B7F-009F8820BAE2}">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537DE3-9B5D-4FA0-ABF9-A5584B0CDA3F}">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solidFill>
                <a:schemeClr val="tx1"/>
              </a:solidFill>
            </a:rPr>
            <a:t>Upload updated logic model</a:t>
          </a:r>
        </a:p>
      </dsp:txBody>
      <dsp:txXfrm>
        <a:off x="7346081" y="3053169"/>
        <a:ext cx="30937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5FF14-4308-4AEC-A804-5BC12DADE695}" type="datetimeFigureOut">
              <a:rPr lang="en-US" smtClean="0"/>
              <a:t>11/12/2019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59B19-82DA-4DB1-8273-989D2170A37A}" type="slidenum">
              <a:rPr lang="en-US" smtClean="0"/>
              <a:t>‹#›</a:t>
            </a:fld>
            <a:endParaRPr lang="en-US"/>
          </a:p>
        </p:txBody>
      </p:sp>
    </p:spTree>
    <p:extLst>
      <p:ext uri="{BB962C8B-B14F-4D97-AF65-F5344CB8AC3E}">
        <p14:creationId xmlns:p14="http://schemas.microsoft.com/office/powerpoint/2010/main" val="68730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4 areas in this section</a:t>
            </a:r>
          </a:p>
        </p:txBody>
      </p:sp>
      <p:sp>
        <p:nvSpPr>
          <p:cNvPr id="4" name="Slide Number Placeholder 3"/>
          <p:cNvSpPr>
            <a:spLocks noGrp="1"/>
          </p:cNvSpPr>
          <p:nvPr>
            <p:ph type="sldNum" sz="quarter" idx="5"/>
          </p:nvPr>
        </p:nvSpPr>
        <p:spPr/>
        <p:txBody>
          <a:bodyPr/>
          <a:lstStyle/>
          <a:p>
            <a:fld id="{E3159B19-82DA-4DB1-8273-989D2170A37A}" type="slidenum">
              <a:rPr lang="en-US" smtClean="0"/>
              <a:t>3</a:t>
            </a:fld>
            <a:endParaRPr lang="en-US"/>
          </a:p>
        </p:txBody>
      </p:sp>
    </p:spTree>
    <p:extLst>
      <p:ext uri="{BB962C8B-B14F-4D97-AF65-F5344CB8AC3E}">
        <p14:creationId xmlns:p14="http://schemas.microsoft.com/office/powerpoint/2010/main" val="1602558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15</a:t>
            </a:fld>
            <a:endParaRPr lang="en-US"/>
          </a:p>
        </p:txBody>
      </p:sp>
    </p:spTree>
    <p:extLst>
      <p:ext uri="{BB962C8B-B14F-4D97-AF65-F5344CB8AC3E}">
        <p14:creationId xmlns:p14="http://schemas.microsoft.com/office/powerpoint/2010/main" val="3238126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16</a:t>
            </a:fld>
            <a:endParaRPr lang="en-US"/>
          </a:p>
        </p:txBody>
      </p:sp>
    </p:spTree>
    <p:extLst>
      <p:ext uri="{BB962C8B-B14F-4D97-AF65-F5344CB8AC3E}">
        <p14:creationId xmlns:p14="http://schemas.microsoft.com/office/powerpoint/2010/main" val="2920733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17</a:t>
            </a:fld>
            <a:endParaRPr lang="en-US"/>
          </a:p>
        </p:txBody>
      </p:sp>
    </p:spTree>
    <p:extLst>
      <p:ext uri="{BB962C8B-B14F-4D97-AF65-F5344CB8AC3E}">
        <p14:creationId xmlns:p14="http://schemas.microsoft.com/office/powerpoint/2010/main" val="626888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Additional notes on key activities:  Focus on what the key activity will address.  For example, “providing funding” or “fund a grant/contract” is sometimes listed as a key activity.  The focus on the key activity is the funding rather than what the funding will address.  Rephrase key activity statements so that the focus of the funding will support outcomes for people with DD, their families, or to address a systems change.  </a:t>
            </a:r>
          </a:p>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21</a:t>
            </a:fld>
            <a:endParaRPr lang="en-US"/>
          </a:p>
        </p:txBody>
      </p:sp>
    </p:spTree>
    <p:extLst>
      <p:ext uri="{BB962C8B-B14F-4D97-AF65-F5344CB8AC3E}">
        <p14:creationId xmlns:p14="http://schemas.microsoft.com/office/powerpoint/2010/main" val="2533721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22</a:t>
            </a:fld>
            <a:endParaRPr lang="en-US"/>
          </a:p>
        </p:txBody>
      </p:sp>
    </p:spTree>
    <p:extLst>
      <p:ext uri="{BB962C8B-B14F-4D97-AF65-F5344CB8AC3E}">
        <p14:creationId xmlns:p14="http://schemas.microsoft.com/office/powerpoint/2010/main" val="1116059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23</a:t>
            </a:fld>
            <a:endParaRPr lang="en-US"/>
          </a:p>
        </p:txBody>
      </p:sp>
    </p:spTree>
    <p:extLst>
      <p:ext uri="{BB962C8B-B14F-4D97-AF65-F5344CB8AC3E}">
        <p14:creationId xmlns:p14="http://schemas.microsoft.com/office/powerpoint/2010/main" val="2235327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24</a:t>
            </a:fld>
            <a:endParaRPr lang="en-US"/>
          </a:p>
        </p:txBody>
      </p:sp>
    </p:spTree>
    <p:extLst>
      <p:ext uri="{BB962C8B-B14F-4D97-AF65-F5344CB8AC3E}">
        <p14:creationId xmlns:p14="http://schemas.microsoft.com/office/powerpoint/2010/main" val="467087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25</a:t>
            </a:fld>
            <a:endParaRPr lang="en-US"/>
          </a:p>
        </p:txBody>
      </p:sp>
    </p:spTree>
    <p:extLst>
      <p:ext uri="{BB962C8B-B14F-4D97-AF65-F5344CB8AC3E}">
        <p14:creationId xmlns:p14="http://schemas.microsoft.com/office/powerpoint/2010/main" val="970558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26</a:t>
            </a:fld>
            <a:endParaRPr lang="en-US"/>
          </a:p>
        </p:txBody>
      </p:sp>
    </p:spTree>
    <p:extLst>
      <p:ext uri="{BB962C8B-B14F-4D97-AF65-F5344CB8AC3E}">
        <p14:creationId xmlns:p14="http://schemas.microsoft.com/office/powerpoint/2010/main" val="1629254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4</a:t>
            </a:fld>
            <a:endParaRPr lang="en-US"/>
          </a:p>
        </p:txBody>
      </p:sp>
    </p:spTree>
    <p:extLst>
      <p:ext uri="{BB962C8B-B14F-4D97-AF65-F5344CB8AC3E}">
        <p14:creationId xmlns:p14="http://schemas.microsoft.com/office/powerpoint/2010/main" val="54179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identifying council members geographical area (urban or rural), the US Census Bureau defines urbanized areas, as those which contain 50,000 or more people; and urban clusters as those which have at least 2,500 people but fewer than 50,000 residents; anyone not living in an urbanized area or cluster would be considered rural.</a:t>
            </a:r>
          </a:p>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7</a:t>
            </a:fld>
            <a:endParaRPr lang="en-US"/>
          </a:p>
        </p:txBody>
      </p:sp>
    </p:spTree>
    <p:extLst>
      <p:ext uri="{BB962C8B-B14F-4D97-AF65-F5344CB8AC3E}">
        <p14:creationId xmlns:p14="http://schemas.microsoft.com/office/powerpoint/2010/main" val="3175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5 areas in this section:</a:t>
            </a:r>
          </a:p>
          <a:p>
            <a:endParaRPr lang="en-US" dirty="0"/>
          </a:p>
          <a:p>
            <a:r>
              <a:rPr lang="en-US" sz="1200" b="1" kern="1200" dirty="0">
                <a:solidFill>
                  <a:schemeClr val="tx1"/>
                </a:solidFill>
                <a:effectLst/>
                <a:latin typeface="+mn-lt"/>
                <a:ea typeface="+mn-ea"/>
                <a:cs typeface="+mn-cs"/>
              </a:rPr>
              <a:t>DSA contact information</a:t>
            </a:r>
            <a:r>
              <a:rPr lang="en-US" sz="1200" kern="1200" dirty="0">
                <a:solidFill>
                  <a:schemeClr val="tx1"/>
                </a:solidFill>
                <a:effectLst/>
                <a:latin typeface="+mn-lt"/>
                <a:ea typeface="+mn-ea"/>
                <a:cs typeface="+mn-cs"/>
              </a:rPr>
              <a:t>:  Provide the requested information (items marked with an asterisk (*) are required).</a:t>
            </a:r>
          </a:p>
          <a:p>
            <a:r>
              <a:rPr lang="en-US" sz="1200" b="1" kern="1200" dirty="0">
                <a:solidFill>
                  <a:schemeClr val="tx1"/>
                </a:solidFill>
                <a:effectLst/>
                <a:latin typeface="+mn-lt"/>
                <a:ea typeface="+mn-ea"/>
                <a:cs typeface="+mn-cs"/>
              </a:rPr>
              <a:t>Direct Services</a:t>
            </a:r>
            <a:r>
              <a:rPr lang="en-US" sz="1200" kern="1200" dirty="0">
                <a:solidFill>
                  <a:schemeClr val="tx1"/>
                </a:solidFill>
                <a:effectLst/>
                <a:latin typeface="+mn-lt"/>
                <a:ea typeface="+mn-ea"/>
                <a:cs typeface="+mn-cs"/>
              </a:rPr>
              <a:t>:  Indicate whether the DSA provides or pays for direct services to persons with developmental disabilities.</a:t>
            </a:r>
          </a:p>
          <a:p>
            <a:r>
              <a:rPr lang="en-US" sz="1200" b="1" kern="1200" dirty="0">
                <a:solidFill>
                  <a:schemeClr val="tx1"/>
                </a:solidFill>
                <a:effectLst/>
                <a:latin typeface="+mn-lt"/>
                <a:ea typeface="+mn-ea"/>
                <a:cs typeface="+mn-cs"/>
              </a:rPr>
              <a:t>DSA Roles and Responsibilities related to the Council</a:t>
            </a:r>
            <a:r>
              <a:rPr lang="en-US" sz="1200" kern="1200" dirty="0">
                <a:solidFill>
                  <a:schemeClr val="tx1"/>
                </a:solidFill>
                <a:effectLst/>
                <a:latin typeface="+mn-lt"/>
                <a:ea typeface="+mn-ea"/>
                <a:cs typeface="+mn-cs"/>
              </a:rPr>
              <a:t>:  Describe how the DSA supports the Council.  Include information about the types of supports the DSA provides to the Council.</a:t>
            </a:r>
          </a:p>
          <a:p>
            <a:r>
              <a:rPr lang="en-US" sz="1200" b="1" kern="1200" dirty="0">
                <a:solidFill>
                  <a:schemeClr val="tx1"/>
                </a:solidFill>
                <a:effectLst/>
                <a:latin typeface="+mn-lt"/>
                <a:ea typeface="+mn-ea"/>
                <a:cs typeface="+mn-cs"/>
              </a:rPr>
              <a:t>Memorandum of Understanding</a:t>
            </a:r>
            <a:r>
              <a:rPr lang="en-US" sz="1200" kern="1200" dirty="0">
                <a:solidFill>
                  <a:schemeClr val="tx1"/>
                </a:solidFill>
                <a:effectLst/>
                <a:latin typeface="+mn-lt"/>
                <a:ea typeface="+mn-ea"/>
                <a:cs typeface="+mn-cs"/>
              </a:rPr>
              <a:t>:  Indicate whether the Council has a Memorandum of Understanding with the DSA.</a:t>
            </a:r>
          </a:p>
          <a:p>
            <a:r>
              <a:rPr lang="en-US" sz="1200" b="1" kern="1200" dirty="0">
                <a:solidFill>
                  <a:schemeClr val="tx1"/>
                </a:solidFill>
                <a:effectLst/>
                <a:latin typeface="+mn-lt"/>
                <a:ea typeface="+mn-ea"/>
                <a:cs typeface="+mn-cs"/>
              </a:rPr>
              <a:t>Calendar year the DSA was designated</a:t>
            </a:r>
            <a:r>
              <a:rPr lang="en-US" sz="1200" kern="1200" dirty="0">
                <a:solidFill>
                  <a:schemeClr val="tx1"/>
                </a:solidFill>
                <a:effectLst/>
                <a:latin typeface="+mn-lt"/>
                <a:ea typeface="+mn-ea"/>
                <a:cs typeface="+mn-cs"/>
              </a:rPr>
              <a:t>:  Provide the year.</a:t>
            </a:r>
          </a:p>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8</a:t>
            </a:fld>
            <a:endParaRPr lang="en-US"/>
          </a:p>
        </p:txBody>
      </p:sp>
    </p:spTree>
    <p:extLst>
      <p:ext uri="{BB962C8B-B14F-4D97-AF65-F5344CB8AC3E}">
        <p14:creationId xmlns:p14="http://schemas.microsoft.com/office/powerpoint/2010/main" val="1540678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10</a:t>
            </a:fld>
            <a:endParaRPr lang="en-US"/>
          </a:p>
        </p:txBody>
      </p:sp>
    </p:spTree>
    <p:extLst>
      <p:ext uri="{BB962C8B-B14F-4D97-AF65-F5344CB8AC3E}">
        <p14:creationId xmlns:p14="http://schemas.microsoft.com/office/powerpoint/2010/main" val="2318741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Adding or changing an objective is a State Plan UPDATE – not an amendment!</a:t>
            </a:r>
          </a:p>
        </p:txBody>
      </p:sp>
      <p:sp>
        <p:nvSpPr>
          <p:cNvPr id="4" name="Slide Number Placeholder 3"/>
          <p:cNvSpPr>
            <a:spLocks noGrp="1"/>
          </p:cNvSpPr>
          <p:nvPr>
            <p:ph type="sldNum" sz="quarter" idx="5"/>
          </p:nvPr>
        </p:nvSpPr>
        <p:spPr/>
        <p:txBody>
          <a:bodyPr/>
          <a:lstStyle/>
          <a:p>
            <a:fld id="{E3159B19-82DA-4DB1-8273-989D2170A37A}" type="slidenum">
              <a:rPr lang="en-US" smtClean="0"/>
              <a:t>11</a:t>
            </a:fld>
            <a:endParaRPr lang="en-US"/>
          </a:p>
        </p:txBody>
      </p:sp>
    </p:spTree>
    <p:extLst>
      <p:ext uri="{BB962C8B-B14F-4D97-AF65-F5344CB8AC3E}">
        <p14:creationId xmlns:p14="http://schemas.microsoft.com/office/powerpoint/2010/main" val="44401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12</a:t>
            </a:fld>
            <a:endParaRPr lang="en-US"/>
          </a:p>
        </p:txBody>
      </p:sp>
    </p:spTree>
    <p:extLst>
      <p:ext uri="{BB962C8B-B14F-4D97-AF65-F5344CB8AC3E}">
        <p14:creationId xmlns:p14="http://schemas.microsoft.com/office/powerpoint/2010/main" val="686106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13</a:t>
            </a:fld>
            <a:endParaRPr lang="en-US"/>
          </a:p>
        </p:txBody>
      </p:sp>
    </p:spTree>
    <p:extLst>
      <p:ext uri="{BB962C8B-B14F-4D97-AF65-F5344CB8AC3E}">
        <p14:creationId xmlns:p14="http://schemas.microsoft.com/office/powerpoint/2010/main" val="24797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59B19-82DA-4DB1-8273-989D2170A37A}" type="slidenum">
              <a:rPr lang="en-US" smtClean="0"/>
              <a:t>14</a:t>
            </a:fld>
            <a:endParaRPr lang="en-US"/>
          </a:p>
        </p:txBody>
      </p:sp>
    </p:spTree>
    <p:extLst>
      <p:ext uri="{BB962C8B-B14F-4D97-AF65-F5344CB8AC3E}">
        <p14:creationId xmlns:p14="http://schemas.microsoft.com/office/powerpoint/2010/main" val="4061633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1F9D-75E5-4F1B-9B5E-D3F343E868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214DDE-BAFB-429B-87DA-837EF7DEE3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82A3B0-C184-43BC-97A7-C3DF7CAE927A}"/>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5" name="Footer Placeholder 4">
            <a:extLst>
              <a:ext uri="{FF2B5EF4-FFF2-40B4-BE49-F238E27FC236}">
                <a16:creationId xmlns:a16="http://schemas.microsoft.com/office/drawing/2014/main" id="{FE800095-4A19-4625-A90A-DBD9A0422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A0B91-871F-4AEE-96DE-C72A3C69C9A7}"/>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276257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56438-505F-42DB-B7FB-8AC43B4079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BBA78-AE9B-4D08-93D1-4AE592F179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69ADCD-1F07-4A26-8155-CDF810635DDF}"/>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5" name="Footer Placeholder 4">
            <a:extLst>
              <a:ext uri="{FF2B5EF4-FFF2-40B4-BE49-F238E27FC236}">
                <a16:creationId xmlns:a16="http://schemas.microsoft.com/office/drawing/2014/main" id="{0B887CE4-F5E2-42E5-A4D3-40C08E185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9C537C-378F-4C38-8803-5F154302C979}"/>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2362704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F7C73-CA70-4A59-86F3-D3531F7CD0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68B31A-C677-4297-9431-FB13D29014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113CC5-C522-48A4-9184-5DB4BD5CE00C}"/>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5" name="Footer Placeholder 4">
            <a:extLst>
              <a:ext uri="{FF2B5EF4-FFF2-40B4-BE49-F238E27FC236}">
                <a16:creationId xmlns:a16="http://schemas.microsoft.com/office/drawing/2014/main" id="{E4AEA0A4-EAA6-428A-92F6-2439E3BBCA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05393-83C4-4C75-B039-6247F8F6D1E8}"/>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34142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F298-9F10-4063-83CB-927365CC60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16A6D-B932-44EA-8F48-DBC65CC43D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17F28B-0422-4B8B-8023-0A39A35DC7D3}"/>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5" name="Footer Placeholder 4">
            <a:extLst>
              <a:ext uri="{FF2B5EF4-FFF2-40B4-BE49-F238E27FC236}">
                <a16:creationId xmlns:a16="http://schemas.microsoft.com/office/drawing/2014/main" id="{78073D89-73B6-4EB0-A9A7-4634AA12B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F41DA-B927-422C-AE9D-15537B836C6B}"/>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314849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4C9BC-481F-4203-93DD-8718C15CC9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515088-98F1-4793-B2BC-0708D8300C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2CFB8C-29E5-4F73-B483-BDA9EAAEA34B}"/>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5" name="Footer Placeholder 4">
            <a:extLst>
              <a:ext uri="{FF2B5EF4-FFF2-40B4-BE49-F238E27FC236}">
                <a16:creationId xmlns:a16="http://schemas.microsoft.com/office/drawing/2014/main" id="{B28CC63C-E64F-4618-97C7-DE5C4BBE3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21D4B6-ADDB-4BC3-80CB-46F7863F397B}"/>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2541404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90787-51C1-4935-8EAC-F03D01D9F5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DB614F-8173-4AF7-A4A9-B1056DC231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A5C09B-1E45-41B5-AF2F-EB9148E9C0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BB0FBD-FB5E-42F6-A574-708659A3C5C3}"/>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6" name="Footer Placeholder 5">
            <a:extLst>
              <a:ext uri="{FF2B5EF4-FFF2-40B4-BE49-F238E27FC236}">
                <a16:creationId xmlns:a16="http://schemas.microsoft.com/office/drawing/2014/main" id="{8235ED49-471B-400B-8320-2A0A6FD08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C8BAA5-4813-42FA-9F39-32D3586197A6}"/>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14742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AB97B-7AD5-45A2-B64C-3E5EE23C90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3E61CB-16CC-4569-A42E-128A8B527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6DDA51-0139-43F4-8EF8-BA0C2CA248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A2B148-9DF7-4CB1-8B64-248D0F1248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B4FF4E-CA24-46FF-A23C-9FB7E0BE1B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360325-E239-49FC-A207-451E79783BB7}"/>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8" name="Footer Placeholder 7">
            <a:extLst>
              <a:ext uri="{FF2B5EF4-FFF2-40B4-BE49-F238E27FC236}">
                <a16:creationId xmlns:a16="http://schemas.microsoft.com/office/drawing/2014/main" id="{1163D126-6E7A-4B39-B953-9600922803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0EAF31-BA76-484D-BA9F-80C636A817A6}"/>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171314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7C1C7-ECD3-491D-9E52-A7DDE6D961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742EB6-CA58-4725-A811-F529DB78CEB7}"/>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4" name="Footer Placeholder 3">
            <a:extLst>
              <a:ext uri="{FF2B5EF4-FFF2-40B4-BE49-F238E27FC236}">
                <a16:creationId xmlns:a16="http://schemas.microsoft.com/office/drawing/2014/main" id="{B59EC573-1E55-4709-84A7-9306BEABB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8F46F8-4642-443B-AD91-54FEBF2561DA}"/>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163148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B4F71D-578A-427E-AA17-0110B188342B}"/>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3" name="Footer Placeholder 2">
            <a:extLst>
              <a:ext uri="{FF2B5EF4-FFF2-40B4-BE49-F238E27FC236}">
                <a16:creationId xmlns:a16="http://schemas.microsoft.com/office/drawing/2014/main" id="{9CE8AE4B-8D70-47A6-8202-AB12D84E93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C91ABA-EDFE-4D8E-ACF7-754394ECCABD}"/>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336834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3719-4DFC-456D-8385-F07E12196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ECA33E-7AD7-4BE5-9602-1F01FC258C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5DF72B-7C83-4CBB-A490-47767005C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4A2E6D-FDBD-4BAB-9A23-D98C0CEA6CD1}"/>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6" name="Footer Placeholder 5">
            <a:extLst>
              <a:ext uri="{FF2B5EF4-FFF2-40B4-BE49-F238E27FC236}">
                <a16:creationId xmlns:a16="http://schemas.microsoft.com/office/drawing/2014/main" id="{11BE14C5-35BA-45EF-B1B3-1F41DD6EF2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F7BB5F-7C88-4D42-A1BD-3163D381A6CC}"/>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195937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7996-844D-40CF-B100-1C1CADB448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CD9AFF-F2B9-48D9-B76E-78296BCE60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7FC0CF-46C0-4B01-BCF2-C97388AC03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0CAB90-013A-4E1D-B610-3EEC243EAE9F}"/>
              </a:ext>
            </a:extLst>
          </p:cNvPr>
          <p:cNvSpPr>
            <a:spLocks noGrp="1"/>
          </p:cNvSpPr>
          <p:nvPr>
            <p:ph type="dt" sz="half" idx="10"/>
          </p:nvPr>
        </p:nvSpPr>
        <p:spPr/>
        <p:txBody>
          <a:bodyPr/>
          <a:lstStyle/>
          <a:p>
            <a:fld id="{1946E110-8D9A-47A4-9B06-B6F3EC4F516E}" type="datetimeFigureOut">
              <a:rPr lang="en-US" smtClean="0"/>
              <a:t>11/12/2019</a:t>
            </a:fld>
            <a:endParaRPr lang="en-US"/>
          </a:p>
        </p:txBody>
      </p:sp>
      <p:sp>
        <p:nvSpPr>
          <p:cNvPr id="6" name="Footer Placeholder 5">
            <a:extLst>
              <a:ext uri="{FF2B5EF4-FFF2-40B4-BE49-F238E27FC236}">
                <a16:creationId xmlns:a16="http://schemas.microsoft.com/office/drawing/2014/main" id="{D158AB35-CBA4-4E49-B9B8-62C95542B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F7470F-4EAB-4377-B8F8-1DFC33964569}"/>
              </a:ext>
            </a:extLst>
          </p:cNvPr>
          <p:cNvSpPr>
            <a:spLocks noGrp="1"/>
          </p:cNvSpPr>
          <p:nvPr>
            <p:ph type="sldNum" sz="quarter" idx="12"/>
          </p:nvPr>
        </p:nvSpPr>
        <p:spPr/>
        <p:txBody>
          <a:bodyPr/>
          <a:lstStyle/>
          <a:p>
            <a:fld id="{A8C17E5B-4CBA-4FF5-AD6A-CB36E0320E74}" type="slidenum">
              <a:rPr lang="en-US" smtClean="0"/>
              <a:t>‹#›</a:t>
            </a:fld>
            <a:endParaRPr lang="en-US"/>
          </a:p>
        </p:txBody>
      </p:sp>
    </p:spTree>
    <p:extLst>
      <p:ext uri="{BB962C8B-B14F-4D97-AF65-F5344CB8AC3E}">
        <p14:creationId xmlns:p14="http://schemas.microsoft.com/office/powerpoint/2010/main" val="75917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46496A-B2C8-4013-A09A-3A5A1D4C6C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94E054-7D52-441D-A626-D6B2DD7A0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123A5-B389-48C4-9F6D-7DF9A49E23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6E110-8D9A-47A4-9B06-B6F3EC4F516E}" type="datetimeFigureOut">
              <a:rPr lang="en-US" smtClean="0"/>
              <a:t>11/12/2019</a:t>
            </a:fld>
            <a:endParaRPr lang="en-US"/>
          </a:p>
        </p:txBody>
      </p:sp>
      <p:sp>
        <p:nvSpPr>
          <p:cNvPr id="5" name="Footer Placeholder 4">
            <a:extLst>
              <a:ext uri="{FF2B5EF4-FFF2-40B4-BE49-F238E27FC236}">
                <a16:creationId xmlns:a16="http://schemas.microsoft.com/office/drawing/2014/main" id="{8D9C507F-7385-41A4-9BFF-9DF69C13F5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C0254B-2441-44DD-B1A5-A755A9943D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17E5B-4CBA-4FF5-AD6A-CB36E0320E74}" type="slidenum">
              <a:rPr lang="en-US" smtClean="0"/>
              <a:t>‹#›</a:t>
            </a:fld>
            <a:endParaRPr lang="en-US"/>
          </a:p>
        </p:txBody>
      </p:sp>
    </p:spTree>
    <p:extLst>
      <p:ext uri="{BB962C8B-B14F-4D97-AF65-F5344CB8AC3E}">
        <p14:creationId xmlns:p14="http://schemas.microsoft.com/office/powerpoint/2010/main" val="633330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5.svg"/><Relationship Id="rId4" Type="http://schemas.openxmlformats.org/officeDocument/2006/relationships/image" Target="../media/image34.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3.svg"/><Relationship Id="rId4" Type="http://schemas.openxmlformats.org/officeDocument/2006/relationships/image" Target="../media/image42.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sara.newell-perez@acl.hhs.gov" TargetMode="External"/><Relationship Id="rId5" Type="http://schemas.openxmlformats.org/officeDocument/2006/relationships/image" Target="../media/image45.svg"/><Relationship Id="rId4" Type="http://schemas.openxmlformats.org/officeDocument/2006/relationships/image" Target="../media/image44.png"/></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8.svg"/><Relationship Id="rId4" Type="http://schemas.openxmlformats.org/officeDocument/2006/relationships/image" Target="../media/image4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mailto:acastillo-epps@nacdd.org" TargetMode="External"/><Relationship Id="rId3" Type="http://schemas.openxmlformats.org/officeDocument/2006/relationships/image" Target="../media/image23.png"/><Relationship Id="rId7" Type="http://schemas.openxmlformats.org/officeDocument/2006/relationships/hyperlink" Target="mailto:smatney@nacdd.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aclreportinghelpdesk@icf.com" TargetMode="External"/><Relationship Id="rId11" Type="http://schemas.openxmlformats.org/officeDocument/2006/relationships/hyperlink" Target="mailto:shawn.calloway@acl.hhs.gov" TargetMode="External"/><Relationship Id="rId5" Type="http://schemas.openxmlformats.org/officeDocument/2006/relationships/image" Target="../media/image51.svg"/><Relationship Id="rId10" Type="http://schemas.openxmlformats.org/officeDocument/2006/relationships/hyperlink" Target="mailto:Teresa.Nguyen@acl.hhs.gov" TargetMode="External"/><Relationship Id="rId4" Type="http://schemas.openxmlformats.org/officeDocument/2006/relationships/image" Target="../media/image50.png"/><Relationship Id="rId9" Type="http://schemas.openxmlformats.org/officeDocument/2006/relationships/hyperlink" Target="mailto:Sara.Newell-Perez@acl.hhs.gov"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5.svg"/><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7.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7">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19">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60F804E7-D3DC-409C-B2FE-0AA246FCE54D}"/>
              </a:ext>
            </a:extLst>
          </p:cNvPr>
          <p:cNvSpPr>
            <a:spLocks noGrp="1"/>
          </p:cNvSpPr>
          <p:nvPr>
            <p:ph type="ctrTitle"/>
          </p:nvPr>
        </p:nvSpPr>
        <p:spPr>
          <a:xfrm>
            <a:off x="804483" y="4655289"/>
            <a:ext cx="4805996" cy="1297115"/>
          </a:xfrm>
        </p:spPr>
        <p:txBody>
          <a:bodyPr anchor="t">
            <a:normAutofit/>
          </a:bodyPr>
          <a:lstStyle/>
          <a:p>
            <a:pPr algn="l"/>
            <a:r>
              <a:rPr lang="en-US" sz="4400" b="1" dirty="0">
                <a:solidFill>
                  <a:srgbClr val="000000"/>
                </a:solidFill>
              </a:rPr>
              <a:t>State Plan Update</a:t>
            </a:r>
          </a:p>
        </p:txBody>
      </p:sp>
      <p:sp>
        <p:nvSpPr>
          <p:cNvPr id="3" name="Subtitle 2">
            <a:extLst>
              <a:ext uri="{FF2B5EF4-FFF2-40B4-BE49-F238E27FC236}">
                <a16:creationId xmlns:a16="http://schemas.microsoft.com/office/drawing/2014/main" id="{200040C2-B8AC-4467-B80F-E488C9F68463}"/>
              </a:ext>
            </a:extLst>
          </p:cNvPr>
          <p:cNvSpPr>
            <a:spLocks noGrp="1"/>
          </p:cNvSpPr>
          <p:nvPr>
            <p:ph type="subTitle" idx="1"/>
          </p:nvPr>
        </p:nvSpPr>
        <p:spPr>
          <a:xfrm>
            <a:off x="804788" y="3146157"/>
            <a:ext cx="4805691" cy="1121674"/>
          </a:xfrm>
        </p:spPr>
        <p:txBody>
          <a:bodyPr anchor="b">
            <a:normAutofit/>
          </a:bodyPr>
          <a:lstStyle/>
          <a:p>
            <a:pPr algn="l"/>
            <a:r>
              <a:rPr lang="en-US" sz="2000" dirty="0">
                <a:solidFill>
                  <a:srgbClr val="000000"/>
                </a:solidFill>
              </a:rPr>
              <a:t>FFY 2020</a:t>
            </a:r>
          </a:p>
          <a:p>
            <a:pPr algn="l"/>
            <a:r>
              <a:rPr lang="en-US" sz="2000" dirty="0">
                <a:solidFill>
                  <a:srgbClr val="000000"/>
                </a:solidFill>
              </a:rPr>
              <a:t>Including annual work plan updates for FY 20, FY 21</a:t>
            </a:r>
          </a:p>
        </p:txBody>
      </p:sp>
      <p:sp>
        <p:nvSpPr>
          <p:cNvPr id="22"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ITACC logo">
            <a:extLst>
              <a:ext uri="{FF2B5EF4-FFF2-40B4-BE49-F238E27FC236}">
                <a16:creationId xmlns:a16="http://schemas.microsoft.com/office/drawing/2014/main" id="{4E9C5A17-82C4-4AEE-BD3E-B1CC9852E9AC}"/>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7709770" y="2809342"/>
            <a:ext cx="4141760" cy="2153716"/>
          </a:xfrm>
          <a:prstGeom prst="rect">
            <a:avLst/>
          </a:prstGeom>
          <a:noFill/>
        </p:spPr>
      </p:pic>
    </p:spTree>
    <p:extLst>
      <p:ext uri="{BB962C8B-B14F-4D97-AF65-F5344CB8AC3E}">
        <p14:creationId xmlns:p14="http://schemas.microsoft.com/office/powerpoint/2010/main" val="2305697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60EC2-23B2-4D3C-ABDC-4A768CC7813D}"/>
              </a:ext>
            </a:extLst>
          </p:cNvPr>
          <p:cNvSpPr>
            <a:spLocks noGrp="1"/>
          </p:cNvSpPr>
          <p:nvPr>
            <p:ph type="title"/>
          </p:nvPr>
        </p:nvSpPr>
        <p:spPr>
          <a:xfrm>
            <a:off x="838200" y="365125"/>
            <a:ext cx="10515600" cy="1325563"/>
          </a:xfrm>
          <a:solidFill>
            <a:schemeClr val="bg2"/>
          </a:solidFill>
        </p:spPr>
        <p:txBody>
          <a:bodyPr/>
          <a:lstStyle/>
          <a:p>
            <a:r>
              <a:rPr lang="en-US" dirty="0"/>
              <a:t>Rationale for Goal Selection</a:t>
            </a:r>
          </a:p>
        </p:txBody>
      </p:sp>
      <p:sp>
        <p:nvSpPr>
          <p:cNvPr id="3" name="Content Placeholder 2">
            <a:extLst>
              <a:ext uri="{FF2B5EF4-FFF2-40B4-BE49-F238E27FC236}">
                <a16:creationId xmlns:a16="http://schemas.microsoft.com/office/drawing/2014/main" id="{13D46BC8-1E27-4DA6-B82E-B9894FC2461C}"/>
              </a:ext>
            </a:extLst>
          </p:cNvPr>
          <p:cNvSpPr>
            <a:spLocks noGrp="1"/>
          </p:cNvSpPr>
          <p:nvPr>
            <p:ph idx="1"/>
          </p:nvPr>
        </p:nvSpPr>
        <p:spPr>
          <a:xfrm>
            <a:off x="838200" y="2682239"/>
            <a:ext cx="10515600" cy="3494723"/>
          </a:xfrm>
          <a:solidFill>
            <a:schemeClr val="bg1">
              <a:lumMod val="85000"/>
            </a:schemeClr>
          </a:solidFill>
        </p:spPr>
        <p:txBody>
          <a:bodyPr/>
          <a:lstStyle/>
          <a:p>
            <a:r>
              <a:rPr lang="en-US" dirty="0"/>
              <a:t>Does not apply to a State Plan Update</a:t>
            </a:r>
          </a:p>
          <a:p>
            <a:pPr marL="0" indent="0">
              <a:buNone/>
            </a:pPr>
            <a:endParaRPr lang="en-US" dirty="0"/>
          </a:p>
          <a:p>
            <a:r>
              <a:rPr lang="en-US" dirty="0"/>
              <a:t>Applies if the Council is making a State Plan AMENDMENT</a:t>
            </a:r>
          </a:p>
        </p:txBody>
      </p:sp>
    </p:spTree>
    <p:extLst>
      <p:ext uri="{BB962C8B-B14F-4D97-AF65-F5344CB8AC3E}">
        <p14:creationId xmlns:p14="http://schemas.microsoft.com/office/powerpoint/2010/main" val="258906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EE1AC-A011-4F96-AA22-C08BD44711AA}"/>
              </a:ext>
            </a:extLst>
          </p:cNvPr>
          <p:cNvSpPr>
            <a:spLocks noGrp="1"/>
          </p:cNvSpPr>
          <p:nvPr>
            <p:ph type="title"/>
          </p:nvPr>
        </p:nvSpPr>
        <p:spPr>
          <a:xfrm>
            <a:off x="838200" y="365125"/>
            <a:ext cx="10515600" cy="1325563"/>
          </a:xfrm>
        </p:spPr>
        <p:txBody>
          <a:bodyPr>
            <a:normAutofit/>
          </a:bodyPr>
          <a:lstStyle/>
          <a:p>
            <a:pPr algn="ctr"/>
            <a:r>
              <a:rPr lang="en-US"/>
              <a:t>5-Year Goals Section</a:t>
            </a:r>
          </a:p>
        </p:txBody>
      </p:sp>
      <p:graphicFrame>
        <p:nvGraphicFramePr>
          <p:cNvPr id="15" name="Content Placeholder 2" descr="Bullseye picture for goal description; upward arrow for expected goal outcome; picture of list with checkmarks for adding objectives to the 5-year goal section and importing into annual work plan.">
            <a:extLst>
              <a:ext uri="{FF2B5EF4-FFF2-40B4-BE49-F238E27FC236}">
                <a16:creationId xmlns:a16="http://schemas.microsoft.com/office/drawing/2014/main" id="{8B1278A2-81CC-477F-87AE-1C9C9CBCA8BC}"/>
              </a:ext>
            </a:extLst>
          </p:cNvPr>
          <p:cNvGraphicFramePr>
            <a:graphicFrameLocks noGrp="1"/>
          </p:cNvGraphicFramePr>
          <p:nvPr>
            <p:ph idx="1"/>
            <p:extLst>
              <p:ext uri="{D42A27DB-BD31-4B8C-83A1-F6EECF244321}">
                <p14:modId xmlns:p14="http://schemas.microsoft.com/office/powerpoint/2010/main" val="6413360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880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12B62DE-FF26-4C6D-BA63-306AB0879DE5}"/>
              </a:ext>
            </a:extLst>
          </p:cNvPr>
          <p:cNvSpPr>
            <a:spLocks noGrp="1"/>
          </p:cNvSpPr>
          <p:nvPr>
            <p:ph type="title"/>
          </p:nvPr>
        </p:nvSpPr>
        <p:spPr>
          <a:xfrm>
            <a:off x="6094105" y="802955"/>
            <a:ext cx="4977976" cy="1454051"/>
          </a:xfrm>
        </p:spPr>
        <p:txBody>
          <a:bodyPr>
            <a:normAutofit/>
          </a:bodyPr>
          <a:lstStyle/>
          <a:p>
            <a:r>
              <a:rPr lang="en-US">
                <a:solidFill>
                  <a:srgbClr val="000000"/>
                </a:solidFill>
              </a:rPr>
              <a:t>Evaluation Plan</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heck List">
            <a:extLst>
              <a:ext uri="{FF2B5EF4-FFF2-40B4-BE49-F238E27FC236}">
                <a16:creationId xmlns:a16="http://schemas.microsoft.com/office/drawing/2014/main" id="{19D8EF7C-AEB8-45F0-A806-B74F24F1DE0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2538F8A2-C1EE-48E5-AE0F-A616D359D569}"/>
              </a:ext>
            </a:extLst>
          </p:cNvPr>
          <p:cNvSpPr>
            <a:spLocks noGrp="1"/>
          </p:cNvSpPr>
          <p:nvPr>
            <p:ph idx="1"/>
          </p:nvPr>
        </p:nvSpPr>
        <p:spPr>
          <a:xfrm>
            <a:off x="6090574" y="2421682"/>
            <a:ext cx="4977578" cy="3639289"/>
          </a:xfrm>
        </p:spPr>
        <p:txBody>
          <a:bodyPr anchor="ctr">
            <a:normAutofit/>
          </a:bodyPr>
          <a:lstStyle/>
          <a:p>
            <a:r>
              <a:rPr lang="en-US" dirty="0">
                <a:solidFill>
                  <a:srgbClr val="000000"/>
                </a:solidFill>
              </a:rPr>
              <a:t>Review the current evaluation plan</a:t>
            </a:r>
          </a:p>
          <a:p>
            <a:pPr marL="0" indent="0">
              <a:buNone/>
            </a:pPr>
            <a:endParaRPr lang="en-US" dirty="0">
              <a:solidFill>
                <a:srgbClr val="000000"/>
              </a:solidFill>
            </a:endParaRPr>
          </a:p>
          <a:p>
            <a:r>
              <a:rPr lang="en-US" dirty="0">
                <a:solidFill>
                  <a:srgbClr val="000000"/>
                </a:solidFill>
              </a:rPr>
              <a:t>Update the evaluation plan if changes in data collection or methods occurred, or process changes were made.</a:t>
            </a:r>
          </a:p>
        </p:txBody>
      </p:sp>
    </p:spTree>
    <p:extLst>
      <p:ext uri="{BB962C8B-B14F-4D97-AF65-F5344CB8AC3E}">
        <p14:creationId xmlns:p14="http://schemas.microsoft.com/office/powerpoint/2010/main" val="3943985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E2CAB-6C44-4DF6-8715-46AE9B754952}"/>
              </a:ext>
            </a:extLst>
          </p:cNvPr>
          <p:cNvSpPr>
            <a:spLocks noGrp="1"/>
          </p:cNvSpPr>
          <p:nvPr>
            <p:ph type="title"/>
          </p:nvPr>
        </p:nvSpPr>
        <p:spPr>
          <a:xfrm>
            <a:off x="838200" y="365125"/>
            <a:ext cx="10515600" cy="1325563"/>
          </a:xfrm>
        </p:spPr>
        <p:txBody>
          <a:bodyPr>
            <a:normAutofit/>
          </a:bodyPr>
          <a:lstStyle/>
          <a:p>
            <a:r>
              <a:rPr lang="en-US"/>
              <a:t>Logic Model</a:t>
            </a:r>
          </a:p>
        </p:txBody>
      </p:sp>
      <p:graphicFrame>
        <p:nvGraphicFramePr>
          <p:cNvPr id="5" name="Content Placeholder 2" descr="check mark icon for &quot;review the current logic model&quot;; icon for update; computer icon for &quot;upload updated logic model&quot;">
            <a:extLst>
              <a:ext uri="{FF2B5EF4-FFF2-40B4-BE49-F238E27FC236}">
                <a16:creationId xmlns:a16="http://schemas.microsoft.com/office/drawing/2014/main" id="{9D654EBA-062B-4C46-808F-C18157903037}"/>
              </a:ext>
            </a:extLst>
          </p:cNvPr>
          <p:cNvGraphicFramePr>
            <a:graphicFrameLocks noGrp="1"/>
          </p:cNvGraphicFramePr>
          <p:nvPr>
            <p:ph idx="1"/>
            <p:extLst>
              <p:ext uri="{D42A27DB-BD31-4B8C-83A1-F6EECF244321}">
                <p14:modId xmlns:p14="http://schemas.microsoft.com/office/powerpoint/2010/main" val="39296512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0761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9EC61BD7-3B5F-4630-890D-655F307EEB55}"/>
              </a:ext>
            </a:extLst>
          </p:cNvPr>
          <p:cNvSpPr>
            <a:spLocks noGrp="1"/>
          </p:cNvSpPr>
          <p:nvPr>
            <p:ph type="title"/>
          </p:nvPr>
        </p:nvSpPr>
        <p:spPr>
          <a:xfrm>
            <a:off x="797809" y="311200"/>
            <a:ext cx="4977976" cy="1454051"/>
          </a:xfrm>
        </p:spPr>
        <p:txBody>
          <a:bodyPr>
            <a:normAutofit/>
          </a:bodyPr>
          <a:lstStyle/>
          <a:p>
            <a:r>
              <a:rPr lang="en-US" sz="3600" b="1" dirty="0">
                <a:solidFill>
                  <a:srgbClr val="000000"/>
                </a:solidFill>
              </a:rPr>
              <a:t>Projected Council Budget</a:t>
            </a:r>
          </a:p>
        </p:txBody>
      </p:sp>
      <p:sp>
        <p:nvSpPr>
          <p:cNvPr id="3" name="Content Placeholder 2">
            <a:extLst>
              <a:ext uri="{FF2B5EF4-FFF2-40B4-BE49-F238E27FC236}">
                <a16:creationId xmlns:a16="http://schemas.microsoft.com/office/drawing/2014/main" id="{E98977AC-F90D-4F0C-ADEE-3EFF02004800}"/>
              </a:ext>
            </a:extLst>
          </p:cNvPr>
          <p:cNvSpPr>
            <a:spLocks noGrp="1"/>
          </p:cNvSpPr>
          <p:nvPr>
            <p:ph idx="1"/>
          </p:nvPr>
        </p:nvSpPr>
        <p:spPr>
          <a:xfrm>
            <a:off x="797809" y="1629089"/>
            <a:ext cx="5614874" cy="4962211"/>
          </a:xfrm>
        </p:spPr>
        <p:txBody>
          <a:bodyPr anchor="ctr">
            <a:noAutofit/>
          </a:bodyPr>
          <a:lstStyle/>
          <a:p>
            <a:r>
              <a:rPr lang="en-US" sz="2400" dirty="0">
                <a:solidFill>
                  <a:srgbClr val="000000"/>
                </a:solidFill>
              </a:rPr>
              <a:t>Required for updates and amendments</a:t>
            </a:r>
          </a:p>
          <a:p>
            <a:pPr marL="0" indent="0">
              <a:buNone/>
            </a:pPr>
            <a:endParaRPr lang="en-US" sz="2400" dirty="0">
              <a:solidFill>
                <a:srgbClr val="000000"/>
              </a:solidFill>
            </a:endParaRPr>
          </a:p>
          <a:p>
            <a:r>
              <a:rPr lang="en-US" sz="2400" dirty="0">
                <a:solidFill>
                  <a:srgbClr val="000000"/>
                </a:solidFill>
              </a:rPr>
              <a:t>Budget for FY 2020 (the current federal fiscal year)</a:t>
            </a:r>
          </a:p>
          <a:p>
            <a:endParaRPr lang="en-US" sz="2400" dirty="0">
              <a:solidFill>
                <a:srgbClr val="000000"/>
              </a:solidFill>
            </a:endParaRPr>
          </a:p>
          <a:p>
            <a:r>
              <a:rPr lang="en-US" sz="2400" dirty="0">
                <a:solidFill>
                  <a:srgbClr val="000000"/>
                </a:solidFill>
              </a:rPr>
              <a:t>Projected spending plan organized by goal, general management, and designated state agency functions</a:t>
            </a:r>
          </a:p>
          <a:p>
            <a:pPr lvl="1"/>
            <a:r>
              <a:rPr lang="en-US" dirty="0">
                <a:solidFill>
                  <a:srgbClr val="000000"/>
                </a:solidFill>
              </a:rPr>
              <a:t>Important note!  General management and designated state agency function amounts cannot be greater than 30% of the Council’s </a:t>
            </a:r>
            <a:r>
              <a:rPr lang="en-US" b="1" dirty="0">
                <a:solidFill>
                  <a:srgbClr val="000000"/>
                </a:solidFill>
              </a:rPr>
              <a:t>annual award</a:t>
            </a:r>
            <a:r>
              <a:rPr lang="en-US" dirty="0">
                <a:solidFill>
                  <a:srgbClr val="000000"/>
                </a:solidFill>
              </a:rPr>
              <a:t>.</a:t>
            </a:r>
          </a:p>
        </p:txBody>
      </p:sp>
      <p:sp>
        <p:nvSpPr>
          <p:cNvPr id="2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Bitcoin">
            <a:extLst>
              <a:ext uri="{FF2B5EF4-FFF2-40B4-BE49-F238E27FC236}">
                <a16:creationId xmlns:a16="http://schemas.microsoft.com/office/drawing/2014/main" id="{C81B88EE-4898-4349-952D-CA7A250B5A4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4029259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569A955-B25C-420D-9E70-48E7FCD4508A}"/>
              </a:ext>
            </a:extLst>
          </p:cNvPr>
          <p:cNvSpPr>
            <a:spLocks noGrp="1"/>
          </p:cNvSpPr>
          <p:nvPr>
            <p:ph type="title"/>
          </p:nvPr>
        </p:nvSpPr>
        <p:spPr>
          <a:xfrm>
            <a:off x="640079" y="2053641"/>
            <a:ext cx="3669161" cy="2760098"/>
          </a:xfrm>
        </p:spPr>
        <p:txBody>
          <a:bodyPr>
            <a:normAutofit/>
          </a:bodyPr>
          <a:lstStyle/>
          <a:p>
            <a:r>
              <a:rPr lang="en-US" b="1" dirty="0">
                <a:solidFill>
                  <a:srgbClr val="FFFFFF"/>
                </a:solidFill>
              </a:rPr>
              <a:t>Projected budget details</a:t>
            </a:r>
          </a:p>
        </p:txBody>
      </p:sp>
      <p:sp>
        <p:nvSpPr>
          <p:cNvPr id="3" name="Content Placeholder 2">
            <a:extLst>
              <a:ext uri="{FF2B5EF4-FFF2-40B4-BE49-F238E27FC236}">
                <a16:creationId xmlns:a16="http://schemas.microsoft.com/office/drawing/2014/main" id="{C1C3CA15-A813-4260-B579-05B2976EDBCC}"/>
              </a:ext>
            </a:extLst>
          </p:cNvPr>
          <p:cNvSpPr>
            <a:spLocks noGrp="1"/>
          </p:cNvSpPr>
          <p:nvPr>
            <p:ph idx="1"/>
          </p:nvPr>
        </p:nvSpPr>
        <p:spPr>
          <a:xfrm>
            <a:off x="6090574" y="801866"/>
            <a:ext cx="5306084" cy="5522734"/>
          </a:xfrm>
        </p:spPr>
        <p:txBody>
          <a:bodyPr anchor="ctr">
            <a:normAutofit/>
          </a:bodyPr>
          <a:lstStyle/>
          <a:p>
            <a:pPr marL="0" indent="0">
              <a:buNone/>
            </a:pPr>
            <a:r>
              <a:rPr lang="en-US" dirty="0">
                <a:solidFill>
                  <a:srgbClr val="000000"/>
                </a:solidFill>
              </a:rPr>
              <a:t>There are 3 columns</a:t>
            </a:r>
          </a:p>
          <a:p>
            <a:pPr marL="0" indent="0">
              <a:buNone/>
            </a:pPr>
            <a:endParaRPr lang="en-US" dirty="0">
              <a:solidFill>
                <a:srgbClr val="000000"/>
              </a:solidFill>
            </a:endParaRPr>
          </a:p>
          <a:p>
            <a:pPr marL="971550" lvl="1" indent="-514350">
              <a:buFont typeface="+mj-lt"/>
              <a:buAutoNum type="arabicPeriod"/>
            </a:pPr>
            <a:r>
              <a:rPr lang="en-US" sz="2800" dirty="0">
                <a:solidFill>
                  <a:srgbClr val="000000"/>
                </a:solidFill>
              </a:rPr>
              <a:t>Subtitle B $ - federal grant award money</a:t>
            </a:r>
          </a:p>
          <a:p>
            <a:pPr marL="971550" lvl="1" indent="-514350">
              <a:buFont typeface="+mj-lt"/>
              <a:buAutoNum type="arabicPeriod"/>
            </a:pPr>
            <a:endParaRPr lang="en-US" sz="2800" dirty="0">
              <a:solidFill>
                <a:srgbClr val="000000"/>
              </a:solidFill>
            </a:endParaRPr>
          </a:p>
          <a:p>
            <a:pPr marL="971550" lvl="1" indent="-514350">
              <a:buFont typeface="+mj-lt"/>
              <a:buAutoNum type="arabicPeriod"/>
            </a:pPr>
            <a:r>
              <a:rPr lang="en-US" sz="2800" dirty="0">
                <a:solidFill>
                  <a:srgbClr val="000000"/>
                </a:solidFill>
              </a:rPr>
              <a:t>Other(s) $ - other money (typically, State/Territory money)</a:t>
            </a:r>
          </a:p>
          <a:p>
            <a:pPr marL="971550" lvl="1" indent="-514350">
              <a:buFont typeface="+mj-lt"/>
              <a:buAutoNum type="arabicPeriod"/>
            </a:pPr>
            <a:endParaRPr lang="en-US" sz="2800" dirty="0">
              <a:solidFill>
                <a:srgbClr val="000000"/>
              </a:solidFill>
            </a:endParaRPr>
          </a:p>
          <a:p>
            <a:pPr marL="971550" lvl="1" indent="-514350">
              <a:buFont typeface="+mj-lt"/>
              <a:buAutoNum type="arabicPeriod"/>
            </a:pPr>
            <a:r>
              <a:rPr lang="en-US" sz="2800" dirty="0">
                <a:solidFill>
                  <a:srgbClr val="000000"/>
                </a:solidFill>
              </a:rPr>
              <a:t>Total – federal and other money added together</a:t>
            </a:r>
          </a:p>
        </p:txBody>
      </p:sp>
    </p:spTree>
    <p:extLst>
      <p:ext uri="{BB962C8B-B14F-4D97-AF65-F5344CB8AC3E}">
        <p14:creationId xmlns:p14="http://schemas.microsoft.com/office/powerpoint/2010/main" val="909377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A8DD7-FF3B-492C-99DC-7E15270AA74D}"/>
              </a:ext>
            </a:extLst>
          </p:cNvPr>
          <p:cNvSpPr>
            <a:spLocks noGrp="1"/>
          </p:cNvSpPr>
          <p:nvPr>
            <p:ph type="title"/>
          </p:nvPr>
        </p:nvSpPr>
        <p:spPr>
          <a:xfrm>
            <a:off x="838200" y="365125"/>
            <a:ext cx="10515600" cy="1325563"/>
          </a:xfrm>
        </p:spPr>
        <p:txBody>
          <a:bodyPr/>
          <a:lstStyle/>
          <a:p>
            <a:r>
              <a:rPr lang="en-US" dirty="0"/>
              <a:t>Budget details, continued</a:t>
            </a:r>
          </a:p>
        </p:txBody>
      </p:sp>
      <p:sp>
        <p:nvSpPr>
          <p:cNvPr id="3" name="Content Placeholder 2">
            <a:extLst>
              <a:ext uri="{FF2B5EF4-FFF2-40B4-BE49-F238E27FC236}">
                <a16:creationId xmlns:a16="http://schemas.microsoft.com/office/drawing/2014/main" id="{AF212E37-319F-4BCB-A9C5-13CDC20F32FD}"/>
              </a:ext>
            </a:extLst>
          </p:cNvPr>
          <p:cNvSpPr>
            <a:spLocks noGrp="1"/>
          </p:cNvSpPr>
          <p:nvPr>
            <p:ph idx="1"/>
          </p:nvPr>
        </p:nvSpPr>
        <p:spPr>
          <a:xfrm>
            <a:off x="838200" y="1825625"/>
            <a:ext cx="10515600" cy="4351338"/>
          </a:xfrm>
        </p:spPr>
        <p:txBody>
          <a:bodyPr/>
          <a:lstStyle/>
          <a:p>
            <a:r>
              <a:rPr lang="en-US" dirty="0">
                <a:solidFill>
                  <a:srgbClr val="0070C0"/>
                </a:solidFill>
              </a:rPr>
              <a:t>General Management</a:t>
            </a:r>
          </a:p>
          <a:p>
            <a:pPr lvl="1"/>
            <a:r>
              <a:rPr lang="en-US" dirty="0"/>
              <a:t>Administrative, DD Council program operations</a:t>
            </a:r>
          </a:p>
          <a:p>
            <a:endParaRPr lang="en-US" dirty="0"/>
          </a:p>
          <a:p>
            <a:r>
              <a:rPr lang="en-US" dirty="0">
                <a:solidFill>
                  <a:srgbClr val="0070C0"/>
                </a:solidFill>
              </a:rPr>
              <a:t>Functions of the DSA</a:t>
            </a:r>
          </a:p>
          <a:p>
            <a:pPr lvl="1"/>
            <a:r>
              <a:rPr lang="en-US" dirty="0"/>
              <a:t>Reimbursement to DSA for costs necessary to support the Council; restricted to ½ of total costs and cannot exceed 5% of the Council’s annual award or $50,000, whichever is less.</a:t>
            </a:r>
          </a:p>
          <a:p>
            <a:pPr lvl="1"/>
            <a:endParaRPr lang="en-US" dirty="0"/>
          </a:p>
          <a:p>
            <a:r>
              <a:rPr lang="en-US" dirty="0">
                <a:solidFill>
                  <a:srgbClr val="0070C0"/>
                </a:solidFill>
              </a:rPr>
              <a:t>Costs of staff working on state plan activities</a:t>
            </a:r>
          </a:p>
          <a:p>
            <a:pPr lvl="1"/>
            <a:r>
              <a:rPr lang="en-US" dirty="0"/>
              <a:t>Include in the goal areas</a:t>
            </a:r>
          </a:p>
        </p:txBody>
      </p:sp>
    </p:spTree>
    <p:extLst>
      <p:ext uri="{BB962C8B-B14F-4D97-AF65-F5344CB8AC3E}">
        <p14:creationId xmlns:p14="http://schemas.microsoft.com/office/powerpoint/2010/main" val="3674587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C619C2C-C057-4047-B260-5BF725B30F41}"/>
              </a:ext>
            </a:extLst>
          </p:cNvPr>
          <p:cNvSpPr>
            <a:spLocks noGrp="1"/>
          </p:cNvSpPr>
          <p:nvPr>
            <p:ph type="title"/>
          </p:nvPr>
        </p:nvSpPr>
        <p:spPr>
          <a:xfrm>
            <a:off x="6065129" y="170602"/>
            <a:ext cx="4977976" cy="1454051"/>
          </a:xfrm>
        </p:spPr>
        <p:txBody>
          <a:bodyPr>
            <a:normAutofit/>
          </a:bodyPr>
          <a:lstStyle/>
          <a:p>
            <a:r>
              <a:rPr lang="en-US" dirty="0">
                <a:solidFill>
                  <a:srgbClr val="000000"/>
                </a:solidFill>
              </a:rPr>
              <a:t>Assurances</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Phishing">
            <a:extLst>
              <a:ext uri="{FF2B5EF4-FFF2-40B4-BE49-F238E27FC236}">
                <a16:creationId xmlns:a16="http://schemas.microsoft.com/office/drawing/2014/main" id="{84574109-500C-4BDE-85A7-3DFB69D4235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37AB4DAC-A5F5-4227-B3AC-227F83D5F932}"/>
              </a:ext>
            </a:extLst>
          </p:cNvPr>
          <p:cNvSpPr>
            <a:spLocks noGrp="1"/>
          </p:cNvSpPr>
          <p:nvPr>
            <p:ph idx="1"/>
          </p:nvPr>
        </p:nvSpPr>
        <p:spPr>
          <a:xfrm>
            <a:off x="6090574" y="1795256"/>
            <a:ext cx="4977578" cy="4265716"/>
          </a:xfrm>
        </p:spPr>
        <p:txBody>
          <a:bodyPr anchor="ctr">
            <a:normAutofit/>
          </a:bodyPr>
          <a:lstStyle/>
          <a:p>
            <a:r>
              <a:rPr lang="en-US" dirty="0">
                <a:solidFill>
                  <a:srgbClr val="000000"/>
                </a:solidFill>
              </a:rPr>
              <a:t>If the Council was assigned a new Designated State Agency since the last State Plan Update/Amendment, contact Sara Newell-Perez (</a:t>
            </a:r>
            <a:r>
              <a:rPr lang="en-US" dirty="0">
                <a:solidFill>
                  <a:srgbClr val="000000"/>
                </a:solidFill>
                <a:hlinkClick r:id="rId6"/>
              </a:rPr>
              <a:t>sara.newell-perez@acl.hhs.gov</a:t>
            </a:r>
            <a:r>
              <a:rPr lang="en-US" dirty="0">
                <a:solidFill>
                  <a:srgbClr val="000000"/>
                </a:solidFill>
              </a:rPr>
              <a:t>) to determine the need to submit new assurances.</a:t>
            </a:r>
          </a:p>
          <a:p>
            <a:endParaRPr lang="en-US" sz="2000" dirty="0">
              <a:solidFill>
                <a:srgbClr val="000000"/>
              </a:solidFill>
            </a:endParaRPr>
          </a:p>
        </p:txBody>
      </p:sp>
    </p:spTree>
    <p:extLst>
      <p:ext uri="{BB962C8B-B14F-4D97-AF65-F5344CB8AC3E}">
        <p14:creationId xmlns:p14="http://schemas.microsoft.com/office/powerpoint/2010/main" val="3559401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D90DEC8-3D4C-4511-A6C2-4ADB61AA80F8}"/>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Public Input and Review</a:t>
            </a:r>
          </a:p>
        </p:txBody>
      </p:sp>
      <p:sp>
        <p:nvSpPr>
          <p:cNvPr id="3" name="Content Placeholder 2">
            <a:extLst>
              <a:ext uri="{FF2B5EF4-FFF2-40B4-BE49-F238E27FC236}">
                <a16:creationId xmlns:a16="http://schemas.microsoft.com/office/drawing/2014/main" id="{D166E3DF-F43E-4568-85F3-1DBCF4C4AEB9}"/>
              </a:ext>
            </a:extLst>
          </p:cNvPr>
          <p:cNvSpPr>
            <a:spLocks noGrp="1"/>
          </p:cNvSpPr>
          <p:nvPr>
            <p:ph idx="1"/>
          </p:nvPr>
        </p:nvSpPr>
        <p:spPr>
          <a:xfrm>
            <a:off x="1179226" y="3092970"/>
            <a:ext cx="9833548" cy="3498330"/>
          </a:xfrm>
        </p:spPr>
        <p:txBody>
          <a:bodyPr>
            <a:noAutofit/>
          </a:bodyPr>
          <a:lstStyle/>
          <a:p>
            <a:r>
              <a:rPr lang="en-US" dirty="0">
                <a:solidFill>
                  <a:srgbClr val="000000"/>
                </a:solidFill>
              </a:rPr>
              <a:t>Only applies to State Plan AMENDMENTS</a:t>
            </a:r>
          </a:p>
          <a:p>
            <a:endParaRPr lang="en-US" dirty="0">
              <a:solidFill>
                <a:srgbClr val="000000"/>
              </a:solidFill>
            </a:endParaRPr>
          </a:p>
          <a:p>
            <a:pPr>
              <a:buFont typeface="Wingdings" panose="05000000000000000000" pitchFamily="2" charset="2"/>
              <a:buChar char="ü"/>
            </a:pPr>
            <a:r>
              <a:rPr lang="en-US" dirty="0">
                <a:solidFill>
                  <a:srgbClr val="000000"/>
                </a:solidFill>
              </a:rPr>
              <a:t>45-day public comment period</a:t>
            </a:r>
          </a:p>
          <a:p>
            <a:pPr>
              <a:buFont typeface="Wingdings" panose="05000000000000000000" pitchFamily="2" charset="2"/>
              <a:buChar char="ü"/>
            </a:pPr>
            <a:r>
              <a:rPr lang="en-US" dirty="0">
                <a:solidFill>
                  <a:srgbClr val="000000"/>
                </a:solidFill>
              </a:rPr>
              <a:t>Indicate how the plan was made available to the public in accessible formats; and how notice was given to the public.</a:t>
            </a:r>
          </a:p>
          <a:p>
            <a:pPr>
              <a:buFont typeface="Wingdings" panose="05000000000000000000" pitchFamily="2" charset="2"/>
              <a:buChar char="ü"/>
            </a:pPr>
            <a:r>
              <a:rPr lang="en-US" dirty="0">
                <a:solidFill>
                  <a:srgbClr val="000000"/>
                </a:solidFill>
              </a:rPr>
              <a:t>Provide a description of how the Council considered the comments and responded.</a:t>
            </a:r>
          </a:p>
        </p:txBody>
      </p:sp>
    </p:spTree>
    <p:extLst>
      <p:ext uri="{BB962C8B-B14F-4D97-AF65-F5344CB8AC3E}">
        <p14:creationId xmlns:p14="http://schemas.microsoft.com/office/powerpoint/2010/main" val="561772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25168E7B-6D42-4B3A-B7A1-17D4C49E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1">
            <a:extLst>
              <a:ext uri="{FF2B5EF4-FFF2-40B4-BE49-F238E27FC236}">
                <a16:creationId xmlns:a16="http://schemas.microsoft.com/office/drawing/2014/main" id="{98A030C2-9F23-4593-9F99-7B73C232A4C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142795B1-3E95-417A-B5E5-ECD567273F5A}"/>
              </a:ext>
            </a:extLst>
          </p:cNvPr>
          <p:cNvSpPr>
            <a:spLocks noGrp="1"/>
          </p:cNvSpPr>
          <p:nvPr>
            <p:ph type="title"/>
          </p:nvPr>
        </p:nvSpPr>
        <p:spPr>
          <a:xfrm>
            <a:off x="2726432" y="1741337"/>
            <a:ext cx="6739136" cy="2387918"/>
          </a:xfrm>
        </p:spPr>
        <p:txBody>
          <a:bodyPr vert="horz" lIns="91440" tIns="45720" rIns="91440" bIns="45720" rtlCol="0" anchor="b">
            <a:normAutofit/>
          </a:bodyPr>
          <a:lstStyle/>
          <a:p>
            <a:pPr algn="ctr"/>
            <a:r>
              <a:rPr lang="en-US" sz="6600" b="1" kern="1200" dirty="0">
                <a:solidFill>
                  <a:srgbClr val="FFFFFF"/>
                </a:solidFill>
                <a:latin typeface="+mj-lt"/>
                <a:ea typeface="+mj-ea"/>
                <a:cs typeface="+mj-cs"/>
              </a:rPr>
              <a:t>Annual Work Plans</a:t>
            </a:r>
          </a:p>
        </p:txBody>
      </p:sp>
      <p:sp>
        <p:nvSpPr>
          <p:cNvPr id="5" name="Text Placeholder 4">
            <a:extLst>
              <a:ext uri="{FF2B5EF4-FFF2-40B4-BE49-F238E27FC236}">
                <a16:creationId xmlns:a16="http://schemas.microsoft.com/office/drawing/2014/main" id="{B7599A02-6260-4580-9785-A8015E5C5968}"/>
              </a:ext>
            </a:extLst>
          </p:cNvPr>
          <p:cNvSpPr>
            <a:spLocks noGrp="1"/>
          </p:cNvSpPr>
          <p:nvPr>
            <p:ph type="body" idx="1"/>
          </p:nvPr>
        </p:nvSpPr>
        <p:spPr>
          <a:xfrm>
            <a:off x="2729559" y="4200522"/>
            <a:ext cx="6740685" cy="1285878"/>
          </a:xfrm>
        </p:spPr>
        <p:txBody>
          <a:bodyPr vert="horz" lIns="91440" tIns="45720" rIns="91440" bIns="45720" rtlCol="0">
            <a:normAutofit/>
          </a:bodyPr>
          <a:lstStyle/>
          <a:p>
            <a:pPr algn="ctr"/>
            <a:r>
              <a:rPr lang="en-US" kern="1200" dirty="0">
                <a:solidFill>
                  <a:srgbClr val="FFFFFF"/>
                </a:solidFill>
                <a:latin typeface="+mn-lt"/>
                <a:ea typeface="+mn-ea"/>
                <a:cs typeface="+mn-cs"/>
              </a:rPr>
              <a:t>FY 2020</a:t>
            </a:r>
          </a:p>
          <a:p>
            <a:pPr algn="ctr"/>
            <a:r>
              <a:rPr lang="en-US" kern="1200" dirty="0">
                <a:solidFill>
                  <a:srgbClr val="FFFFFF"/>
                </a:solidFill>
                <a:latin typeface="+mn-lt"/>
                <a:ea typeface="+mn-ea"/>
                <a:cs typeface="+mn-cs"/>
              </a:rPr>
              <a:t>FY 2021</a:t>
            </a:r>
          </a:p>
        </p:txBody>
      </p:sp>
    </p:spTree>
    <p:extLst>
      <p:ext uri="{BB962C8B-B14F-4D97-AF65-F5344CB8AC3E}">
        <p14:creationId xmlns:p14="http://schemas.microsoft.com/office/powerpoint/2010/main" val="427868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6C3CF-2000-469E-9746-B5F1A68E7B60}"/>
              </a:ext>
            </a:extLst>
          </p:cNvPr>
          <p:cNvSpPr>
            <a:spLocks noGrp="1"/>
          </p:cNvSpPr>
          <p:nvPr>
            <p:ph type="title"/>
          </p:nvPr>
        </p:nvSpPr>
        <p:spPr>
          <a:xfrm>
            <a:off x="838200" y="365125"/>
            <a:ext cx="10515600" cy="1325563"/>
          </a:xfrm>
        </p:spPr>
        <p:txBody>
          <a:bodyPr>
            <a:normAutofit/>
          </a:bodyPr>
          <a:lstStyle/>
          <a:p>
            <a:pPr algn="ctr"/>
            <a:r>
              <a:rPr lang="en-US"/>
              <a:t>Things you need to know</a:t>
            </a:r>
          </a:p>
        </p:txBody>
      </p:sp>
      <p:graphicFrame>
        <p:nvGraphicFramePr>
          <p:cNvPr id="5" name="Content Placeholder 2" descr="Calendar icon with 1/1/2020 due date&#10;Must submit minimum updates to membership, staffing, and budget.">
            <a:extLst>
              <a:ext uri="{FF2B5EF4-FFF2-40B4-BE49-F238E27FC236}">
                <a16:creationId xmlns:a16="http://schemas.microsoft.com/office/drawing/2014/main" id="{6A1A7DC7-E6F4-424E-AE13-9F833227D636}"/>
              </a:ext>
            </a:extLst>
          </p:cNvPr>
          <p:cNvGraphicFramePr>
            <a:graphicFrameLocks noGrp="1"/>
          </p:cNvGraphicFramePr>
          <p:nvPr>
            <p:ph idx="1"/>
            <p:extLst>
              <p:ext uri="{D42A27DB-BD31-4B8C-83A1-F6EECF244321}">
                <p14:modId xmlns:p14="http://schemas.microsoft.com/office/powerpoint/2010/main" val="4100873628"/>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933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750CF-9075-4870-9CE5-FF02D1C49906}"/>
              </a:ext>
            </a:extLst>
          </p:cNvPr>
          <p:cNvSpPr>
            <a:spLocks noGrp="1"/>
          </p:cNvSpPr>
          <p:nvPr>
            <p:ph type="title"/>
          </p:nvPr>
        </p:nvSpPr>
        <p:spPr/>
        <p:txBody>
          <a:bodyPr/>
          <a:lstStyle/>
          <a:p>
            <a:r>
              <a:rPr lang="en-US" dirty="0"/>
              <a:t>Annual Work Planning</a:t>
            </a:r>
          </a:p>
        </p:txBody>
      </p:sp>
      <p:sp>
        <p:nvSpPr>
          <p:cNvPr id="3" name="Content Placeholder 2">
            <a:extLst>
              <a:ext uri="{FF2B5EF4-FFF2-40B4-BE49-F238E27FC236}">
                <a16:creationId xmlns:a16="http://schemas.microsoft.com/office/drawing/2014/main" id="{4DF96C68-5463-48A8-9226-D5AD609DA06F}"/>
              </a:ext>
            </a:extLst>
          </p:cNvPr>
          <p:cNvSpPr>
            <a:spLocks noGrp="1"/>
          </p:cNvSpPr>
          <p:nvPr>
            <p:ph idx="1"/>
          </p:nvPr>
        </p:nvSpPr>
        <p:spPr/>
        <p:txBody>
          <a:bodyPr/>
          <a:lstStyle/>
          <a:p>
            <a:r>
              <a:rPr lang="en-US" dirty="0"/>
              <a:t>Work plans are required for each objective with activities planned for the fiscal year. </a:t>
            </a:r>
          </a:p>
          <a:p>
            <a:pPr marL="0" indent="0">
              <a:buNone/>
            </a:pPr>
            <a:endParaRPr lang="en-US" dirty="0"/>
          </a:p>
          <a:p>
            <a:pPr>
              <a:buFont typeface="Wingdings" panose="05000000000000000000" pitchFamily="2" charset="2"/>
              <a:buChar char="ü"/>
            </a:pPr>
            <a:r>
              <a:rPr lang="en-US" dirty="0"/>
              <a:t>Key activities</a:t>
            </a:r>
          </a:p>
          <a:p>
            <a:pPr>
              <a:buFont typeface="Wingdings" panose="05000000000000000000" pitchFamily="2" charset="2"/>
              <a:buChar char="ü"/>
            </a:pPr>
            <a:r>
              <a:rPr lang="en-US" dirty="0"/>
              <a:t>Expected outputs</a:t>
            </a:r>
          </a:p>
          <a:p>
            <a:pPr>
              <a:buFont typeface="Wingdings" panose="05000000000000000000" pitchFamily="2" charset="2"/>
              <a:buChar char="ü"/>
            </a:pPr>
            <a:r>
              <a:rPr lang="en-US" dirty="0"/>
              <a:t>Expected objective outcomes</a:t>
            </a:r>
          </a:p>
          <a:p>
            <a:pPr>
              <a:buFont typeface="Wingdings" panose="05000000000000000000" pitchFamily="2" charset="2"/>
              <a:buChar char="ü"/>
            </a:pPr>
            <a:r>
              <a:rPr lang="en-US" dirty="0"/>
              <a:t>Data evaluation and measurement</a:t>
            </a:r>
          </a:p>
          <a:p>
            <a:pPr>
              <a:buFont typeface="Wingdings" panose="05000000000000000000" pitchFamily="2" charset="2"/>
              <a:buChar char="ü"/>
            </a:pPr>
            <a:r>
              <a:rPr lang="en-US" dirty="0"/>
              <a:t>Targeted, projected federal performance measures for each objective</a:t>
            </a:r>
          </a:p>
        </p:txBody>
      </p:sp>
    </p:spTree>
    <p:extLst>
      <p:ext uri="{BB962C8B-B14F-4D97-AF65-F5344CB8AC3E}">
        <p14:creationId xmlns:p14="http://schemas.microsoft.com/office/powerpoint/2010/main" val="1946718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04E70-3E39-4E80-8F96-BEBC98818DFC}"/>
              </a:ext>
            </a:extLst>
          </p:cNvPr>
          <p:cNvSpPr>
            <a:spLocks noGrp="1"/>
          </p:cNvSpPr>
          <p:nvPr>
            <p:ph type="title"/>
          </p:nvPr>
        </p:nvSpPr>
        <p:spPr>
          <a:ln>
            <a:solidFill>
              <a:schemeClr val="accent2">
                <a:lumMod val="60000"/>
                <a:lumOff val="40000"/>
              </a:schemeClr>
            </a:solidFill>
          </a:ln>
        </p:spPr>
        <p:txBody>
          <a:bodyPr/>
          <a:lstStyle/>
          <a:p>
            <a:r>
              <a:rPr lang="en-US" dirty="0"/>
              <a:t>Key activities</a:t>
            </a:r>
          </a:p>
        </p:txBody>
      </p:sp>
      <p:sp>
        <p:nvSpPr>
          <p:cNvPr id="3" name="Content Placeholder 2">
            <a:extLst>
              <a:ext uri="{FF2B5EF4-FFF2-40B4-BE49-F238E27FC236}">
                <a16:creationId xmlns:a16="http://schemas.microsoft.com/office/drawing/2014/main" id="{42C476C3-B645-4C21-B94C-D4B86664FE9C}"/>
              </a:ext>
            </a:extLst>
          </p:cNvPr>
          <p:cNvSpPr>
            <a:spLocks noGrp="1"/>
          </p:cNvSpPr>
          <p:nvPr>
            <p:ph idx="1"/>
          </p:nvPr>
        </p:nvSpPr>
        <p:spPr>
          <a:ln>
            <a:solidFill>
              <a:schemeClr val="accent3">
                <a:lumMod val="40000"/>
                <a:lumOff val="60000"/>
              </a:schemeClr>
            </a:solidFill>
          </a:ln>
        </p:spPr>
        <p:txBody>
          <a:bodyPr>
            <a:normAutofit fontScale="92500" lnSpcReduction="10000"/>
          </a:bodyPr>
          <a:lstStyle/>
          <a:p>
            <a:r>
              <a:rPr lang="en-US" b="1" dirty="0">
                <a:solidFill>
                  <a:schemeClr val="accent2">
                    <a:lumMod val="75000"/>
                  </a:schemeClr>
                </a:solidFill>
              </a:rPr>
              <a:t>Major</a:t>
            </a:r>
            <a:r>
              <a:rPr lang="en-US" dirty="0"/>
              <a:t> activities the Council will use to reach the objective and support progress towards the 5-year goal.  </a:t>
            </a:r>
          </a:p>
          <a:p>
            <a:pPr marL="0" indent="0">
              <a:buNone/>
            </a:pPr>
            <a:endParaRPr lang="en-US" dirty="0"/>
          </a:p>
          <a:p>
            <a:pPr marL="0" indent="0">
              <a:buNone/>
            </a:pPr>
            <a:r>
              <a:rPr lang="en-US" b="1" i="1" dirty="0">
                <a:solidFill>
                  <a:schemeClr val="accent4">
                    <a:lumMod val="75000"/>
                  </a:schemeClr>
                </a:solidFill>
              </a:rPr>
              <a:t>State plan activities are derived from the unmet needs of the citizens of the State/Territory (§124(c)(4)(A)(</a:t>
            </a:r>
            <a:r>
              <a:rPr lang="en-US" b="1" i="1" dirty="0" err="1">
                <a:solidFill>
                  <a:schemeClr val="accent4">
                    <a:lumMod val="75000"/>
                  </a:schemeClr>
                </a:solidFill>
              </a:rPr>
              <a:t>i</a:t>
            </a:r>
            <a:r>
              <a:rPr lang="en-US" b="1" i="1" dirty="0">
                <a:solidFill>
                  <a:schemeClr val="accent4">
                    <a:lumMod val="75000"/>
                  </a:schemeClr>
                </a:solidFill>
              </a:rPr>
              <a:t>)).</a:t>
            </a:r>
            <a:endParaRPr lang="en-US" dirty="0">
              <a:solidFill>
                <a:schemeClr val="accent4">
                  <a:lumMod val="75000"/>
                </a:schemeClr>
              </a:solidFill>
            </a:endParaRPr>
          </a:p>
          <a:p>
            <a:pPr marL="0" indent="0">
              <a:buNone/>
            </a:pPr>
            <a:endParaRPr lang="en-US" dirty="0"/>
          </a:p>
          <a:p>
            <a:r>
              <a:rPr lang="en-US" i="1" dirty="0"/>
              <a:t>General management activities should </a:t>
            </a:r>
            <a:r>
              <a:rPr lang="en-US" b="1" i="1" dirty="0"/>
              <a:t>not</a:t>
            </a:r>
            <a:r>
              <a:rPr lang="en-US" i="1" dirty="0"/>
              <a:t> be included as a key activity. </a:t>
            </a:r>
          </a:p>
          <a:p>
            <a:pPr lvl="1"/>
            <a:r>
              <a:rPr lang="en-US" i="1" dirty="0"/>
              <a:t> General management is typically defined as any activity that is a standard part of implementing the DD Council program.  Examples of general management activities are:  Council meetings, RFP and contracting activities, staff and committee work activities to review the state plan, awarding grants, paying invoices.  </a:t>
            </a:r>
            <a:endParaRPr lang="en-US" dirty="0"/>
          </a:p>
          <a:p>
            <a:endParaRPr lang="en-US" dirty="0"/>
          </a:p>
        </p:txBody>
      </p:sp>
    </p:spTree>
    <p:extLst>
      <p:ext uri="{BB962C8B-B14F-4D97-AF65-F5344CB8AC3E}">
        <p14:creationId xmlns:p14="http://schemas.microsoft.com/office/powerpoint/2010/main" val="4290576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656030A-79B9-416B-8065-A2377541E911}"/>
              </a:ext>
            </a:extLst>
          </p:cNvPr>
          <p:cNvSpPr>
            <a:spLocks noGrp="1"/>
          </p:cNvSpPr>
          <p:nvPr>
            <p:ph type="title"/>
          </p:nvPr>
        </p:nvSpPr>
        <p:spPr>
          <a:xfrm>
            <a:off x="5218616" y="243462"/>
            <a:ext cx="4977976" cy="990314"/>
          </a:xfrm>
        </p:spPr>
        <p:txBody>
          <a:bodyPr>
            <a:normAutofit/>
          </a:bodyPr>
          <a:lstStyle/>
          <a:p>
            <a:r>
              <a:rPr lang="en-US" b="1" dirty="0">
                <a:solidFill>
                  <a:srgbClr val="000000"/>
                </a:solidFill>
              </a:rPr>
              <a:t>Expected Outputs</a:t>
            </a:r>
          </a:p>
        </p:txBody>
      </p:sp>
      <p:sp>
        <p:nvSpPr>
          <p:cNvPr id="2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Report Add">
            <a:extLst>
              <a:ext uri="{FF2B5EF4-FFF2-40B4-BE49-F238E27FC236}">
                <a16:creationId xmlns:a16="http://schemas.microsoft.com/office/drawing/2014/main" id="{98173716-5F62-48F4-A172-C2BDD7388F1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CFA76694-6F50-4BE9-A360-BFB0F11803FD}"/>
              </a:ext>
            </a:extLst>
          </p:cNvPr>
          <p:cNvSpPr>
            <a:spLocks noGrp="1"/>
          </p:cNvSpPr>
          <p:nvPr>
            <p:ph idx="1"/>
          </p:nvPr>
        </p:nvSpPr>
        <p:spPr>
          <a:xfrm>
            <a:off x="6094502" y="1239985"/>
            <a:ext cx="5647243" cy="5228910"/>
          </a:xfrm>
        </p:spPr>
        <p:txBody>
          <a:bodyPr anchor="ctr">
            <a:noAutofit/>
          </a:bodyPr>
          <a:lstStyle/>
          <a:p>
            <a:r>
              <a:rPr lang="en-US" sz="2400" dirty="0">
                <a:solidFill>
                  <a:srgbClr val="000000"/>
                </a:solidFill>
              </a:rPr>
              <a:t>Outputs are the measurable things a key activity produced.</a:t>
            </a:r>
          </a:p>
          <a:p>
            <a:endParaRPr lang="en-US" sz="2400" dirty="0">
              <a:solidFill>
                <a:srgbClr val="000000"/>
              </a:solidFill>
            </a:endParaRPr>
          </a:p>
          <a:p>
            <a:r>
              <a:rPr lang="en-US" sz="2400" dirty="0">
                <a:solidFill>
                  <a:srgbClr val="000000"/>
                </a:solidFill>
              </a:rPr>
              <a:t>Examples:</a:t>
            </a:r>
          </a:p>
          <a:p>
            <a:pPr lvl="1"/>
            <a:r>
              <a:rPr lang="en-US" dirty="0">
                <a:solidFill>
                  <a:srgbClr val="000000"/>
                </a:solidFill>
              </a:rPr>
              <a:t>Number of people attending a training</a:t>
            </a:r>
          </a:p>
          <a:p>
            <a:pPr lvl="1"/>
            <a:r>
              <a:rPr lang="en-US" dirty="0">
                <a:solidFill>
                  <a:srgbClr val="000000"/>
                </a:solidFill>
              </a:rPr>
              <a:t>Number of training modules developed</a:t>
            </a:r>
          </a:p>
          <a:p>
            <a:pPr lvl="1"/>
            <a:r>
              <a:rPr lang="en-US" dirty="0">
                <a:solidFill>
                  <a:srgbClr val="000000"/>
                </a:solidFill>
              </a:rPr>
              <a:t>Number of meetings </a:t>
            </a:r>
          </a:p>
          <a:p>
            <a:pPr lvl="1"/>
            <a:r>
              <a:rPr lang="en-US" dirty="0">
                <a:solidFill>
                  <a:srgbClr val="000000"/>
                </a:solidFill>
              </a:rPr>
              <a:t>Number of policy briefs</a:t>
            </a:r>
          </a:p>
          <a:p>
            <a:pPr lvl="1"/>
            <a:r>
              <a:rPr lang="en-US" dirty="0">
                <a:solidFill>
                  <a:srgbClr val="000000"/>
                </a:solidFill>
              </a:rPr>
              <a:t>Number of reports developed </a:t>
            </a:r>
          </a:p>
          <a:p>
            <a:pPr lvl="1"/>
            <a:endParaRPr lang="en-US" dirty="0">
              <a:solidFill>
                <a:srgbClr val="000000"/>
              </a:solidFill>
            </a:endParaRPr>
          </a:p>
          <a:p>
            <a:r>
              <a:rPr lang="en-US" sz="2400" dirty="0">
                <a:solidFill>
                  <a:srgbClr val="000000"/>
                </a:solidFill>
              </a:rPr>
              <a:t>Reminder!  This information will appear in the PPR </a:t>
            </a:r>
          </a:p>
        </p:txBody>
      </p:sp>
    </p:spTree>
    <p:extLst>
      <p:ext uri="{BB962C8B-B14F-4D97-AF65-F5344CB8AC3E}">
        <p14:creationId xmlns:p14="http://schemas.microsoft.com/office/powerpoint/2010/main" val="3234663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BC3B4-0E9A-4762-9A1A-2B85B979D244}"/>
              </a:ext>
            </a:extLst>
          </p:cNvPr>
          <p:cNvSpPr>
            <a:spLocks noGrp="1"/>
          </p:cNvSpPr>
          <p:nvPr>
            <p:ph type="title"/>
          </p:nvPr>
        </p:nvSpPr>
        <p:spPr>
          <a:solidFill>
            <a:schemeClr val="tx2">
              <a:lumMod val="20000"/>
              <a:lumOff val="80000"/>
            </a:schemeClr>
          </a:solidFill>
        </p:spPr>
        <p:txBody>
          <a:bodyPr/>
          <a:lstStyle/>
          <a:p>
            <a:r>
              <a:rPr lang="en-US" dirty="0"/>
              <a:t>Expected objective outcomes</a:t>
            </a:r>
          </a:p>
        </p:txBody>
      </p:sp>
      <p:sp>
        <p:nvSpPr>
          <p:cNvPr id="3" name="Content Placeholder 2">
            <a:extLst>
              <a:ext uri="{FF2B5EF4-FFF2-40B4-BE49-F238E27FC236}">
                <a16:creationId xmlns:a16="http://schemas.microsoft.com/office/drawing/2014/main" id="{FED3754A-0301-425D-9F6C-0242378A5742}"/>
              </a:ext>
            </a:extLst>
          </p:cNvPr>
          <p:cNvSpPr>
            <a:spLocks noGrp="1"/>
          </p:cNvSpPr>
          <p:nvPr>
            <p:ph idx="1"/>
          </p:nvPr>
        </p:nvSpPr>
        <p:spPr>
          <a:solidFill>
            <a:schemeClr val="tx2">
              <a:lumMod val="20000"/>
              <a:lumOff val="80000"/>
            </a:schemeClr>
          </a:solidFill>
        </p:spPr>
        <p:txBody>
          <a:bodyPr/>
          <a:lstStyle/>
          <a:p>
            <a:r>
              <a:rPr lang="en-US" dirty="0"/>
              <a:t>Outcomes are the effects a key activity produced for people with developmental disabilities and their families, and outcomes from issues the Council addressed through an activity. </a:t>
            </a:r>
          </a:p>
          <a:p>
            <a:pPr marL="0" indent="0">
              <a:buNone/>
            </a:pPr>
            <a:endParaRPr lang="en-US" dirty="0"/>
          </a:p>
          <a:p>
            <a:r>
              <a:rPr lang="en-US" sz="2400" i="1" dirty="0"/>
              <a:t>Focus on the outcome(s) for a person with developmental disability, their family, or services, supports, or other assistance for people with developmental disabilities.  Individual outcomes as well as policy or systems change outcomes that affect people with developmental disabilities and their families.</a:t>
            </a:r>
          </a:p>
          <a:p>
            <a:pPr marL="0" indent="0">
              <a:buNone/>
            </a:pPr>
            <a:endParaRPr lang="en-US" sz="2400" i="1" dirty="0"/>
          </a:p>
          <a:p>
            <a:r>
              <a:rPr lang="en-US" b="1" i="1" dirty="0">
                <a:solidFill>
                  <a:schemeClr val="accent2">
                    <a:lumMod val="50000"/>
                  </a:schemeClr>
                </a:solidFill>
              </a:rPr>
              <a:t>Reminder! This information will appear in the PPR </a:t>
            </a:r>
          </a:p>
          <a:p>
            <a:pPr marL="0" indent="0">
              <a:buNone/>
            </a:pPr>
            <a:endParaRPr lang="en-US" b="1" i="1" dirty="0">
              <a:solidFill>
                <a:schemeClr val="accent2">
                  <a:lumMod val="50000"/>
                </a:schemeClr>
              </a:solidFill>
            </a:endParaRPr>
          </a:p>
          <a:p>
            <a:pPr marL="0" indent="0">
              <a:buNone/>
            </a:pPr>
            <a:endParaRPr lang="en-US" dirty="0"/>
          </a:p>
        </p:txBody>
      </p:sp>
    </p:spTree>
    <p:extLst>
      <p:ext uri="{BB962C8B-B14F-4D97-AF65-F5344CB8AC3E}">
        <p14:creationId xmlns:p14="http://schemas.microsoft.com/office/powerpoint/2010/main" val="2204503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DC07D-0BDE-4995-8BA5-ACAD9C978477}"/>
              </a:ext>
            </a:extLst>
          </p:cNvPr>
          <p:cNvSpPr>
            <a:spLocks noGrp="1"/>
          </p:cNvSpPr>
          <p:nvPr>
            <p:ph type="title"/>
          </p:nvPr>
        </p:nvSpPr>
        <p:spPr>
          <a:ln w="3175">
            <a:solidFill>
              <a:schemeClr val="tx1"/>
            </a:solidFill>
          </a:ln>
        </p:spPr>
        <p:txBody>
          <a:bodyPr/>
          <a:lstStyle/>
          <a:p>
            <a:r>
              <a:rPr lang="en-US" dirty="0"/>
              <a:t>Data Evaluation and Measurement</a:t>
            </a:r>
          </a:p>
        </p:txBody>
      </p:sp>
      <p:sp>
        <p:nvSpPr>
          <p:cNvPr id="3" name="Content Placeholder 2">
            <a:extLst>
              <a:ext uri="{FF2B5EF4-FFF2-40B4-BE49-F238E27FC236}">
                <a16:creationId xmlns:a16="http://schemas.microsoft.com/office/drawing/2014/main" id="{8730EF5D-DE4F-4CAC-85E8-AA02FBE1BDA4}"/>
              </a:ext>
            </a:extLst>
          </p:cNvPr>
          <p:cNvSpPr>
            <a:spLocks noGrp="1"/>
          </p:cNvSpPr>
          <p:nvPr>
            <p:ph idx="1"/>
          </p:nvPr>
        </p:nvSpPr>
        <p:spPr>
          <a:ln w="6350">
            <a:solidFill>
              <a:schemeClr val="tx1"/>
            </a:solidFill>
          </a:ln>
        </p:spPr>
        <p:txBody>
          <a:bodyPr>
            <a:normAutofit lnSpcReduction="10000"/>
          </a:bodyPr>
          <a:lstStyle/>
          <a:p>
            <a:r>
              <a:rPr lang="en-US" dirty="0"/>
              <a:t>Data evaluation is the process of collecting and analyzing data to determine the extent to which project, objective, and 5-year goals have been achieved</a:t>
            </a:r>
          </a:p>
          <a:p>
            <a:endParaRPr lang="en-US" dirty="0"/>
          </a:p>
          <a:p>
            <a:r>
              <a:rPr lang="en-US" dirty="0"/>
              <a:t>Data Measurement is collecting data (quantitative and qualitative)</a:t>
            </a:r>
          </a:p>
          <a:p>
            <a:endParaRPr lang="en-US" dirty="0"/>
          </a:p>
          <a:p>
            <a:r>
              <a:rPr lang="en-US" dirty="0"/>
              <a:t>Identify the data you will use to evaluate progress.</a:t>
            </a:r>
          </a:p>
          <a:p>
            <a:endParaRPr lang="en-US" dirty="0"/>
          </a:p>
          <a:p>
            <a:r>
              <a:rPr lang="en-US" b="1" dirty="0">
                <a:solidFill>
                  <a:schemeClr val="accent1">
                    <a:lumMod val="75000"/>
                  </a:schemeClr>
                </a:solidFill>
              </a:rPr>
              <a:t>Data evaluation and measurement items should NOT be the same as the items listed under expected outputs or outcomes.</a:t>
            </a:r>
          </a:p>
        </p:txBody>
      </p:sp>
    </p:spTree>
    <p:extLst>
      <p:ext uri="{BB962C8B-B14F-4D97-AF65-F5344CB8AC3E}">
        <p14:creationId xmlns:p14="http://schemas.microsoft.com/office/powerpoint/2010/main" val="3179864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E851526-F9C0-4A65-B5C5-00DC8DE42C8D}"/>
              </a:ext>
            </a:extLst>
          </p:cNvPr>
          <p:cNvSpPr>
            <a:spLocks noGrp="1"/>
          </p:cNvSpPr>
          <p:nvPr>
            <p:ph type="title"/>
          </p:nvPr>
        </p:nvSpPr>
        <p:spPr>
          <a:xfrm>
            <a:off x="1179226" y="5105400"/>
            <a:ext cx="9833548" cy="1066802"/>
          </a:xfrm>
        </p:spPr>
        <p:txBody>
          <a:bodyPr>
            <a:normAutofit/>
          </a:bodyPr>
          <a:lstStyle/>
          <a:p>
            <a:r>
              <a:rPr lang="en-US" sz="4000">
                <a:solidFill>
                  <a:srgbClr val="3F3F3F"/>
                </a:solidFill>
              </a:rPr>
              <a:t>State plan changes</a:t>
            </a:r>
          </a:p>
        </p:txBody>
      </p:sp>
      <p:sp>
        <p:nvSpPr>
          <p:cNvPr id="3" name="Content Placeholder 2">
            <a:extLst>
              <a:ext uri="{FF2B5EF4-FFF2-40B4-BE49-F238E27FC236}">
                <a16:creationId xmlns:a16="http://schemas.microsoft.com/office/drawing/2014/main" id="{9B3B2938-EBFC-4642-9A89-A908C9DBAAC7}"/>
              </a:ext>
            </a:extLst>
          </p:cNvPr>
          <p:cNvSpPr>
            <a:spLocks noGrp="1"/>
          </p:cNvSpPr>
          <p:nvPr>
            <p:ph idx="1"/>
          </p:nvPr>
        </p:nvSpPr>
        <p:spPr>
          <a:xfrm>
            <a:off x="1179226" y="263471"/>
            <a:ext cx="9833548" cy="4509629"/>
          </a:xfrm>
        </p:spPr>
        <p:txBody>
          <a:bodyPr anchor="ctr">
            <a:noAutofit/>
          </a:bodyPr>
          <a:lstStyle/>
          <a:p>
            <a:r>
              <a:rPr lang="en-US" sz="2400" dirty="0">
                <a:solidFill>
                  <a:srgbClr val="FFFFFF"/>
                </a:solidFill>
              </a:rPr>
              <a:t>This section shows the changes that were made to sections of the State plan.</a:t>
            </a:r>
          </a:p>
          <a:p>
            <a:pPr marL="0" indent="0">
              <a:buNone/>
            </a:pPr>
            <a:endParaRPr lang="en-US" sz="2400" dirty="0">
              <a:solidFill>
                <a:srgbClr val="FFFFFF"/>
              </a:solidFill>
            </a:endParaRPr>
          </a:p>
          <a:p>
            <a:r>
              <a:rPr lang="en-US" sz="2400" dirty="0">
                <a:solidFill>
                  <a:srgbClr val="FFFFFF"/>
                </a:solidFill>
              </a:rPr>
              <a:t>The field titled “Nature of change” is for you to indicate what changed.  Do not provide rationale, justifications, or details, instead briefly state the nature of the change.  For example:  Annual Work planning – added objective; added, deleted key activities, revised performance measures, etc.</a:t>
            </a:r>
          </a:p>
          <a:p>
            <a:pPr marL="0" indent="0">
              <a:buNone/>
            </a:pPr>
            <a:endParaRPr lang="en-US" sz="2400" dirty="0">
              <a:solidFill>
                <a:srgbClr val="FFFFFF"/>
              </a:solidFill>
            </a:endParaRPr>
          </a:p>
          <a:p>
            <a:pPr lvl="1"/>
            <a:r>
              <a:rPr lang="en-US" i="1" dirty="0">
                <a:solidFill>
                  <a:srgbClr val="FFFFFF"/>
                </a:solidFill>
              </a:rPr>
              <a:t>Reminder – if you added an objective, the section changed will show 5-year goals – remember, the objectives also appear in this section so you will note the nature of change to be related to the objective.  </a:t>
            </a:r>
          </a:p>
        </p:txBody>
      </p:sp>
    </p:spTree>
    <p:extLst>
      <p:ext uri="{BB962C8B-B14F-4D97-AF65-F5344CB8AC3E}">
        <p14:creationId xmlns:p14="http://schemas.microsoft.com/office/powerpoint/2010/main" val="873519029"/>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0927216-A9A5-4D67-9985-1594BAE5370B}"/>
              </a:ext>
            </a:extLst>
          </p:cNvPr>
          <p:cNvSpPr>
            <a:spLocks noGrp="1"/>
          </p:cNvSpPr>
          <p:nvPr>
            <p:ph type="title"/>
          </p:nvPr>
        </p:nvSpPr>
        <p:spPr>
          <a:xfrm>
            <a:off x="6090176" y="198522"/>
            <a:ext cx="4977976" cy="821698"/>
          </a:xfrm>
        </p:spPr>
        <p:txBody>
          <a:bodyPr>
            <a:normAutofit/>
          </a:bodyPr>
          <a:lstStyle/>
          <a:p>
            <a:r>
              <a:rPr lang="en-US" dirty="0">
                <a:solidFill>
                  <a:srgbClr val="000000"/>
                </a:solidFill>
              </a:rPr>
              <a:t>Contact information</a:t>
            </a:r>
          </a:p>
        </p:txBody>
      </p:sp>
      <p:sp>
        <p:nvSpPr>
          <p:cNvPr id="3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8" name="Graphic 6" descr="Envelope">
            <a:extLst>
              <a:ext uri="{FF2B5EF4-FFF2-40B4-BE49-F238E27FC236}">
                <a16:creationId xmlns:a16="http://schemas.microsoft.com/office/drawing/2014/main" id="{A91592B2-7618-4252-AE92-8A021B80A8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CC77CFC5-8142-4074-9FC2-F096D6C59503}"/>
              </a:ext>
            </a:extLst>
          </p:cNvPr>
          <p:cNvSpPr>
            <a:spLocks noGrp="1"/>
          </p:cNvSpPr>
          <p:nvPr>
            <p:ph idx="1"/>
          </p:nvPr>
        </p:nvSpPr>
        <p:spPr>
          <a:xfrm>
            <a:off x="5614876" y="1218742"/>
            <a:ext cx="6126870" cy="4842229"/>
          </a:xfrm>
        </p:spPr>
        <p:txBody>
          <a:bodyPr anchor="ctr">
            <a:normAutofit/>
          </a:bodyPr>
          <a:lstStyle/>
          <a:p>
            <a:pPr marL="45720" indent="0">
              <a:buNone/>
            </a:pPr>
            <a:r>
              <a:rPr lang="en-US" sz="2000" dirty="0">
                <a:solidFill>
                  <a:srgbClr val="000000"/>
                </a:solidFill>
              </a:rPr>
              <a:t>ACL reporting helpdesk – </a:t>
            </a:r>
            <a:r>
              <a:rPr lang="en-US" sz="2000" dirty="0">
                <a:solidFill>
                  <a:srgbClr val="000000"/>
                </a:solidFill>
                <a:hlinkClick r:id="rId6"/>
              </a:rPr>
              <a:t>aclreportinghelpdesk@icf.com</a:t>
            </a:r>
            <a:endParaRPr lang="en-US" sz="2000" dirty="0">
              <a:solidFill>
                <a:srgbClr val="000000"/>
              </a:solidFill>
            </a:endParaRPr>
          </a:p>
          <a:p>
            <a:pPr marL="45720" indent="0">
              <a:buNone/>
            </a:pPr>
            <a:endParaRPr lang="en-US" sz="2000" dirty="0">
              <a:solidFill>
                <a:srgbClr val="000000"/>
              </a:solidFill>
            </a:endParaRPr>
          </a:p>
          <a:p>
            <a:pPr marL="45720" indent="0">
              <a:buNone/>
            </a:pPr>
            <a:r>
              <a:rPr lang="en-US" sz="2000" b="1" dirty="0">
                <a:solidFill>
                  <a:srgbClr val="000000"/>
                </a:solidFill>
              </a:rPr>
              <a:t>TA Staff</a:t>
            </a:r>
          </a:p>
          <a:p>
            <a:pPr marL="45720" indent="0">
              <a:buNone/>
            </a:pPr>
            <a:r>
              <a:rPr lang="en-US" sz="2000" dirty="0">
                <a:solidFill>
                  <a:srgbClr val="000000"/>
                </a:solidFill>
              </a:rPr>
              <a:t>Sheryl Matney, ITACC Director </a:t>
            </a:r>
            <a:r>
              <a:rPr lang="en-US" sz="2000" dirty="0">
                <a:solidFill>
                  <a:srgbClr val="000000"/>
                </a:solidFill>
                <a:hlinkClick r:id="rId7"/>
              </a:rPr>
              <a:t>smatney@nacdd.org</a:t>
            </a:r>
            <a:endParaRPr lang="en-US" sz="2000" dirty="0">
              <a:solidFill>
                <a:srgbClr val="000000"/>
              </a:solidFill>
            </a:endParaRPr>
          </a:p>
          <a:p>
            <a:pPr marL="45720" indent="0">
              <a:buNone/>
            </a:pPr>
            <a:r>
              <a:rPr lang="en-US" sz="2000" dirty="0">
                <a:solidFill>
                  <a:srgbClr val="000000"/>
                </a:solidFill>
              </a:rPr>
              <a:t>Angela Castillo-Epps, TA Specialist – </a:t>
            </a:r>
            <a:r>
              <a:rPr lang="en-US" sz="2000" dirty="0">
                <a:solidFill>
                  <a:srgbClr val="000000"/>
                </a:solidFill>
                <a:hlinkClick r:id="rId8"/>
              </a:rPr>
              <a:t>acastillo-epps@nacdd.org</a:t>
            </a:r>
            <a:endParaRPr lang="en-US" sz="2000" dirty="0">
              <a:solidFill>
                <a:srgbClr val="000000"/>
              </a:solidFill>
            </a:endParaRPr>
          </a:p>
          <a:p>
            <a:pPr marL="45720" indent="0">
              <a:buNone/>
            </a:pPr>
            <a:endParaRPr lang="en-US" sz="2000" dirty="0">
              <a:solidFill>
                <a:srgbClr val="000000"/>
              </a:solidFill>
            </a:endParaRPr>
          </a:p>
          <a:p>
            <a:pPr marL="45720" indent="0">
              <a:buNone/>
            </a:pPr>
            <a:r>
              <a:rPr lang="en-US" sz="2000" b="1" dirty="0">
                <a:solidFill>
                  <a:srgbClr val="000000"/>
                </a:solidFill>
              </a:rPr>
              <a:t>ACL DD Council Program Specialists</a:t>
            </a:r>
          </a:p>
          <a:p>
            <a:pPr marL="45720" indent="0">
              <a:buNone/>
            </a:pPr>
            <a:r>
              <a:rPr lang="en-US" sz="2000" dirty="0">
                <a:solidFill>
                  <a:srgbClr val="000000"/>
                </a:solidFill>
              </a:rPr>
              <a:t>Sara Newell-Perez – </a:t>
            </a:r>
            <a:r>
              <a:rPr lang="en-US" sz="2000" dirty="0">
                <a:solidFill>
                  <a:srgbClr val="000000"/>
                </a:solidFill>
                <a:hlinkClick r:id="rId9"/>
              </a:rPr>
              <a:t>Sara.Newell-Perez@acl.hhs.gov</a:t>
            </a:r>
            <a:endParaRPr lang="en-US" sz="2000" dirty="0">
              <a:solidFill>
                <a:srgbClr val="000000"/>
              </a:solidFill>
            </a:endParaRPr>
          </a:p>
          <a:p>
            <a:pPr marL="45720" indent="0">
              <a:buNone/>
            </a:pPr>
            <a:r>
              <a:rPr lang="en-US" sz="2000" dirty="0">
                <a:solidFill>
                  <a:srgbClr val="000000"/>
                </a:solidFill>
              </a:rPr>
              <a:t>Teresa Nguyen – </a:t>
            </a:r>
            <a:r>
              <a:rPr lang="en-US" sz="2000" dirty="0">
                <a:solidFill>
                  <a:srgbClr val="000000"/>
                </a:solidFill>
                <a:hlinkClick r:id="rId10"/>
              </a:rPr>
              <a:t>Teresa.Nguyen@acl.hhs.gov</a:t>
            </a:r>
            <a:endParaRPr lang="en-US" sz="2000" dirty="0">
              <a:solidFill>
                <a:srgbClr val="000000"/>
              </a:solidFill>
            </a:endParaRPr>
          </a:p>
          <a:p>
            <a:pPr marL="45720" indent="0">
              <a:buNone/>
            </a:pPr>
            <a:r>
              <a:rPr lang="en-US" sz="2000" dirty="0">
                <a:solidFill>
                  <a:srgbClr val="000000"/>
                </a:solidFill>
              </a:rPr>
              <a:t>Shawn Callaway – </a:t>
            </a:r>
            <a:r>
              <a:rPr lang="en-US" sz="2000" dirty="0">
                <a:solidFill>
                  <a:srgbClr val="000000"/>
                </a:solidFill>
                <a:hlinkClick r:id="rId11"/>
              </a:rPr>
              <a:t>shawn.callaway@acl.hhs.gov</a:t>
            </a:r>
            <a:r>
              <a:rPr lang="en-US" sz="2000" dirty="0">
                <a:solidFill>
                  <a:srgbClr val="000000"/>
                </a:solidFill>
              </a:rPr>
              <a:t> </a:t>
            </a:r>
          </a:p>
          <a:p>
            <a:pPr marL="0" indent="0">
              <a:buNone/>
            </a:pPr>
            <a:endParaRPr lang="en-US" sz="1400" dirty="0">
              <a:solidFill>
                <a:srgbClr val="000000"/>
              </a:solidFill>
            </a:endParaRPr>
          </a:p>
        </p:txBody>
      </p:sp>
    </p:spTree>
    <p:extLst>
      <p:ext uri="{BB962C8B-B14F-4D97-AF65-F5344CB8AC3E}">
        <p14:creationId xmlns:p14="http://schemas.microsoft.com/office/powerpoint/2010/main" val="99975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90A75-2244-475B-94FF-D115CE42F694}"/>
              </a:ext>
            </a:extLst>
          </p:cNvPr>
          <p:cNvSpPr>
            <a:spLocks noGrp="1"/>
          </p:cNvSpPr>
          <p:nvPr>
            <p:ph type="title"/>
          </p:nvPr>
        </p:nvSpPr>
        <p:spPr>
          <a:xfrm>
            <a:off x="838200" y="620392"/>
            <a:ext cx="3374136" cy="5504688"/>
          </a:xfrm>
        </p:spPr>
        <p:txBody>
          <a:bodyPr>
            <a:normAutofit/>
          </a:bodyPr>
          <a:lstStyle/>
          <a:p>
            <a:r>
              <a:rPr lang="en-US" dirty="0"/>
              <a:t>Council Identification </a:t>
            </a:r>
            <a:br>
              <a:rPr lang="en-US" dirty="0"/>
            </a:br>
            <a:br>
              <a:rPr lang="en-US" dirty="0"/>
            </a:br>
            <a:endParaRPr lang="en-US" dirty="0"/>
          </a:p>
        </p:txBody>
      </p:sp>
      <p:graphicFrame>
        <p:nvGraphicFramePr>
          <p:cNvPr id="5" name="Content Placeholder 2" descr="Identification icon; council establishment icon; council membership icon; and council staff icon.">
            <a:extLst>
              <a:ext uri="{FF2B5EF4-FFF2-40B4-BE49-F238E27FC236}">
                <a16:creationId xmlns:a16="http://schemas.microsoft.com/office/drawing/2014/main" id="{CF161984-03AF-4788-A859-442E7C604020}"/>
              </a:ext>
            </a:extLst>
          </p:cNvPr>
          <p:cNvGraphicFramePr>
            <a:graphicFrameLocks noGrp="1"/>
          </p:cNvGraphicFramePr>
          <p:nvPr>
            <p:ph idx="1"/>
            <p:extLst>
              <p:ext uri="{D42A27DB-BD31-4B8C-83A1-F6EECF244321}">
                <p14:modId xmlns:p14="http://schemas.microsoft.com/office/powerpoint/2010/main" val="3734777246"/>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6770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610F4B5-9812-4B6A-9474-E74A17B121A1}"/>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Council membership</a:t>
            </a:r>
          </a:p>
        </p:txBody>
      </p:sp>
      <p:sp>
        <p:nvSpPr>
          <p:cNvPr id="3" name="Content Placeholder 2">
            <a:extLst>
              <a:ext uri="{FF2B5EF4-FFF2-40B4-BE49-F238E27FC236}">
                <a16:creationId xmlns:a16="http://schemas.microsoft.com/office/drawing/2014/main" id="{B97BA0B7-C8C2-45CD-A0EC-E88259A5618D}"/>
              </a:ext>
            </a:extLst>
          </p:cNvPr>
          <p:cNvSpPr>
            <a:spLocks noGrp="1"/>
          </p:cNvSpPr>
          <p:nvPr>
            <p:ph idx="1"/>
          </p:nvPr>
        </p:nvSpPr>
        <p:spPr>
          <a:xfrm>
            <a:off x="1179226" y="2552700"/>
            <a:ext cx="9833548" cy="4114800"/>
          </a:xfrm>
        </p:spPr>
        <p:txBody>
          <a:bodyPr>
            <a:normAutofit/>
          </a:bodyPr>
          <a:lstStyle/>
          <a:p>
            <a:r>
              <a:rPr lang="en-US" sz="2400" dirty="0">
                <a:solidFill>
                  <a:srgbClr val="000000"/>
                </a:solidFill>
              </a:rPr>
              <a:t>Summarize your Council’s membership rotation plan</a:t>
            </a:r>
          </a:p>
          <a:p>
            <a:pPr lvl="1"/>
            <a:r>
              <a:rPr lang="en-US" dirty="0">
                <a:solidFill>
                  <a:srgbClr val="000000"/>
                </a:solidFill>
              </a:rPr>
              <a:t>Term limits, how you notify the Governor’s office, and other relevant information</a:t>
            </a:r>
          </a:p>
          <a:p>
            <a:pPr marL="457200" lvl="1" indent="0">
              <a:buNone/>
            </a:pPr>
            <a:endParaRPr lang="en-US" dirty="0">
              <a:solidFill>
                <a:srgbClr val="000000"/>
              </a:solidFill>
            </a:endParaRPr>
          </a:p>
          <a:p>
            <a:r>
              <a:rPr lang="en-US" sz="2400" dirty="0">
                <a:solidFill>
                  <a:srgbClr val="000000"/>
                </a:solidFill>
              </a:rPr>
              <a:t>Membership roster</a:t>
            </a:r>
          </a:p>
          <a:p>
            <a:pPr lvl="1"/>
            <a:r>
              <a:rPr lang="en-US" dirty="0">
                <a:solidFill>
                  <a:srgbClr val="000000"/>
                </a:solidFill>
              </a:rPr>
              <a:t>Add new members</a:t>
            </a:r>
          </a:p>
          <a:p>
            <a:pPr lvl="1"/>
            <a:r>
              <a:rPr lang="en-US" dirty="0">
                <a:solidFill>
                  <a:srgbClr val="000000"/>
                </a:solidFill>
              </a:rPr>
              <a:t>Remove replaced members</a:t>
            </a:r>
          </a:p>
          <a:p>
            <a:pPr lvl="1"/>
            <a:r>
              <a:rPr lang="en-US" dirty="0">
                <a:solidFill>
                  <a:srgbClr val="000000"/>
                </a:solidFill>
              </a:rPr>
              <a:t>Appointment dates – provide the </a:t>
            </a:r>
            <a:r>
              <a:rPr lang="en-US" b="1" i="1" u="sng" dirty="0">
                <a:solidFill>
                  <a:srgbClr val="000000"/>
                </a:solidFill>
              </a:rPr>
              <a:t>initial </a:t>
            </a:r>
            <a:r>
              <a:rPr lang="en-US" dirty="0">
                <a:solidFill>
                  <a:srgbClr val="000000"/>
                </a:solidFill>
              </a:rPr>
              <a:t>appointment date for members serving a subsequent term or are serving on an expired term.</a:t>
            </a:r>
            <a:endParaRPr lang="en-US" b="1" i="1" u="sng" dirty="0">
              <a:solidFill>
                <a:srgbClr val="000000"/>
              </a:solidFill>
            </a:endParaRPr>
          </a:p>
          <a:p>
            <a:pPr marL="914400" lvl="2" indent="0">
              <a:buNone/>
            </a:pPr>
            <a:endParaRPr lang="en-US" sz="1900" dirty="0">
              <a:solidFill>
                <a:srgbClr val="000000"/>
              </a:solidFill>
            </a:endParaRPr>
          </a:p>
          <a:p>
            <a:pPr lvl="1"/>
            <a:endParaRPr lang="en-US" sz="1900" dirty="0">
              <a:solidFill>
                <a:srgbClr val="000000"/>
              </a:solidFill>
            </a:endParaRPr>
          </a:p>
        </p:txBody>
      </p:sp>
    </p:spTree>
    <p:extLst>
      <p:ext uri="{BB962C8B-B14F-4D97-AF65-F5344CB8AC3E}">
        <p14:creationId xmlns:p14="http://schemas.microsoft.com/office/powerpoint/2010/main" val="59823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8220460-2885-48DD-B177-4246C1253520}"/>
              </a:ext>
            </a:extLst>
          </p:cNvPr>
          <p:cNvSpPr>
            <a:spLocks noGrp="1"/>
          </p:cNvSpPr>
          <p:nvPr>
            <p:ph type="title"/>
          </p:nvPr>
        </p:nvSpPr>
        <p:spPr>
          <a:xfrm>
            <a:off x="640079" y="2053641"/>
            <a:ext cx="3669161" cy="2760098"/>
          </a:xfrm>
        </p:spPr>
        <p:txBody>
          <a:bodyPr>
            <a:normAutofit/>
          </a:bodyPr>
          <a:lstStyle/>
          <a:p>
            <a:r>
              <a:rPr lang="en-US">
                <a:solidFill>
                  <a:srgbClr val="FFFFFF"/>
                </a:solidFill>
              </a:rPr>
              <a:t>Race, ethnicity, disability status, and gender</a:t>
            </a:r>
          </a:p>
        </p:txBody>
      </p:sp>
      <p:sp>
        <p:nvSpPr>
          <p:cNvPr id="3" name="Content Placeholder 2">
            <a:extLst>
              <a:ext uri="{FF2B5EF4-FFF2-40B4-BE49-F238E27FC236}">
                <a16:creationId xmlns:a16="http://schemas.microsoft.com/office/drawing/2014/main" id="{5D952CBC-9E0C-49FC-9D70-0ABBB60A9C74}"/>
              </a:ext>
            </a:extLst>
          </p:cNvPr>
          <p:cNvSpPr>
            <a:spLocks noGrp="1"/>
          </p:cNvSpPr>
          <p:nvPr>
            <p:ph idx="1"/>
          </p:nvPr>
        </p:nvSpPr>
        <p:spPr>
          <a:xfrm>
            <a:off x="6090574" y="419100"/>
            <a:ext cx="5306084" cy="6134100"/>
          </a:xfrm>
        </p:spPr>
        <p:txBody>
          <a:bodyPr anchor="ctr">
            <a:normAutofit/>
          </a:bodyPr>
          <a:lstStyle/>
          <a:p>
            <a:r>
              <a:rPr lang="en-US" dirty="0">
                <a:solidFill>
                  <a:srgbClr val="000000"/>
                </a:solidFill>
              </a:rPr>
              <a:t>Council members</a:t>
            </a:r>
          </a:p>
          <a:p>
            <a:pPr lvl="1"/>
            <a:r>
              <a:rPr lang="en-US" sz="2800" dirty="0">
                <a:solidFill>
                  <a:srgbClr val="000000"/>
                </a:solidFill>
              </a:rPr>
              <a:t>Some information required to determine compliance with DD Act </a:t>
            </a:r>
          </a:p>
          <a:p>
            <a:pPr lvl="2"/>
            <a:r>
              <a:rPr lang="en-US" sz="2800" dirty="0">
                <a:solidFill>
                  <a:srgbClr val="000000"/>
                </a:solidFill>
              </a:rPr>
              <a:t>Race, ethnicity, geographic representation</a:t>
            </a:r>
          </a:p>
          <a:p>
            <a:r>
              <a:rPr lang="en-US" dirty="0">
                <a:solidFill>
                  <a:srgbClr val="000000"/>
                </a:solidFill>
              </a:rPr>
              <a:t>Council staff</a:t>
            </a:r>
          </a:p>
          <a:p>
            <a:pPr lvl="1"/>
            <a:r>
              <a:rPr lang="en-US" sz="2800" dirty="0">
                <a:solidFill>
                  <a:srgbClr val="000000"/>
                </a:solidFill>
              </a:rPr>
              <a:t>Includes areas to indicate race/ethnicity, and disability status;</a:t>
            </a:r>
            <a:r>
              <a:rPr lang="en-US" sz="2800" baseline="0" dirty="0">
                <a:solidFill>
                  <a:srgbClr val="000000"/>
                </a:solidFill>
              </a:rPr>
              <a:t> however, there is an option to indicate “do/does not wish to answer”.</a:t>
            </a:r>
            <a:endParaRPr lang="en-US" sz="2800" dirty="0">
              <a:solidFill>
                <a:srgbClr val="000000"/>
              </a:solidFill>
            </a:endParaRPr>
          </a:p>
          <a:p>
            <a:pPr marL="0" indent="0">
              <a:buNone/>
            </a:pPr>
            <a:endParaRPr lang="en-US" sz="2400" dirty="0">
              <a:solidFill>
                <a:srgbClr val="000000"/>
              </a:solidFill>
            </a:endParaRPr>
          </a:p>
        </p:txBody>
      </p:sp>
    </p:spTree>
    <p:extLst>
      <p:ext uri="{BB962C8B-B14F-4D97-AF65-F5344CB8AC3E}">
        <p14:creationId xmlns:p14="http://schemas.microsoft.com/office/powerpoint/2010/main" val="353663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518AA-A348-40E7-A96F-E4B7CCC5B65A}"/>
              </a:ext>
            </a:extLst>
          </p:cNvPr>
          <p:cNvSpPr>
            <a:spLocks noGrp="1"/>
          </p:cNvSpPr>
          <p:nvPr>
            <p:ph type="title"/>
          </p:nvPr>
        </p:nvSpPr>
        <p:spPr>
          <a:xfrm>
            <a:off x="838200" y="365125"/>
            <a:ext cx="10515600" cy="1025525"/>
          </a:xfrm>
        </p:spPr>
        <p:txBody>
          <a:bodyPr/>
          <a:lstStyle/>
          <a:p>
            <a:r>
              <a:rPr lang="en-US" dirty="0"/>
              <a:t>Council membership:  Vacancies</a:t>
            </a:r>
          </a:p>
        </p:txBody>
      </p:sp>
      <p:sp>
        <p:nvSpPr>
          <p:cNvPr id="3" name="Content Placeholder 2">
            <a:extLst>
              <a:ext uri="{FF2B5EF4-FFF2-40B4-BE49-F238E27FC236}">
                <a16:creationId xmlns:a16="http://schemas.microsoft.com/office/drawing/2014/main" id="{4C49E660-577C-4E1E-82CA-49E447422EC4}"/>
              </a:ext>
            </a:extLst>
          </p:cNvPr>
          <p:cNvSpPr>
            <a:spLocks noGrp="1"/>
          </p:cNvSpPr>
          <p:nvPr>
            <p:ph idx="1"/>
          </p:nvPr>
        </p:nvSpPr>
        <p:spPr>
          <a:xfrm>
            <a:off x="838200" y="1825624"/>
            <a:ext cx="10515600" cy="4841875"/>
          </a:xfrm>
        </p:spPr>
        <p:txBody>
          <a:bodyPr>
            <a:normAutofit/>
          </a:bodyPr>
          <a:lstStyle/>
          <a:p>
            <a:r>
              <a:rPr lang="en-US" dirty="0"/>
              <a:t>If your Council has vacant</a:t>
            </a:r>
            <a:r>
              <a:rPr lang="en-US" baseline="0" dirty="0"/>
              <a:t> positions, include on the membership roster.</a:t>
            </a:r>
          </a:p>
          <a:p>
            <a:pPr lvl="1"/>
            <a:r>
              <a:rPr lang="en-US" sz="2800" dirty="0"/>
              <a:t>Type the word “vacant” in the first and last name fields</a:t>
            </a:r>
          </a:p>
          <a:p>
            <a:pPr lvl="1"/>
            <a:r>
              <a:rPr lang="en-US" sz="2800" dirty="0"/>
              <a:t>Indicate</a:t>
            </a:r>
            <a:r>
              <a:rPr lang="en-US" sz="2800" baseline="0" dirty="0"/>
              <a:t> “O” for gender</a:t>
            </a:r>
          </a:p>
          <a:p>
            <a:pPr lvl="1"/>
            <a:r>
              <a:rPr lang="en-US" sz="2800" baseline="0" dirty="0"/>
              <a:t>Indicate “D8” for race</a:t>
            </a:r>
          </a:p>
          <a:p>
            <a:pPr lvl="1"/>
            <a:r>
              <a:rPr lang="en-US" sz="2800" baseline="0" dirty="0"/>
              <a:t>Indicate “E1 or E2” for geographic area (as appropriate)</a:t>
            </a:r>
          </a:p>
          <a:p>
            <a:pPr lvl="1"/>
            <a:r>
              <a:rPr lang="en-US" sz="2800" baseline="0" dirty="0"/>
              <a:t>Indicate appropriate category code</a:t>
            </a:r>
          </a:p>
          <a:p>
            <a:pPr lvl="1"/>
            <a:r>
              <a:rPr lang="en-US" sz="2800" baseline="0" dirty="0"/>
              <a:t>Initial appointment date would be the date of the vacancy and the end date would correspond to your Council’s term limit requirements. </a:t>
            </a:r>
            <a:endParaRPr lang="en-US" sz="2800" dirty="0"/>
          </a:p>
        </p:txBody>
      </p:sp>
    </p:spTree>
    <p:extLst>
      <p:ext uri="{BB962C8B-B14F-4D97-AF65-F5344CB8AC3E}">
        <p14:creationId xmlns:p14="http://schemas.microsoft.com/office/powerpoint/2010/main" val="826979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175A7-A1FF-4A61-A6E0-D1224FED6820}"/>
              </a:ext>
            </a:extLst>
          </p:cNvPr>
          <p:cNvSpPr>
            <a:spLocks noGrp="1"/>
          </p:cNvSpPr>
          <p:nvPr>
            <p:ph type="title"/>
          </p:nvPr>
        </p:nvSpPr>
        <p:spPr>
          <a:xfrm>
            <a:off x="870204" y="606564"/>
            <a:ext cx="10451592" cy="1325563"/>
          </a:xfrm>
        </p:spPr>
        <p:txBody>
          <a:bodyPr anchor="ctr">
            <a:normAutofit/>
          </a:bodyPr>
          <a:lstStyle/>
          <a:p>
            <a:r>
              <a:rPr lang="en-US"/>
              <a:t>Council membership:  Urban or Rural?</a:t>
            </a:r>
          </a:p>
        </p:txBody>
      </p:sp>
      <p:sp>
        <p:nvSpPr>
          <p:cNvPr id="14"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5" name="Content Placeholder 2" descr="urban icon - 50,000 or more people&#10;urban cluster icon - at least 2,500 but fewer than 50,000 people; anything else is rural">
            <a:extLst>
              <a:ext uri="{FF2B5EF4-FFF2-40B4-BE49-F238E27FC236}">
                <a16:creationId xmlns:a16="http://schemas.microsoft.com/office/drawing/2014/main" id="{75EAC16C-A414-404A-AF7E-A4C3FB758AF5}"/>
              </a:ext>
            </a:extLst>
          </p:cNvPr>
          <p:cNvGraphicFramePr>
            <a:graphicFrameLocks noGrp="1"/>
          </p:cNvGraphicFramePr>
          <p:nvPr>
            <p:ph idx="1"/>
            <p:extLst>
              <p:ext uri="{D42A27DB-BD31-4B8C-83A1-F6EECF244321}">
                <p14:modId xmlns:p14="http://schemas.microsoft.com/office/powerpoint/2010/main" val="3496312208"/>
              </p:ext>
            </p:extLst>
          </p:nvPr>
        </p:nvGraphicFramePr>
        <p:xfrm>
          <a:off x="1000874" y="2385390"/>
          <a:ext cx="10190252" cy="4239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089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87C93E23-D122-4303-9581-CAA62A79041A}"/>
              </a:ext>
            </a:extLst>
          </p:cNvPr>
          <p:cNvSpPr>
            <a:spLocks noGrp="1"/>
          </p:cNvSpPr>
          <p:nvPr>
            <p:ph type="title"/>
          </p:nvPr>
        </p:nvSpPr>
        <p:spPr>
          <a:xfrm>
            <a:off x="797809" y="435456"/>
            <a:ext cx="4977976" cy="1454051"/>
          </a:xfrm>
        </p:spPr>
        <p:txBody>
          <a:bodyPr>
            <a:normAutofit/>
          </a:bodyPr>
          <a:lstStyle/>
          <a:p>
            <a:r>
              <a:rPr lang="en-US" sz="3600" b="1" dirty="0">
                <a:solidFill>
                  <a:srgbClr val="000000"/>
                </a:solidFill>
              </a:rPr>
              <a:t>Designated State Agency</a:t>
            </a:r>
          </a:p>
        </p:txBody>
      </p:sp>
      <p:sp>
        <p:nvSpPr>
          <p:cNvPr id="3" name="Content Placeholder 2">
            <a:extLst>
              <a:ext uri="{FF2B5EF4-FFF2-40B4-BE49-F238E27FC236}">
                <a16:creationId xmlns:a16="http://schemas.microsoft.com/office/drawing/2014/main" id="{3ADC32A8-BECB-4997-A7D9-BD14399800F8}"/>
              </a:ext>
            </a:extLst>
          </p:cNvPr>
          <p:cNvSpPr>
            <a:spLocks noGrp="1"/>
          </p:cNvSpPr>
          <p:nvPr>
            <p:ph idx="1"/>
          </p:nvPr>
        </p:nvSpPr>
        <p:spPr>
          <a:xfrm>
            <a:off x="797809" y="2421682"/>
            <a:ext cx="4977578" cy="3639289"/>
          </a:xfrm>
        </p:spPr>
        <p:txBody>
          <a:bodyPr anchor="ctr">
            <a:noAutofit/>
          </a:bodyPr>
          <a:lstStyle/>
          <a:p>
            <a:r>
              <a:rPr lang="en-US" dirty="0">
                <a:solidFill>
                  <a:srgbClr val="000000"/>
                </a:solidFill>
              </a:rPr>
              <a:t>DSA Contact Information</a:t>
            </a:r>
          </a:p>
          <a:p>
            <a:r>
              <a:rPr lang="en-US" dirty="0">
                <a:solidFill>
                  <a:srgbClr val="000000"/>
                </a:solidFill>
              </a:rPr>
              <a:t>Direct Services</a:t>
            </a:r>
          </a:p>
          <a:p>
            <a:r>
              <a:rPr lang="en-US" dirty="0">
                <a:solidFill>
                  <a:srgbClr val="000000"/>
                </a:solidFill>
              </a:rPr>
              <a:t>DSA Roles and Responsibilities related to the Council</a:t>
            </a:r>
          </a:p>
          <a:p>
            <a:r>
              <a:rPr lang="en-US" dirty="0">
                <a:solidFill>
                  <a:srgbClr val="000000"/>
                </a:solidFill>
              </a:rPr>
              <a:t>Memorandum of Understanding</a:t>
            </a:r>
          </a:p>
          <a:p>
            <a:r>
              <a:rPr lang="en-US" dirty="0">
                <a:solidFill>
                  <a:srgbClr val="000000"/>
                </a:solidFill>
              </a:rPr>
              <a:t>Calendar year the DSA was designated</a:t>
            </a:r>
          </a:p>
        </p:txBody>
      </p:sp>
      <p:sp>
        <p:nvSpPr>
          <p:cNvPr id="2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Presentation with Checklist">
            <a:extLst>
              <a:ext uri="{FF2B5EF4-FFF2-40B4-BE49-F238E27FC236}">
                <a16:creationId xmlns:a16="http://schemas.microsoft.com/office/drawing/2014/main" id="{16C0CFDC-0EC3-4039-A28D-9D9C5AF384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78966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D29EDC-A1DE-4AC6-8BDA-07D5608F78FE}"/>
              </a:ext>
            </a:extLst>
          </p:cNvPr>
          <p:cNvSpPr>
            <a:spLocks noGrp="1"/>
          </p:cNvSpPr>
          <p:nvPr>
            <p:ph type="title"/>
          </p:nvPr>
        </p:nvSpPr>
        <p:spPr>
          <a:xfrm>
            <a:off x="6090574" y="461695"/>
            <a:ext cx="4977976" cy="1454051"/>
          </a:xfrm>
        </p:spPr>
        <p:txBody>
          <a:bodyPr>
            <a:normAutofit/>
          </a:bodyPr>
          <a:lstStyle/>
          <a:p>
            <a:r>
              <a:rPr lang="en-US" sz="3700" dirty="0">
                <a:solidFill>
                  <a:srgbClr val="000000"/>
                </a:solidFill>
              </a:rPr>
              <a:t>Comprehensive Review and Analysis (CRA)</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Blog">
            <a:extLst>
              <a:ext uri="{FF2B5EF4-FFF2-40B4-BE49-F238E27FC236}">
                <a16:creationId xmlns:a16="http://schemas.microsoft.com/office/drawing/2014/main" id="{DF90E527-652C-4186-9F24-56D30576C4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4D7A8BCE-166F-42D3-B485-987798E16F22}"/>
              </a:ext>
            </a:extLst>
          </p:cNvPr>
          <p:cNvSpPr>
            <a:spLocks noGrp="1"/>
          </p:cNvSpPr>
          <p:nvPr>
            <p:ph idx="1"/>
          </p:nvPr>
        </p:nvSpPr>
        <p:spPr>
          <a:xfrm>
            <a:off x="6090574" y="2421682"/>
            <a:ext cx="4977578" cy="3639289"/>
          </a:xfrm>
        </p:spPr>
        <p:txBody>
          <a:bodyPr anchor="ctr">
            <a:normAutofit/>
          </a:bodyPr>
          <a:lstStyle/>
          <a:p>
            <a:r>
              <a:rPr lang="en-US" sz="2400" dirty="0">
                <a:solidFill>
                  <a:srgbClr val="000000"/>
                </a:solidFill>
              </a:rPr>
              <a:t>Updates to the CRA are not typical for a State Plan Update</a:t>
            </a:r>
          </a:p>
          <a:p>
            <a:endParaRPr lang="en-US" sz="2400" dirty="0">
              <a:solidFill>
                <a:srgbClr val="000000"/>
              </a:solidFill>
            </a:endParaRPr>
          </a:p>
          <a:p>
            <a:r>
              <a:rPr lang="en-US" sz="2400" dirty="0">
                <a:solidFill>
                  <a:srgbClr val="000000"/>
                </a:solidFill>
              </a:rPr>
              <a:t>Updates may be necessary for a State Plan AMENDMENT</a:t>
            </a:r>
          </a:p>
          <a:p>
            <a:pPr lvl="1"/>
            <a:r>
              <a:rPr lang="en-US" dirty="0">
                <a:solidFill>
                  <a:srgbClr val="000000"/>
                </a:solidFill>
              </a:rPr>
              <a:t>Review CRA if Council is making substantial changes to the current plan</a:t>
            </a:r>
          </a:p>
          <a:p>
            <a:pPr marL="457200" lvl="1" indent="0">
              <a:buNone/>
            </a:pPr>
            <a:endParaRPr lang="en-US" sz="2000" dirty="0">
              <a:solidFill>
                <a:srgbClr val="000000"/>
              </a:solidFill>
            </a:endParaRPr>
          </a:p>
        </p:txBody>
      </p:sp>
    </p:spTree>
    <p:extLst>
      <p:ext uri="{BB962C8B-B14F-4D97-AF65-F5344CB8AC3E}">
        <p14:creationId xmlns:p14="http://schemas.microsoft.com/office/powerpoint/2010/main" val="3768311186"/>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1EEA46-2C13-4CD0-A094-9C1B2BF43C85}"/>
</file>

<file path=customXml/itemProps2.xml><?xml version="1.0" encoding="utf-8"?>
<ds:datastoreItem xmlns:ds="http://schemas.openxmlformats.org/officeDocument/2006/customXml" ds:itemID="{63E2A3CF-4780-49BA-BCDA-EF80CE933870}"/>
</file>

<file path=customXml/itemProps3.xml><?xml version="1.0" encoding="utf-8"?>
<ds:datastoreItem xmlns:ds="http://schemas.openxmlformats.org/officeDocument/2006/customXml" ds:itemID="{C3AE4EEB-167B-4FD5-BD7A-EAEED68DCF95}"/>
</file>

<file path=docProps/app.xml><?xml version="1.0" encoding="utf-8"?>
<Properties xmlns="http://schemas.openxmlformats.org/officeDocument/2006/extended-properties" xmlns:vt="http://schemas.openxmlformats.org/officeDocument/2006/docPropsVTypes">
  <TotalTime>171</TotalTime>
  <Words>1551</Words>
  <Application>Microsoft Office PowerPoint</Application>
  <PresentationFormat>Widescreen</PresentationFormat>
  <Paragraphs>188</Paragraphs>
  <Slides>26</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State Plan Update</vt:lpstr>
      <vt:lpstr>Things you need to know</vt:lpstr>
      <vt:lpstr>Council Identification   </vt:lpstr>
      <vt:lpstr>Council membership</vt:lpstr>
      <vt:lpstr>Race, ethnicity, disability status, and gender</vt:lpstr>
      <vt:lpstr>Council membership:  Vacancies</vt:lpstr>
      <vt:lpstr>Council membership:  Urban or Rural?</vt:lpstr>
      <vt:lpstr>Designated State Agency</vt:lpstr>
      <vt:lpstr>Comprehensive Review and Analysis (CRA)</vt:lpstr>
      <vt:lpstr>Rationale for Goal Selection</vt:lpstr>
      <vt:lpstr>5-Year Goals Section</vt:lpstr>
      <vt:lpstr>Evaluation Plan</vt:lpstr>
      <vt:lpstr>Logic Model</vt:lpstr>
      <vt:lpstr>Projected Council Budget</vt:lpstr>
      <vt:lpstr>Projected budget details</vt:lpstr>
      <vt:lpstr>Budget details, continued</vt:lpstr>
      <vt:lpstr>Assurances</vt:lpstr>
      <vt:lpstr>Public Input and Review</vt:lpstr>
      <vt:lpstr>Annual Work Plans</vt:lpstr>
      <vt:lpstr>Annual Work Planning</vt:lpstr>
      <vt:lpstr>Key activities</vt:lpstr>
      <vt:lpstr>Expected Outputs</vt:lpstr>
      <vt:lpstr>Expected objective outcomes</vt:lpstr>
      <vt:lpstr>Data Evaluation and Measurement</vt:lpstr>
      <vt:lpstr>State plan changes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Plan Update</dc:title>
  <dc:creator>Sheryl Matney</dc:creator>
  <cp:lastModifiedBy>Sheryl Matney</cp:lastModifiedBy>
  <cp:revision>9</cp:revision>
  <dcterms:created xsi:type="dcterms:W3CDTF">2019-11-08T15:52:34Z</dcterms:created>
  <dcterms:modified xsi:type="dcterms:W3CDTF">2019-11-12T14:30:09Z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ies>
</file>