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78" r:id="rId2"/>
    <p:sldId id="284" r:id="rId3"/>
    <p:sldId id="324" r:id="rId4"/>
    <p:sldId id="339" r:id="rId5"/>
    <p:sldId id="310" r:id="rId6"/>
    <p:sldId id="326" r:id="rId7"/>
    <p:sldId id="334" r:id="rId8"/>
    <p:sldId id="348" r:id="rId9"/>
    <p:sldId id="340" r:id="rId10"/>
    <p:sldId id="341" r:id="rId11"/>
    <p:sldId id="342" r:id="rId12"/>
    <p:sldId id="343" r:id="rId13"/>
    <p:sldId id="347" r:id="rId14"/>
    <p:sldId id="346" r:id="rId15"/>
    <p:sldId id="345" r:id="rId16"/>
    <p:sldId id="349" r:id="rId17"/>
    <p:sldId id="292" r:id="rId18"/>
    <p:sldId id="282" r:id="rId19"/>
    <p:sldId id="271" r:id="rId20"/>
  </p:sldIdLst>
  <p:sldSz cx="9144000" cy="6858000" type="screen4x3"/>
  <p:notesSz cx="7007225" cy="929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1F3BC2-4491-4641-A790-339BDE6DEF69}">
          <p14:sldIdLst>
            <p14:sldId id="278"/>
            <p14:sldId id="284"/>
            <p14:sldId id="324"/>
            <p14:sldId id="339"/>
            <p14:sldId id="310"/>
            <p14:sldId id="326"/>
            <p14:sldId id="334"/>
            <p14:sldId id="348"/>
            <p14:sldId id="340"/>
            <p14:sldId id="341"/>
            <p14:sldId id="342"/>
            <p14:sldId id="343"/>
            <p14:sldId id="347"/>
            <p14:sldId id="346"/>
            <p14:sldId id="345"/>
            <p14:sldId id="349"/>
            <p14:sldId id="292"/>
            <p14:sldId id="282"/>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B2C"/>
    <a:srgbClr val="494A49"/>
    <a:srgbClr val="475F84"/>
    <a:srgbClr val="080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4" autoAdjust="0"/>
    <p:restoredTop sz="59967" autoAdjust="0"/>
  </p:normalViewPr>
  <p:slideViewPr>
    <p:cSldViewPr>
      <p:cViewPr varScale="1">
        <p:scale>
          <a:sx n="115" d="100"/>
          <a:sy n="115" d="100"/>
        </p:scale>
        <p:origin x="14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5328"/>
    </p:cViewPr>
  </p:sorterViewPr>
  <p:notesViewPr>
    <p:cSldViewPr>
      <p:cViewPr varScale="1">
        <p:scale>
          <a:sx n="55" d="100"/>
          <a:sy n="55" d="100"/>
        </p:scale>
        <p:origin x="-2094" y="1638"/>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661"/>
          </a:xfrm>
          <a:prstGeom prst="rect">
            <a:avLst/>
          </a:prstGeom>
        </p:spPr>
        <p:txBody>
          <a:bodyPr vert="horz" lIns="93125" tIns="46563" rIns="93125" bIns="46563" rtlCol="0"/>
          <a:lstStyle>
            <a:lvl1pPr algn="l">
              <a:defRPr sz="1200"/>
            </a:lvl1pPr>
          </a:lstStyle>
          <a:p>
            <a:endParaRPr lang="en-US" dirty="0"/>
          </a:p>
        </p:txBody>
      </p:sp>
      <p:sp>
        <p:nvSpPr>
          <p:cNvPr id="3" name="Date Placeholder 2"/>
          <p:cNvSpPr>
            <a:spLocks noGrp="1"/>
          </p:cNvSpPr>
          <p:nvPr>
            <p:ph type="dt" idx="1"/>
          </p:nvPr>
        </p:nvSpPr>
        <p:spPr>
          <a:xfrm>
            <a:off x="3969139" y="0"/>
            <a:ext cx="3036464" cy="464661"/>
          </a:xfrm>
          <a:prstGeom prst="rect">
            <a:avLst/>
          </a:prstGeom>
        </p:spPr>
        <p:txBody>
          <a:bodyPr vert="horz" lIns="93125" tIns="46563" rIns="93125" bIns="46563" rtlCol="0"/>
          <a:lstStyle>
            <a:lvl1pPr algn="r">
              <a:defRPr sz="1200"/>
            </a:lvl1pPr>
          </a:lstStyle>
          <a:p>
            <a:fld id="{A2D3E72A-DF58-420E-9A45-22BC7B7A0E26}" type="datetimeFigureOut">
              <a:rPr lang="en-US" smtClean="0"/>
              <a:t>9/16/2019</a:t>
            </a:fld>
            <a:endParaRPr lang="en-US" dirty="0"/>
          </a:p>
        </p:txBody>
      </p:sp>
      <p:sp>
        <p:nvSpPr>
          <p:cNvPr id="4" name="Slide Image Placeholder 3"/>
          <p:cNvSpPr>
            <a:spLocks noGrp="1" noRot="1" noChangeAspect="1"/>
          </p:cNvSpPr>
          <p:nvPr>
            <p:ph type="sldImg" idx="2"/>
          </p:nvPr>
        </p:nvSpPr>
        <p:spPr>
          <a:xfrm>
            <a:off x="1179513" y="695325"/>
            <a:ext cx="4648200" cy="3486150"/>
          </a:xfrm>
          <a:prstGeom prst="rect">
            <a:avLst/>
          </a:prstGeom>
          <a:noFill/>
          <a:ln w="12700">
            <a:solidFill>
              <a:prstClr val="black"/>
            </a:solidFill>
          </a:ln>
        </p:spPr>
        <p:txBody>
          <a:bodyPr vert="horz" lIns="93125" tIns="46563" rIns="93125" bIns="46563" rtlCol="0" anchor="ctr"/>
          <a:lstStyle/>
          <a:p>
            <a:endParaRPr lang="en-US" dirty="0"/>
          </a:p>
        </p:txBody>
      </p:sp>
      <p:sp>
        <p:nvSpPr>
          <p:cNvPr id="5" name="Notes Placeholder 4"/>
          <p:cNvSpPr>
            <a:spLocks noGrp="1"/>
          </p:cNvSpPr>
          <p:nvPr>
            <p:ph type="body" sz="quarter" idx="3"/>
          </p:nvPr>
        </p:nvSpPr>
        <p:spPr>
          <a:xfrm>
            <a:off x="700723" y="4414282"/>
            <a:ext cx="5605780" cy="4181951"/>
          </a:xfrm>
          <a:prstGeom prst="rect">
            <a:avLst/>
          </a:prstGeom>
        </p:spPr>
        <p:txBody>
          <a:bodyPr vert="horz" lIns="93125" tIns="46563" rIns="93125" bIns="465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6951"/>
            <a:ext cx="3036464" cy="464661"/>
          </a:xfrm>
          <a:prstGeom prst="rect">
            <a:avLst/>
          </a:prstGeom>
        </p:spPr>
        <p:txBody>
          <a:bodyPr vert="horz" lIns="93125" tIns="46563" rIns="93125" bIns="465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9139" y="8826951"/>
            <a:ext cx="3036464" cy="464661"/>
          </a:xfrm>
          <a:prstGeom prst="rect">
            <a:avLst/>
          </a:prstGeom>
        </p:spPr>
        <p:txBody>
          <a:bodyPr vert="horz" lIns="93125" tIns="46563" rIns="93125" bIns="46563" rtlCol="0" anchor="b"/>
          <a:lstStyle>
            <a:lvl1pPr algn="r">
              <a:defRPr sz="1200"/>
            </a:lvl1pPr>
          </a:lstStyle>
          <a:p>
            <a:fld id="{4E300FBD-08E5-4A72-8D00-F5FCE94AB426}" type="slidenum">
              <a:rPr lang="en-US" smtClean="0"/>
              <a:t>‹#›</a:t>
            </a:fld>
            <a:endParaRPr lang="en-US" dirty="0"/>
          </a:p>
        </p:txBody>
      </p:sp>
    </p:spTree>
    <p:extLst>
      <p:ext uri="{BB962C8B-B14F-4D97-AF65-F5344CB8AC3E}">
        <p14:creationId xmlns:p14="http://schemas.microsoft.com/office/powerpoint/2010/main" val="83913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00FBD-08E5-4A72-8D00-F5FCE94AB426}" type="slidenum">
              <a:rPr lang="en-US" smtClean="0"/>
              <a:t>1</a:t>
            </a:fld>
            <a:endParaRPr lang="en-US" dirty="0"/>
          </a:p>
        </p:txBody>
      </p:sp>
    </p:spTree>
    <p:extLst>
      <p:ext uri="{BB962C8B-B14F-4D97-AF65-F5344CB8AC3E}">
        <p14:creationId xmlns:p14="http://schemas.microsoft.com/office/powerpoint/2010/main" val="19814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3886">
              <a:defRPr/>
            </a:pPr>
            <a:r>
              <a:rPr lang="en-US" b="1" dirty="0" smtClean="0"/>
              <a:t>Negotiated contracts: </a:t>
            </a:r>
            <a:r>
              <a:rPr lang="en-US" dirty="0" smtClean="0"/>
              <a:t>Negotiated contracts are generally more complex awards greater than $150,000 for supplies and services. These contracts usually require discussions (negotiations) between the government and the vendor before an award can be made. </a:t>
            </a:r>
          </a:p>
          <a:p>
            <a:pPr marL="0" lvl="1" defTabSz="913886">
              <a:defRPr/>
            </a:pPr>
            <a:endParaRPr lang="en-US" b="1" dirty="0" smtClean="0"/>
          </a:p>
          <a:p>
            <a:pPr marL="0" lvl="1" defTabSz="913886">
              <a:defRPr/>
            </a:pPr>
            <a:r>
              <a:rPr lang="en-US" b="1" dirty="0" smtClean="0"/>
              <a:t>Simplified acquisitions: </a:t>
            </a:r>
            <a:r>
              <a:rPr lang="en-US" dirty="0" smtClean="0"/>
              <a:t>Simplified acquisitions are typically reserved for small businesses greater than $3,500 but less than $150,000 although they may include commercial items (products/services) sold in substantial quantities to the general public up to $7.0 million.  </a:t>
            </a:r>
          </a:p>
          <a:p>
            <a:pPr marL="0" lvl="1" defTabSz="913886">
              <a:defRPr/>
            </a:pPr>
            <a:endParaRPr lang="en-US" b="1" dirty="0" smtClean="0"/>
          </a:p>
          <a:p>
            <a:pPr marL="0" lvl="1" defTabSz="913886">
              <a:defRPr/>
            </a:pPr>
            <a:r>
              <a:rPr lang="en-US" b="1" dirty="0" smtClean="0"/>
              <a:t>Assisted acquisitions: </a:t>
            </a:r>
            <a:r>
              <a:rPr lang="en-US" dirty="0" smtClean="0"/>
              <a:t>In an assisted acquisition, the servicing and requesting agency enter into an interagency agreement pursuant to which the servicing contracting office (other than the requesting organization’s assigned contracting office) contracts on behalf of the requesting organization.   </a:t>
            </a:r>
          </a:p>
          <a:p>
            <a:pPr marL="0" lvl="1" defTabSz="913886">
              <a:defRPr/>
            </a:pPr>
            <a:endParaRPr lang="en-US" b="1" dirty="0" smtClean="0"/>
          </a:p>
          <a:p>
            <a:pPr marL="0" lvl="1" defTabSz="913886">
              <a:defRPr/>
            </a:pPr>
            <a:r>
              <a:rPr lang="en-US" b="1" dirty="0" smtClean="0"/>
              <a:t>Help desk services:</a:t>
            </a:r>
            <a:r>
              <a:rPr lang="en-US" b="1" baseline="0" dirty="0" smtClean="0"/>
              <a:t> </a:t>
            </a:r>
          </a:p>
          <a:p>
            <a:pPr marL="0" lvl="1" defTabSz="913886">
              <a:defRPr/>
            </a:pPr>
            <a:endParaRPr lang="en-US" b="1" baseline="0" dirty="0" smtClean="0"/>
          </a:p>
          <a:p>
            <a:pPr marL="456944" lvl="2" defTabSz="913886">
              <a:defRPr/>
            </a:pPr>
            <a:r>
              <a:rPr lang="en-US" dirty="0" smtClean="0"/>
              <a:t>Tier one support:</a:t>
            </a:r>
          </a:p>
          <a:p>
            <a:pPr marL="628297" lvl="2" indent="-171354" defTabSz="913886">
              <a:buFont typeface="Arial" panose="020B0604020202020204" pitchFamily="34" charset="0"/>
              <a:buChar char="•"/>
              <a:defRPr/>
            </a:pPr>
            <a:r>
              <a:rPr lang="en-US" dirty="0" smtClean="0"/>
              <a:t>Password resets</a:t>
            </a:r>
          </a:p>
          <a:p>
            <a:pPr marL="628297" lvl="2" indent="-171354" defTabSz="913886">
              <a:buFont typeface="Arial" panose="020B0604020202020204" pitchFamily="34" charset="0"/>
              <a:buChar char="•"/>
              <a:defRPr/>
            </a:pPr>
            <a:r>
              <a:rPr lang="en-US" dirty="0" smtClean="0"/>
              <a:t>Navigation</a:t>
            </a:r>
          </a:p>
          <a:p>
            <a:pPr marL="628297" lvl="2" indent="-171354" defTabSz="913886">
              <a:buFont typeface="Arial" panose="020B0604020202020204" pitchFamily="34" charset="0"/>
              <a:buChar char="•"/>
              <a:defRPr/>
            </a:pPr>
            <a:r>
              <a:rPr lang="en-US" dirty="0" smtClean="0"/>
              <a:t>User-account issues</a:t>
            </a:r>
          </a:p>
          <a:p>
            <a:pPr marL="0" lvl="1" defTabSz="913886">
              <a:defRPr/>
            </a:pPr>
            <a:endParaRPr lang="en-US" dirty="0" smtClean="0"/>
          </a:p>
          <a:p>
            <a:pPr marL="456944" lvl="2" defTabSz="913886">
              <a:defRPr/>
            </a:pPr>
            <a:r>
              <a:rPr lang="en-US" dirty="0" smtClean="0"/>
              <a:t>Tier two support: </a:t>
            </a:r>
          </a:p>
          <a:p>
            <a:pPr marL="628297" lvl="2" indent="-171354" defTabSz="913886">
              <a:buFont typeface="Arial" panose="020B0604020202020204" pitchFamily="34" charset="0"/>
              <a:buChar char="•"/>
              <a:defRPr/>
            </a:pPr>
            <a:r>
              <a:rPr lang="en-US" dirty="0" smtClean="0"/>
              <a:t>Document troubleshooting</a:t>
            </a:r>
          </a:p>
          <a:p>
            <a:pPr marL="628297" lvl="2" indent="-171354" defTabSz="913886">
              <a:buFont typeface="Arial" panose="020B0604020202020204" pitchFamily="34" charset="0"/>
              <a:buChar char="•"/>
              <a:defRPr/>
            </a:pPr>
            <a:r>
              <a:rPr lang="en-US" dirty="0" smtClean="0"/>
              <a:t>Liaison with HCAS O&amp;M, UFMS O&amp;M, DCIS, Finance</a:t>
            </a:r>
          </a:p>
          <a:p>
            <a:pPr marL="628297" lvl="2" indent="-171354" defTabSz="913886">
              <a:buFont typeface="Arial" panose="020B0604020202020204" pitchFamily="34" charset="0"/>
              <a:buChar char="•"/>
              <a:defRPr/>
            </a:pPr>
            <a:r>
              <a:rPr lang="en-US" dirty="0" smtClean="0"/>
              <a:t>Submit change requests (CR), etc. </a:t>
            </a:r>
          </a:p>
          <a:p>
            <a:pPr marL="0" lvl="1" defTabSz="913886">
              <a:defRPr/>
            </a:pPr>
            <a:endParaRPr lang="en-US" dirty="0" smtClean="0"/>
          </a:p>
          <a:p>
            <a:pPr marL="0" lvl="1" defTabSz="913886">
              <a:defRPr/>
            </a:pPr>
            <a:r>
              <a:rPr lang="en-US" b="1" dirty="0" smtClean="0"/>
              <a:t>PRISM support services: </a:t>
            </a:r>
            <a:r>
              <a:rPr lang="en-US" dirty="0" smtClean="0"/>
              <a:t>Includes both ad hoc and pre-defined access to workload status/milestone.</a:t>
            </a:r>
          </a:p>
          <a:p>
            <a:endParaRPr lang="en-US" dirty="0"/>
          </a:p>
        </p:txBody>
      </p:sp>
      <p:sp>
        <p:nvSpPr>
          <p:cNvPr id="4" name="Slide Number Placeholder 3"/>
          <p:cNvSpPr>
            <a:spLocks noGrp="1"/>
          </p:cNvSpPr>
          <p:nvPr>
            <p:ph type="sldNum" sz="quarter" idx="10"/>
          </p:nvPr>
        </p:nvSpPr>
        <p:spPr/>
        <p:txBody>
          <a:bodyPr/>
          <a:lstStyle/>
          <a:p>
            <a:fld id="{4E300FBD-08E5-4A72-8D00-F5FCE94AB426}" type="slidenum">
              <a:rPr lang="en-US" smtClean="0"/>
              <a:t>2</a:t>
            </a:fld>
            <a:endParaRPr lang="en-US" dirty="0"/>
          </a:p>
        </p:txBody>
      </p:sp>
    </p:spTree>
    <p:extLst>
      <p:ext uri="{BB962C8B-B14F-4D97-AF65-F5344CB8AC3E}">
        <p14:creationId xmlns:p14="http://schemas.microsoft.com/office/powerpoint/2010/main" val="296062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3886">
              <a:defRPr/>
            </a:pPr>
            <a:r>
              <a:rPr lang="en-US" b="1" dirty="0" smtClean="0"/>
              <a:t>Negotiated contracts: </a:t>
            </a:r>
            <a:r>
              <a:rPr lang="en-US" dirty="0" smtClean="0"/>
              <a:t>Negotiated contracts are generally more complex awards greater than $150,000 for supplies and services. These contracts usually require discussions (negotiations) between the government and the vendor before an award can be made. </a:t>
            </a:r>
          </a:p>
          <a:p>
            <a:pPr marL="0" lvl="1" defTabSz="913886">
              <a:defRPr/>
            </a:pPr>
            <a:endParaRPr lang="en-US" b="1" dirty="0" smtClean="0"/>
          </a:p>
          <a:p>
            <a:pPr marL="0" lvl="1" defTabSz="913886">
              <a:defRPr/>
            </a:pPr>
            <a:r>
              <a:rPr lang="en-US" b="1" dirty="0" smtClean="0"/>
              <a:t>Simplified acquisitions: </a:t>
            </a:r>
            <a:r>
              <a:rPr lang="en-US" dirty="0" smtClean="0"/>
              <a:t>Simplified acquisitions are typically reserved for small businesses greater than $3,500 but less than $150,000 although they may include commercial items (products/services) sold in substantial quantities to the general public up to $7.0 million.  </a:t>
            </a:r>
          </a:p>
          <a:p>
            <a:pPr marL="0" lvl="1" defTabSz="913886">
              <a:defRPr/>
            </a:pPr>
            <a:endParaRPr lang="en-US" b="1" dirty="0" smtClean="0"/>
          </a:p>
          <a:p>
            <a:pPr marL="0" lvl="1" defTabSz="913886">
              <a:defRPr/>
            </a:pPr>
            <a:r>
              <a:rPr lang="en-US" b="1" dirty="0" smtClean="0"/>
              <a:t>Assisted acquisitions: </a:t>
            </a:r>
            <a:r>
              <a:rPr lang="en-US" dirty="0" smtClean="0"/>
              <a:t>In an assisted acquisition, the servicing and requesting agency enter into an interagency agreement pursuant to which the servicing contracting office (other than the requesting organization’s assigned contracting office) contracts on behalf of the requesting organization.   </a:t>
            </a:r>
          </a:p>
          <a:p>
            <a:pPr marL="0" lvl="1" defTabSz="913886">
              <a:defRPr/>
            </a:pPr>
            <a:endParaRPr lang="en-US" b="1" dirty="0" smtClean="0"/>
          </a:p>
          <a:p>
            <a:pPr marL="0" lvl="1" defTabSz="913886">
              <a:defRPr/>
            </a:pPr>
            <a:r>
              <a:rPr lang="en-US" b="1" dirty="0" smtClean="0"/>
              <a:t>Help desk services:</a:t>
            </a:r>
            <a:r>
              <a:rPr lang="en-US" b="1" baseline="0" dirty="0" smtClean="0"/>
              <a:t> </a:t>
            </a:r>
          </a:p>
          <a:p>
            <a:pPr marL="0" lvl="1" defTabSz="913886">
              <a:defRPr/>
            </a:pPr>
            <a:endParaRPr lang="en-US" b="1" baseline="0" dirty="0" smtClean="0"/>
          </a:p>
          <a:p>
            <a:pPr marL="456944" lvl="2" defTabSz="913886">
              <a:defRPr/>
            </a:pPr>
            <a:r>
              <a:rPr lang="en-US" dirty="0" smtClean="0"/>
              <a:t>Tier one support:</a:t>
            </a:r>
          </a:p>
          <a:p>
            <a:pPr marL="628297" lvl="2" indent="-171354" defTabSz="913886">
              <a:buFont typeface="Arial" panose="020B0604020202020204" pitchFamily="34" charset="0"/>
              <a:buChar char="•"/>
              <a:defRPr/>
            </a:pPr>
            <a:r>
              <a:rPr lang="en-US" dirty="0" smtClean="0"/>
              <a:t>Password resets</a:t>
            </a:r>
          </a:p>
          <a:p>
            <a:pPr marL="628297" lvl="2" indent="-171354" defTabSz="913886">
              <a:buFont typeface="Arial" panose="020B0604020202020204" pitchFamily="34" charset="0"/>
              <a:buChar char="•"/>
              <a:defRPr/>
            </a:pPr>
            <a:r>
              <a:rPr lang="en-US" dirty="0" smtClean="0"/>
              <a:t>Navigation</a:t>
            </a:r>
          </a:p>
          <a:p>
            <a:pPr marL="628297" lvl="2" indent="-171354" defTabSz="913886">
              <a:buFont typeface="Arial" panose="020B0604020202020204" pitchFamily="34" charset="0"/>
              <a:buChar char="•"/>
              <a:defRPr/>
            </a:pPr>
            <a:r>
              <a:rPr lang="en-US" dirty="0" smtClean="0"/>
              <a:t>User-account issues</a:t>
            </a:r>
          </a:p>
          <a:p>
            <a:pPr marL="0" lvl="1" defTabSz="913886">
              <a:defRPr/>
            </a:pPr>
            <a:endParaRPr lang="en-US" dirty="0" smtClean="0"/>
          </a:p>
          <a:p>
            <a:pPr marL="456944" lvl="2" defTabSz="913886">
              <a:defRPr/>
            </a:pPr>
            <a:r>
              <a:rPr lang="en-US" dirty="0" smtClean="0"/>
              <a:t>Tier two support: </a:t>
            </a:r>
          </a:p>
          <a:p>
            <a:pPr marL="628297" lvl="2" indent="-171354" defTabSz="913886">
              <a:buFont typeface="Arial" panose="020B0604020202020204" pitchFamily="34" charset="0"/>
              <a:buChar char="•"/>
              <a:defRPr/>
            </a:pPr>
            <a:r>
              <a:rPr lang="en-US" dirty="0" smtClean="0"/>
              <a:t>Document troubleshooting</a:t>
            </a:r>
          </a:p>
          <a:p>
            <a:pPr marL="628297" lvl="2" indent="-171354" defTabSz="913886">
              <a:buFont typeface="Arial" panose="020B0604020202020204" pitchFamily="34" charset="0"/>
              <a:buChar char="•"/>
              <a:defRPr/>
            </a:pPr>
            <a:r>
              <a:rPr lang="en-US" dirty="0" smtClean="0"/>
              <a:t>Liaison with HCAS O&amp;M, UFMS O&amp;M, DCIS, Finance</a:t>
            </a:r>
          </a:p>
          <a:p>
            <a:pPr marL="628297" lvl="2" indent="-171354" defTabSz="913886">
              <a:buFont typeface="Arial" panose="020B0604020202020204" pitchFamily="34" charset="0"/>
              <a:buChar char="•"/>
              <a:defRPr/>
            </a:pPr>
            <a:r>
              <a:rPr lang="en-US" dirty="0" smtClean="0"/>
              <a:t>Submit change requests (CR), etc. </a:t>
            </a:r>
          </a:p>
          <a:p>
            <a:pPr marL="0" lvl="1" defTabSz="913886">
              <a:defRPr/>
            </a:pPr>
            <a:endParaRPr lang="en-US" dirty="0" smtClean="0"/>
          </a:p>
          <a:p>
            <a:pPr marL="0" lvl="1" defTabSz="913886">
              <a:defRPr/>
            </a:pPr>
            <a:r>
              <a:rPr lang="en-US" b="1" dirty="0" smtClean="0"/>
              <a:t>PRISM support services: </a:t>
            </a:r>
            <a:r>
              <a:rPr lang="en-US" dirty="0" smtClean="0"/>
              <a:t>Includes both ad hoc and pre-defined access to workload status/milestone.</a:t>
            </a:r>
          </a:p>
          <a:p>
            <a:endParaRPr lang="en-US" dirty="0"/>
          </a:p>
        </p:txBody>
      </p:sp>
      <p:sp>
        <p:nvSpPr>
          <p:cNvPr id="4" name="Slide Number Placeholder 3"/>
          <p:cNvSpPr>
            <a:spLocks noGrp="1"/>
          </p:cNvSpPr>
          <p:nvPr>
            <p:ph type="sldNum" sz="quarter" idx="10"/>
          </p:nvPr>
        </p:nvSpPr>
        <p:spPr/>
        <p:txBody>
          <a:bodyPr/>
          <a:lstStyle/>
          <a:p>
            <a:fld id="{4E300FBD-08E5-4A72-8D00-F5FCE94AB426}" type="slidenum">
              <a:rPr lang="en-US" smtClean="0"/>
              <a:t>3</a:t>
            </a:fld>
            <a:endParaRPr lang="en-US" dirty="0"/>
          </a:p>
        </p:txBody>
      </p:sp>
    </p:spTree>
    <p:extLst>
      <p:ext uri="{BB962C8B-B14F-4D97-AF65-F5344CB8AC3E}">
        <p14:creationId xmlns:p14="http://schemas.microsoft.com/office/powerpoint/2010/main" val="40925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3886">
              <a:defRPr/>
            </a:pPr>
            <a:r>
              <a:rPr lang="en-US" b="1" dirty="0" smtClean="0"/>
              <a:t>Negotiated contracts: </a:t>
            </a:r>
            <a:r>
              <a:rPr lang="en-US" dirty="0" smtClean="0"/>
              <a:t>Negotiated contracts are generally more complex awards greater than $150,000 for supplies and services. These contracts usually require discussions (negotiations) between the government and the vendor before an award can be made. </a:t>
            </a:r>
          </a:p>
          <a:p>
            <a:pPr marL="0" lvl="1" defTabSz="913886">
              <a:defRPr/>
            </a:pPr>
            <a:endParaRPr lang="en-US" b="1" dirty="0" smtClean="0"/>
          </a:p>
          <a:p>
            <a:pPr marL="0" lvl="1" defTabSz="913886">
              <a:defRPr/>
            </a:pPr>
            <a:r>
              <a:rPr lang="en-US" b="1" dirty="0" smtClean="0"/>
              <a:t>Simplified acquisitions: </a:t>
            </a:r>
            <a:r>
              <a:rPr lang="en-US" dirty="0" smtClean="0"/>
              <a:t>Simplified acquisitions are typically reserved for small businesses greater than $3,500 but less than $150,000 although they may include commercial items (products/services) sold in substantial quantities to the general public up to $7.0 million.  </a:t>
            </a:r>
          </a:p>
          <a:p>
            <a:pPr marL="0" lvl="1" defTabSz="913886">
              <a:defRPr/>
            </a:pPr>
            <a:endParaRPr lang="en-US" b="1" dirty="0" smtClean="0"/>
          </a:p>
          <a:p>
            <a:pPr marL="0" lvl="1" defTabSz="913886">
              <a:defRPr/>
            </a:pPr>
            <a:r>
              <a:rPr lang="en-US" b="1" dirty="0" smtClean="0"/>
              <a:t>Assisted acquisitions: </a:t>
            </a:r>
            <a:r>
              <a:rPr lang="en-US" dirty="0" smtClean="0"/>
              <a:t>In an assisted acquisition, the servicing and requesting agency enter into an interagency agreement pursuant to which the servicing contracting office (other than the requesting organization’s assigned contracting office) contracts on behalf of the requesting organization.   </a:t>
            </a:r>
          </a:p>
          <a:p>
            <a:pPr marL="0" lvl="1" defTabSz="913886">
              <a:defRPr/>
            </a:pPr>
            <a:endParaRPr lang="en-US" b="1" dirty="0" smtClean="0"/>
          </a:p>
          <a:p>
            <a:pPr marL="0" lvl="1" defTabSz="913886">
              <a:defRPr/>
            </a:pPr>
            <a:r>
              <a:rPr lang="en-US" b="1" dirty="0" smtClean="0"/>
              <a:t>Help desk services:</a:t>
            </a:r>
            <a:r>
              <a:rPr lang="en-US" b="1" baseline="0" dirty="0" smtClean="0"/>
              <a:t> </a:t>
            </a:r>
          </a:p>
          <a:p>
            <a:pPr marL="0" lvl="1" defTabSz="913886">
              <a:defRPr/>
            </a:pPr>
            <a:endParaRPr lang="en-US" b="1" baseline="0" dirty="0" smtClean="0"/>
          </a:p>
          <a:p>
            <a:pPr marL="456944" lvl="2" defTabSz="913886">
              <a:defRPr/>
            </a:pPr>
            <a:r>
              <a:rPr lang="en-US" dirty="0" smtClean="0"/>
              <a:t>Tier one support:</a:t>
            </a:r>
          </a:p>
          <a:p>
            <a:pPr marL="628297" lvl="2" indent="-171354" defTabSz="913886">
              <a:buFont typeface="Arial" panose="020B0604020202020204" pitchFamily="34" charset="0"/>
              <a:buChar char="•"/>
              <a:defRPr/>
            </a:pPr>
            <a:r>
              <a:rPr lang="en-US" dirty="0" smtClean="0"/>
              <a:t>Password resets</a:t>
            </a:r>
          </a:p>
          <a:p>
            <a:pPr marL="628297" lvl="2" indent="-171354" defTabSz="913886">
              <a:buFont typeface="Arial" panose="020B0604020202020204" pitchFamily="34" charset="0"/>
              <a:buChar char="•"/>
              <a:defRPr/>
            </a:pPr>
            <a:r>
              <a:rPr lang="en-US" dirty="0" smtClean="0"/>
              <a:t>Navigation</a:t>
            </a:r>
          </a:p>
          <a:p>
            <a:pPr marL="628297" lvl="2" indent="-171354" defTabSz="913886">
              <a:buFont typeface="Arial" panose="020B0604020202020204" pitchFamily="34" charset="0"/>
              <a:buChar char="•"/>
              <a:defRPr/>
            </a:pPr>
            <a:r>
              <a:rPr lang="en-US" dirty="0" smtClean="0"/>
              <a:t>User-account issues</a:t>
            </a:r>
          </a:p>
          <a:p>
            <a:pPr marL="0" lvl="1" defTabSz="913886">
              <a:defRPr/>
            </a:pPr>
            <a:endParaRPr lang="en-US" dirty="0" smtClean="0"/>
          </a:p>
          <a:p>
            <a:pPr marL="456944" lvl="2" defTabSz="913886">
              <a:defRPr/>
            </a:pPr>
            <a:r>
              <a:rPr lang="en-US" dirty="0" smtClean="0"/>
              <a:t>Tier two support: </a:t>
            </a:r>
          </a:p>
          <a:p>
            <a:pPr marL="628297" lvl="2" indent="-171354" defTabSz="913886">
              <a:buFont typeface="Arial" panose="020B0604020202020204" pitchFamily="34" charset="0"/>
              <a:buChar char="•"/>
              <a:defRPr/>
            </a:pPr>
            <a:r>
              <a:rPr lang="en-US" dirty="0" smtClean="0"/>
              <a:t>Document troubleshooting</a:t>
            </a:r>
          </a:p>
          <a:p>
            <a:pPr marL="628297" lvl="2" indent="-171354" defTabSz="913886">
              <a:buFont typeface="Arial" panose="020B0604020202020204" pitchFamily="34" charset="0"/>
              <a:buChar char="•"/>
              <a:defRPr/>
            </a:pPr>
            <a:r>
              <a:rPr lang="en-US" dirty="0" smtClean="0"/>
              <a:t>Liaison with HCAS O&amp;M, UFMS O&amp;M, DCIS, Finance</a:t>
            </a:r>
          </a:p>
          <a:p>
            <a:pPr marL="628297" lvl="2" indent="-171354" defTabSz="913886">
              <a:buFont typeface="Arial" panose="020B0604020202020204" pitchFamily="34" charset="0"/>
              <a:buChar char="•"/>
              <a:defRPr/>
            </a:pPr>
            <a:r>
              <a:rPr lang="en-US" dirty="0" smtClean="0"/>
              <a:t>Submit change requests (CR), etc. </a:t>
            </a:r>
          </a:p>
          <a:p>
            <a:pPr marL="0" lvl="1" defTabSz="913886">
              <a:defRPr/>
            </a:pPr>
            <a:endParaRPr lang="en-US" dirty="0" smtClean="0"/>
          </a:p>
          <a:p>
            <a:pPr marL="0" lvl="1" defTabSz="913886">
              <a:defRPr/>
            </a:pPr>
            <a:r>
              <a:rPr lang="en-US" b="1" dirty="0" smtClean="0"/>
              <a:t>PRISM support services: </a:t>
            </a:r>
            <a:r>
              <a:rPr lang="en-US" dirty="0" smtClean="0"/>
              <a:t>Includes both ad hoc and pre-defined access to workload status/milestone.</a:t>
            </a:r>
          </a:p>
          <a:p>
            <a:endParaRPr lang="en-US" dirty="0"/>
          </a:p>
        </p:txBody>
      </p:sp>
      <p:sp>
        <p:nvSpPr>
          <p:cNvPr id="4" name="Slide Number Placeholder 3"/>
          <p:cNvSpPr>
            <a:spLocks noGrp="1"/>
          </p:cNvSpPr>
          <p:nvPr>
            <p:ph type="sldNum" sz="quarter" idx="10"/>
          </p:nvPr>
        </p:nvSpPr>
        <p:spPr/>
        <p:txBody>
          <a:bodyPr/>
          <a:lstStyle/>
          <a:p>
            <a:fld id="{4E300FBD-08E5-4A72-8D00-F5FCE94AB426}" type="slidenum">
              <a:rPr lang="en-US" smtClean="0"/>
              <a:t>6</a:t>
            </a:fld>
            <a:endParaRPr lang="en-US" dirty="0"/>
          </a:p>
        </p:txBody>
      </p:sp>
    </p:spTree>
    <p:extLst>
      <p:ext uri="{BB962C8B-B14F-4D97-AF65-F5344CB8AC3E}">
        <p14:creationId xmlns:p14="http://schemas.microsoft.com/office/powerpoint/2010/main" val="144985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00FBD-08E5-4A72-8D00-F5FCE94AB426}" type="slidenum">
              <a:rPr lang="en-US" smtClean="0"/>
              <a:t>7</a:t>
            </a:fld>
            <a:endParaRPr lang="en-US"/>
          </a:p>
        </p:txBody>
      </p:sp>
    </p:spTree>
    <p:extLst>
      <p:ext uri="{BB962C8B-B14F-4D97-AF65-F5344CB8AC3E}">
        <p14:creationId xmlns:p14="http://schemas.microsoft.com/office/powerpoint/2010/main" val="185608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3886">
              <a:defRPr/>
            </a:pPr>
            <a:r>
              <a:rPr lang="en-US" b="1" dirty="0" smtClean="0"/>
              <a:t>Negotiated contracts: </a:t>
            </a:r>
            <a:r>
              <a:rPr lang="en-US" dirty="0" smtClean="0"/>
              <a:t>Negotiated contracts are generally more complex awards greater than $150,000 for supplies and services. These contracts usually require discussions (negotiations) between the government and the vendor before an award can be made. </a:t>
            </a:r>
          </a:p>
          <a:p>
            <a:pPr marL="0" lvl="1" defTabSz="913886">
              <a:defRPr/>
            </a:pPr>
            <a:endParaRPr lang="en-US" b="1" dirty="0" smtClean="0"/>
          </a:p>
          <a:p>
            <a:pPr marL="0" lvl="1" defTabSz="913886">
              <a:defRPr/>
            </a:pPr>
            <a:r>
              <a:rPr lang="en-US" b="1" dirty="0" smtClean="0"/>
              <a:t>Simplified acquisitions: </a:t>
            </a:r>
            <a:r>
              <a:rPr lang="en-US" dirty="0" smtClean="0"/>
              <a:t>Simplified acquisitions are typically reserved for small businesses greater than $3,500 but less than $150,000 although they may include commercial items (products/services) sold in substantial quantities to the general public up to $7.0 million.  </a:t>
            </a:r>
          </a:p>
          <a:p>
            <a:pPr marL="0" lvl="1" defTabSz="913886">
              <a:defRPr/>
            </a:pPr>
            <a:endParaRPr lang="en-US" b="1" dirty="0" smtClean="0"/>
          </a:p>
          <a:p>
            <a:pPr marL="0" lvl="1" defTabSz="913886">
              <a:defRPr/>
            </a:pPr>
            <a:r>
              <a:rPr lang="en-US" b="1" dirty="0" smtClean="0"/>
              <a:t>Assisted acquisitions: </a:t>
            </a:r>
            <a:r>
              <a:rPr lang="en-US" dirty="0" smtClean="0"/>
              <a:t>In an assisted acquisition, the servicing and requesting agency enter into an interagency agreement pursuant to which the servicing contracting office (other than the requesting organization’s assigned contracting office) contracts on behalf of the requesting organization.   </a:t>
            </a:r>
          </a:p>
          <a:p>
            <a:pPr marL="0" lvl="1" defTabSz="913886">
              <a:defRPr/>
            </a:pPr>
            <a:endParaRPr lang="en-US" b="1" dirty="0" smtClean="0"/>
          </a:p>
          <a:p>
            <a:pPr marL="0" lvl="1" defTabSz="913886">
              <a:defRPr/>
            </a:pPr>
            <a:r>
              <a:rPr lang="en-US" b="1" dirty="0" smtClean="0"/>
              <a:t>Help desk services:</a:t>
            </a:r>
            <a:r>
              <a:rPr lang="en-US" b="1" baseline="0" dirty="0" smtClean="0"/>
              <a:t> </a:t>
            </a:r>
          </a:p>
          <a:p>
            <a:pPr marL="0" lvl="1" defTabSz="913886">
              <a:defRPr/>
            </a:pPr>
            <a:endParaRPr lang="en-US" b="1" baseline="0" dirty="0" smtClean="0"/>
          </a:p>
          <a:p>
            <a:pPr marL="456944" lvl="2" defTabSz="913886">
              <a:defRPr/>
            </a:pPr>
            <a:r>
              <a:rPr lang="en-US" dirty="0" smtClean="0"/>
              <a:t>Tier one support:</a:t>
            </a:r>
          </a:p>
          <a:p>
            <a:pPr marL="628297" lvl="2" indent="-171354" defTabSz="913886">
              <a:buFont typeface="Arial" panose="020B0604020202020204" pitchFamily="34" charset="0"/>
              <a:buChar char="•"/>
              <a:defRPr/>
            </a:pPr>
            <a:r>
              <a:rPr lang="en-US" dirty="0" smtClean="0"/>
              <a:t>Password resets</a:t>
            </a:r>
          </a:p>
          <a:p>
            <a:pPr marL="628297" lvl="2" indent="-171354" defTabSz="913886">
              <a:buFont typeface="Arial" panose="020B0604020202020204" pitchFamily="34" charset="0"/>
              <a:buChar char="•"/>
              <a:defRPr/>
            </a:pPr>
            <a:r>
              <a:rPr lang="en-US" dirty="0" smtClean="0"/>
              <a:t>Navigation</a:t>
            </a:r>
          </a:p>
          <a:p>
            <a:pPr marL="628297" lvl="2" indent="-171354" defTabSz="913886">
              <a:buFont typeface="Arial" panose="020B0604020202020204" pitchFamily="34" charset="0"/>
              <a:buChar char="•"/>
              <a:defRPr/>
            </a:pPr>
            <a:r>
              <a:rPr lang="en-US" dirty="0" smtClean="0"/>
              <a:t>User-account issues</a:t>
            </a:r>
          </a:p>
          <a:p>
            <a:pPr marL="0" lvl="1" defTabSz="913886">
              <a:defRPr/>
            </a:pPr>
            <a:endParaRPr lang="en-US" dirty="0" smtClean="0"/>
          </a:p>
          <a:p>
            <a:pPr marL="456944" lvl="2" defTabSz="913886">
              <a:defRPr/>
            </a:pPr>
            <a:r>
              <a:rPr lang="en-US" dirty="0" smtClean="0"/>
              <a:t>Tier two support: </a:t>
            </a:r>
          </a:p>
          <a:p>
            <a:pPr marL="628297" lvl="2" indent="-171354" defTabSz="913886">
              <a:buFont typeface="Arial" panose="020B0604020202020204" pitchFamily="34" charset="0"/>
              <a:buChar char="•"/>
              <a:defRPr/>
            </a:pPr>
            <a:r>
              <a:rPr lang="en-US" dirty="0" smtClean="0"/>
              <a:t>Document troubleshooting</a:t>
            </a:r>
          </a:p>
          <a:p>
            <a:pPr marL="628297" lvl="2" indent="-171354" defTabSz="913886">
              <a:buFont typeface="Arial" panose="020B0604020202020204" pitchFamily="34" charset="0"/>
              <a:buChar char="•"/>
              <a:defRPr/>
            </a:pPr>
            <a:r>
              <a:rPr lang="en-US" dirty="0" smtClean="0"/>
              <a:t>Liaison with HCAS O&amp;M, UFMS O&amp;M, DCIS, Finance</a:t>
            </a:r>
          </a:p>
          <a:p>
            <a:pPr marL="628297" lvl="2" indent="-171354" defTabSz="913886">
              <a:buFont typeface="Arial" panose="020B0604020202020204" pitchFamily="34" charset="0"/>
              <a:buChar char="•"/>
              <a:defRPr/>
            </a:pPr>
            <a:r>
              <a:rPr lang="en-US" dirty="0" smtClean="0"/>
              <a:t>Submit change requests (CR), etc. </a:t>
            </a:r>
          </a:p>
          <a:p>
            <a:pPr marL="0" lvl="1" defTabSz="913886">
              <a:defRPr/>
            </a:pPr>
            <a:endParaRPr lang="en-US" dirty="0" smtClean="0"/>
          </a:p>
          <a:p>
            <a:pPr marL="0" lvl="1" defTabSz="913886">
              <a:defRPr/>
            </a:pPr>
            <a:r>
              <a:rPr lang="en-US" b="1" dirty="0" smtClean="0"/>
              <a:t>PRISM support services: </a:t>
            </a:r>
            <a:r>
              <a:rPr lang="en-US" dirty="0" smtClean="0"/>
              <a:t>Includes both ad hoc and pre-defined access to workload status/milestone.</a:t>
            </a:r>
          </a:p>
          <a:p>
            <a:endParaRPr lang="en-US" dirty="0"/>
          </a:p>
        </p:txBody>
      </p:sp>
      <p:sp>
        <p:nvSpPr>
          <p:cNvPr id="4" name="Slide Number Placeholder 3"/>
          <p:cNvSpPr>
            <a:spLocks noGrp="1"/>
          </p:cNvSpPr>
          <p:nvPr>
            <p:ph type="sldNum" sz="quarter" idx="10"/>
          </p:nvPr>
        </p:nvSpPr>
        <p:spPr/>
        <p:txBody>
          <a:bodyPr/>
          <a:lstStyle/>
          <a:p>
            <a:fld id="{4E300FBD-08E5-4A72-8D00-F5FCE94AB426}" type="slidenum">
              <a:rPr lang="en-US" smtClean="0"/>
              <a:t>17</a:t>
            </a:fld>
            <a:endParaRPr lang="en-US" dirty="0"/>
          </a:p>
        </p:txBody>
      </p:sp>
    </p:spTree>
    <p:extLst>
      <p:ext uri="{BB962C8B-B14F-4D97-AF65-F5344CB8AC3E}">
        <p14:creationId xmlns:p14="http://schemas.microsoft.com/office/powerpoint/2010/main" val="296062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00FBD-08E5-4A72-8D00-F5FCE94AB426}" type="slidenum">
              <a:rPr lang="en-US" smtClean="0"/>
              <a:t>18</a:t>
            </a:fld>
            <a:endParaRPr lang="en-US" dirty="0"/>
          </a:p>
        </p:txBody>
      </p:sp>
    </p:spTree>
    <p:extLst>
      <p:ext uri="{BB962C8B-B14F-4D97-AF65-F5344CB8AC3E}">
        <p14:creationId xmlns:p14="http://schemas.microsoft.com/office/powerpoint/2010/main" val="106138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00FBD-08E5-4A72-8D00-F5FCE94AB426}" type="slidenum">
              <a:rPr lang="en-US" smtClean="0"/>
              <a:t>19</a:t>
            </a:fld>
            <a:endParaRPr lang="en-US" dirty="0"/>
          </a:p>
        </p:txBody>
      </p:sp>
    </p:spTree>
    <p:extLst>
      <p:ext uri="{BB962C8B-B14F-4D97-AF65-F5344CB8AC3E}">
        <p14:creationId xmlns:p14="http://schemas.microsoft.com/office/powerpoint/2010/main" val="1715503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EFAUL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8" name="Rectangle 7"/>
          <p:cNvSpPr/>
          <p:nvPr userDrawn="1"/>
        </p:nvSpPr>
        <p:spPr>
          <a:xfrm>
            <a:off x="228600" y="155448"/>
            <a:ext cx="8686800" cy="6095875"/>
          </a:xfrm>
          <a:prstGeom prst="rect">
            <a:avLst/>
          </a:prstGeom>
          <a:solidFill>
            <a:srgbClr val="08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5491" y="455255"/>
            <a:ext cx="5468109" cy="459145"/>
          </a:xfrm>
        </p:spPr>
        <p:txBody>
          <a:bodyPr anchor="b">
            <a:noAutofit/>
          </a:bodyPr>
          <a:lstStyle>
            <a:lvl1pPr algn="l">
              <a:defRPr sz="1800" b="1" cap="all"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73102" y="990600"/>
            <a:ext cx="5486400" cy="1066800"/>
          </a:xfrm>
        </p:spPr>
        <p:txBody>
          <a:bodyPr>
            <a:normAutofit/>
          </a:bodyPr>
          <a:lstStyle>
            <a:lvl1pPr marL="0" indent="0" algn="l">
              <a:buNone/>
              <a:defRPr sz="1050" kern="0" cap="all" spc="100" baseline="0">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p>
          <a:p>
            <a:r>
              <a:rPr lang="en-US" dirty="0" smtClean="0"/>
              <a:t>YOUR NAME</a:t>
            </a:r>
          </a:p>
          <a:p>
            <a:r>
              <a:rPr lang="en-US" dirty="0" smtClean="0"/>
              <a:t>MONTH</a:t>
            </a:r>
            <a:r>
              <a:rPr lang="en-US" baseline="0" dirty="0" smtClean="0"/>
              <a:t> DATE, YEAR</a:t>
            </a:r>
            <a:endParaRPr lang="en-US" dirty="0" smtClean="0"/>
          </a:p>
        </p:txBody>
      </p:sp>
      <p:pic>
        <p:nvPicPr>
          <p:cNvPr id="9" name="Picture 8"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2896728"/>
            <a:ext cx="2362200" cy="1064544"/>
          </a:xfrm>
          <a:prstGeom prst="rect">
            <a:avLst/>
          </a:prstGeom>
        </p:spPr>
      </p:pic>
      <p:sp>
        <p:nvSpPr>
          <p:cNvPr id="10"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11" name="Rectangle 10"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73025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ransition Slide -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Helvetica" pitchFamily="34" charset="0"/>
            </a:endParaRPr>
          </a:p>
        </p:txBody>
      </p:sp>
      <p:sp>
        <p:nvSpPr>
          <p:cNvPr id="2" name="Title 1"/>
          <p:cNvSpPr>
            <a:spLocks noGrp="1"/>
          </p:cNvSpPr>
          <p:nvPr>
            <p:ph type="title"/>
          </p:nvPr>
        </p:nvSpPr>
        <p:spPr>
          <a:xfrm>
            <a:off x="722313" y="15240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895600"/>
            <a:ext cx="7772400" cy="1500187"/>
          </a:xfrm>
        </p:spPr>
        <p:txBody>
          <a:bodyPr anchor="t"/>
          <a:lstStyle>
            <a:lvl1pPr marL="0" indent="0">
              <a:buNone/>
              <a:defRPr sz="2000" kern="0" spc="100" baseline="0">
                <a:solidFill>
                  <a:schemeClr val="bg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4" name="Triangle 3" descr="Down arrow"/>
          <p:cNvSpPr/>
          <p:nvPr userDrawn="1"/>
        </p:nvSpPr>
        <p:spPr>
          <a:xfrm rot="10800000">
            <a:off x="4226719" y="6324600"/>
            <a:ext cx="676274"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60090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ransition Slide - Golden Yellow">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 name="Title 1"/>
          <p:cNvSpPr>
            <a:spLocks noGrp="1"/>
          </p:cNvSpPr>
          <p:nvPr>
            <p:ph type="title"/>
          </p:nvPr>
        </p:nvSpPr>
        <p:spPr>
          <a:xfrm>
            <a:off x="722313" y="1524000"/>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895600"/>
            <a:ext cx="7772400" cy="1500187"/>
          </a:xfrm>
        </p:spPr>
        <p:txBody>
          <a:bodyPr anchor="t"/>
          <a:lstStyle>
            <a:lvl1pPr marL="0" indent="0">
              <a:buNone/>
              <a:defRPr sz="2000" kern="0" spc="100" baseline="0">
                <a:solidFill>
                  <a:schemeClr val="tx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solidFill>
                  <a:schemeClr val="tx1"/>
                </a:solidFill>
              </a:rPr>
              <a:t>Curiosity. Partnership. Simplicity. Impact. Passion.</a:t>
            </a:r>
          </a:p>
          <a:p>
            <a:pPr algn="r"/>
            <a:endParaRPr lang="en-US" sz="800" dirty="0"/>
          </a:p>
        </p:txBody>
      </p:sp>
      <p:sp>
        <p:nvSpPr>
          <p:cNvPr id="15" name="Triangle 14" descr="Down arrow"/>
          <p:cNvSpPr/>
          <p:nvPr userDrawn="1"/>
        </p:nvSpPr>
        <p:spPr>
          <a:xfrm rot="10800000">
            <a:off x="4226719" y="6324600"/>
            <a:ext cx="676274" cy="381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76937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 DEFAUL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3" name="Rectangle 12"/>
          <p:cNvSpPr/>
          <p:nvPr userDrawn="1"/>
        </p:nvSpPr>
        <p:spPr>
          <a:xfrm>
            <a:off x="228600" y="155448"/>
            <a:ext cx="8686800" cy="6095875"/>
          </a:xfrm>
          <a:prstGeom prst="rect">
            <a:avLst/>
          </a:prstGeom>
          <a:solidFill>
            <a:srgbClr val="08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White underline"/>
          <p:cNvSpPr/>
          <p:nvPr userDrawn="1"/>
        </p:nvSpPr>
        <p:spPr>
          <a:xfrm>
            <a:off x="4362450" y="6781800"/>
            <a:ext cx="404813"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lgn="l">
              <a:defRPr sz="4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charset="0"/>
              <a:buNone/>
              <a:defRPr>
                <a:solidFill>
                  <a:schemeClr val="bg1"/>
                </a:solidFill>
              </a:defRPr>
            </a:lvl1pPr>
            <a:lvl2pPr marL="742950" indent="-285750">
              <a:buFont typeface="Arial" charset="0"/>
              <a:buChar char="•"/>
              <a:defRPr>
                <a:solidFill>
                  <a:schemeClr val="bg1"/>
                </a:solidFill>
              </a:defRPr>
            </a:lvl2pPr>
            <a:lvl3pPr marL="1143000" indent="-228600">
              <a:buFont typeface="Arial" charset="0"/>
              <a:buChar char="•"/>
              <a:defRPr>
                <a:solidFill>
                  <a:schemeClr val="bg1"/>
                </a:solidFill>
              </a:defRPr>
            </a:lvl3pPr>
            <a:lvl4pPr marL="1600200" indent="-228600">
              <a:buFont typeface="Arial" charset="0"/>
              <a:buChar char="•"/>
              <a:defRPr>
                <a:solidFill>
                  <a:schemeClr val="bg1"/>
                </a:solidFill>
              </a:defRPr>
            </a:lvl4pPr>
            <a:lvl5pPr marL="2057400" indent="-228600">
              <a:buFont typeface="Arial"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4" name="TextBox 3"/>
          <p:cNvSpPr txBox="1"/>
          <p:nvPr userDrawn="1"/>
        </p:nvSpPr>
        <p:spPr>
          <a:xfrm>
            <a:off x="23774400" y="4572000"/>
            <a:ext cx="184731" cy="369332"/>
          </a:xfrm>
          <a:prstGeom prst="rect">
            <a:avLst/>
          </a:prstGeom>
          <a:noFill/>
        </p:spPr>
        <p:txBody>
          <a:bodyPr wrap="none" rtlCol="0">
            <a:spAutoFit/>
          </a:bodyPr>
          <a:lstStyle/>
          <a:p>
            <a:endParaRPr lang="en-US" dirty="0"/>
          </a:p>
        </p:txBody>
      </p:sp>
      <p:pic>
        <p:nvPicPr>
          <p:cNvPr id="17" name="Picture 16"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722" y="6446968"/>
            <a:ext cx="404268" cy="182431"/>
          </a:xfrm>
          <a:prstGeom prst="rect">
            <a:avLst/>
          </a:prstGeom>
        </p:spPr>
      </p:pic>
      <p:sp>
        <p:nvSpPr>
          <p:cNvPr id="11" name="TextBox 10"/>
          <p:cNvSpPr txBox="1"/>
          <p:nvPr userDrawn="1"/>
        </p:nvSpPr>
        <p:spPr>
          <a:xfrm>
            <a:off x="7086600" y="6505545"/>
            <a:ext cx="16764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4" name="Rectangle 13"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2871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 PRINTER FRIENDL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3" name="Rectangle 12"/>
          <p:cNvSpPr/>
          <p:nvPr userDrawn="1"/>
        </p:nvSpPr>
        <p:spPr>
          <a:xfrm>
            <a:off x="228600" y="155448"/>
            <a:ext cx="8686800" cy="609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White underline"/>
          <p:cNvSpPr/>
          <p:nvPr userDrawn="1"/>
        </p:nvSpPr>
        <p:spPr>
          <a:xfrm>
            <a:off x="4362450" y="6781800"/>
            <a:ext cx="404813"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lgn="l">
              <a:defRPr sz="4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charset="0"/>
              <a:buNone/>
              <a:defRPr>
                <a:solidFill>
                  <a:schemeClr val="tx1"/>
                </a:solidFill>
              </a:defRPr>
            </a:lvl1pPr>
            <a:lvl2pPr marL="742950" indent="-285750">
              <a:buFont typeface="Arial" charset="0"/>
              <a:buChar char="•"/>
              <a:defRPr>
                <a:solidFill>
                  <a:schemeClr val="tx1"/>
                </a:solidFill>
              </a:defRPr>
            </a:lvl2pPr>
            <a:lvl3pPr marL="1143000" indent="-228600">
              <a:buFont typeface="Arial" charset="0"/>
              <a:buChar char="•"/>
              <a:defRPr>
                <a:solidFill>
                  <a:schemeClr val="tx1"/>
                </a:solidFill>
              </a:defRPr>
            </a:lvl3pPr>
            <a:lvl4pPr marL="1600200" indent="-228600">
              <a:buFont typeface="Arial" charset="0"/>
              <a:buChar char="•"/>
              <a:defRPr>
                <a:solidFill>
                  <a:schemeClr val="tx1"/>
                </a:solidFill>
              </a:defRPr>
            </a:lvl4pPr>
            <a:lvl5pPr marL="2057400" indent="-228600">
              <a:buFont typeface="Arial"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4" name="TextBox 3"/>
          <p:cNvSpPr txBox="1"/>
          <p:nvPr userDrawn="1"/>
        </p:nvSpPr>
        <p:spPr>
          <a:xfrm>
            <a:off x="23774400" y="4572000"/>
            <a:ext cx="184731" cy="369332"/>
          </a:xfrm>
          <a:prstGeom prst="rect">
            <a:avLst/>
          </a:prstGeom>
          <a:noFill/>
        </p:spPr>
        <p:txBody>
          <a:bodyPr wrap="none" rtlCol="0">
            <a:spAutoFit/>
          </a:bodyPr>
          <a:lstStyle/>
          <a:p>
            <a:endParaRPr lang="en-US" dirty="0"/>
          </a:p>
        </p:txBody>
      </p:sp>
      <p:pic>
        <p:nvPicPr>
          <p:cNvPr id="17" name="Picture 16"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722" y="6446968"/>
            <a:ext cx="404268" cy="182431"/>
          </a:xfrm>
          <a:prstGeom prst="rect">
            <a:avLst/>
          </a:prstGeom>
        </p:spPr>
      </p:pic>
      <p:sp>
        <p:nvSpPr>
          <p:cNvPr id="11" name="TextBox 10"/>
          <p:cNvSpPr txBox="1"/>
          <p:nvPr userDrawn="1"/>
        </p:nvSpPr>
        <p:spPr>
          <a:xfrm>
            <a:off x="7086600" y="6505545"/>
            <a:ext cx="16764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4" name="Rectangle 13"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3338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RINTER FRIEND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8" name="Rectangle 7"/>
          <p:cNvSpPr/>
          <p:nvPr userDrawn="1"/>
        </p:nvSpPr>
        <p:spPr>
          <a:xfrm>
            <a:off x="228600" y="155448"/>
            <a:ext cx="8686800" cy="609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5491" y="455255"/>
            <a:ext cx="5468109" cy="459145"/>
          </a:xfrm>
        </p:spPr>
        <p:txBody>
          <a:bodyPr anchor="b">
            <a:noAutofit/>
          </a:bodyPr>
          <a:lstStyle>
            <a:lvl1pPr algn="l">
              <a:defRPr sz="18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73102" y="990600"/>
            <a:ext cx="5486400" cy="1066800"/>
          </a:xfrm>
        </p:spPr>
        <p:txBody>
          <a:bodyPr>
            <a:normAutofit/>
          </a:bodyPr>
          <a:lstStyle>
            <a:lvl1pPr marL="0" indent="0" algn="l">
              <a:buNone/>
              <a:defRPr sz="1050" kern="0" cap="all" spc="100" baseline="0">
                <a:solidFill>
                  <a:schemeClr val="tx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p>
          <a:p>
            <a:r>
              <a:rPr lang="en-US" dirty="0" smtClean="0"/>
              <a:t>YOUR NAME</a:t>
            </a:r>
          </a:p>
          <a:p>
            <a:r>
              <a:rPr lang="en-US" dirty="0" smtClean="0"/>
              <a:t>MONTH</a:t>
            </a:r>
            <a:r>
              <a:rPr lang="en-US" baseline="0" dirty="0" smtClean="0"/>
              <a:t> DATE, YEAR</a:t>
            </a:r>
            <a:endParaRPr lang="en-US" dirty="0" smtClean="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2986" y="2896728"/>
            <a:ext cx="2359027" cy="1064544"/>
          </a:xfrm>
          <a:prstGeom prst="rect">
            <a:avLst/>
          </a:prstGeom>
        </p:spPr>
      </p:pic>
      <p:sp>
        <p:nvSpPr>
          <p:cNvPr id="10"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11" name="Rectangle 10"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18323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9" name="Rectangle 8"/>
          <p:cNvSpPr/>
          <p:nvPr userDrawn="1"/>
        </p:nvSpPr>
        <p:spPr>
          <a:xfrm>
            <a:off x="228600" y="152400"/>
            <a:ext cx="86868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lvl1pPr algn="l">
              <a:defRPr sz="4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charset="0"/>
              <a:buNone/>
              <a:defRPr>
                <a:solidFill>
                  <a:schemeClr val="tx1"/>
                </a:solidFill>
              </a:defRPr>
            </a:lvl1pPr>
            <a:lvl2pPr marL="742950" indent="-285750">
              <a:buFont typeface="Arial" charset="0"/>
              <a:buChar char="•"/>
              <a:defRPr>
                <a:solidFill>
                  <a:schemeClr val="tx1"/>
                </a:solidFill>
              </a:defRPr>
            </a:lvl2pPr>
            <a:lvl3pPr marL="1143000" indent="-228600">
              <a:buFont typeface="Arial" charset="0"/>
              <a:buChar char="•"/>
              <a:defRPr>
                <a:solidFill>
                  <a:schemeClr val="tx1"/>
                </a:solidFill>
              </a:defRPr>
            </a:lvl3pPr>
            <a:lvl4pPr marL="1600200" indent="-228600">
              <a:buFont typeface="Arial" charset="0"/>
              <a:buChar char="•"/>
              <a:defRPr>
                <a:solidFill>
                  <a:schemeClr val="tx1"/>
                </a:solidFill>
              </a:defRPr>
            </a:lvl4pPr>
            <a:lvl5pPr marL="2057400" indent="-228600">
              <a:buFont typeface="Arial"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14" descr="White underline"/>
          <p:cNvSpPr/>
          <p:nvPr userDrawn="1"/>
        </p:nvSpPr>
        <p:spPr>
          <a:xfrm>
            <a:off x="4362450" y="6781800"/>
            <a:ext cx="404813"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pic>
        <p:nvPicPr>
          <p:cNvPr id="13" name="Picture 12"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722" y="6446968"/>
            <a:ext cx="404268" cy="182431"/>
          </a:xfrm>
          <a:prstGeom prst="rect">
            <a:avLst/>
          </a:prstGeom>
        </p:spPr>
      </p:pic>
      <p:sp>
        <p:nvSpPr>
          <p:cNvPr id="11" name="TextBox 10"/>
          <p:cNvSpPr txBox="1"/>
          <p:nvPr userDrawn="1"/>
        </p:nvSpPr>
        <p:spPr>
          <a:xfrm>
            <a:off x="7086600" y="6505545"/>
            <a:ext cx="16764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2" name="Rectangle 11"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6568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9" name="Rectangle 8"/>
          <p:cNvSpPr/>
          <p:nvPr userDrawn="1"/>
        </p:nvSpPr>
        <p:spPr>
          <a:xfrm>
            <a:off x="228600" y="152400"/>
            <a:ext cx="86868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71800" y="274638"/>
            <a:ext cx="5715000" cy="1143000"/>
          </a:xfrm>
        </p:spPr>
        <p:txBody>
          <a:bodyPr>
            <a:noAutofit/>
          </a:bodyPr>
          <a:lstStyle>
            <a:lvl1pPr algn="l">
              <a:defRPr sz="3600" b="1"/>
            </a:lvl1pPr>
          </a:lstStyle>
          <a:p>
            <a:r>
              <a:rPr lang="en-US" smtClean="0"/>
              <a:t>Click to edit Master title style</a:t>
            </a:r>
            <a:endParaRPr lang="en-US" dirty="0"/>
          </a:p>
        </p:txBody>
      </p:sp>
      <p:sp>
        <p:nvSpPr>
          <p:cNvPr id="3" name="Content Placeholder 2"/>
          <p:cNvSpPr>
            <a:spLocks noGrp="1"/>
          </p:cNvSpPr>
          <p:nvPr>
            <p:ph sz="half" idx="1"/>
          </p:nvPr>
        </p:nvSpPr>
        <p:spPr>
          <a:xfrm>
            <a:off x="228600" y="152400"/>
            <a:ext cx="2514600" cy="6095876"/>
          </a:xfrm>
        </p:spPr>
        <p:txBody>
          <a:bodyPr/>
          <a:lstStyle>
            <a:lvl1pPr marL="0" indent="0">
              <a:buFont typeface="Arial" panose="020B0604020202020204" pitchFamily="34" charset="0"/>
              <a:buNone/>
              <a:defRPr sz="2800">
                <a:solidFill>
                  <a:schemeClr val="tx1"/>
                </a:solidFill>
              </a:defRPr>
            </a:lvl1pPr>
            <a:lvl2pPr marL="800100" indent="-342900">
              <a:buFont typeface="Arial" panose="020B0604020202020204" pitchFamily="34" charset="0"/>
              <a:buChar char="•"/>
              <a:defRPr sz="2400">
                <a:solidFill>
                  <a:schemeClr val="tx1"/>
                </a:solidFill>
              </a:defRPr>
            </a:lvl2pPr>
            <a:lvl3pPr marL="1257300" indent="-342900">
              <a:buFont typeface="Arial" panose="020B0604020202020204" pitchFamily="34" charset="0"/>
              <a:buChar char="•"/>
              <a:defRPr sz="20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971800" y="1600200"/>
            <a:ext cx="5715000" cy="4525963"/>
          </a:xfrm>
        </p:spPr>
        <p:txBody>
          <a:bodyPr/>
          <a:lstStyle>
            <a:lvl1pPr marL="0" indent="0">
              <a:buClr>
                <a:schemeClr val="tx1"/>
              </a:buClr>
              <a:buFont typeface="Arial" panose="020B0604020202020204" pitchFamily="34" charset="0"/>
              <a:buNone/>
              <a:defRPr sz="2800">
                <a:solidFill>
                  <a:schemeClr val="tx1"/>
                </a:solidFill>
              </a:defRPr>
            </a:lvl1pPr>
            <a:lvl2pPr marL="800100" indent="-342900">
              <a:buClr>
                <a:schemeClr val="tx1"/>
              </a:buClr>
              <a:buFont typeface="Arial" panose="020B0604020202020204" pitchFamily="34" charset="0"/>
              <a:buChar char="•"/>
              <a:defRPr sz="2400">
                <a:solidFill>
                  <a:schemeClr val="tx1"/>
                </a:solidFill>
              </a:defRPr>
            </a:lvl2pPr>
            <a:lvl3pPr marL="1257300" indent="-342900">
              <a:buClr>
                <a:schemeClr val="tx1"/>
              </a:buClr>
              <a:buFont typeface="Arial" panose="020B0604020202020204" pitchFamily="34" charset="0"/>
              <a:buChar char="•"/>
              <a:defRPr sz="2000">
                <a:solidFill>
                  <a:schemeClr val="tx1"/>
                </a:solidFill>
              </a:defRPr>
            </a:lvl3pPr>
            <a:lvl4pPr marL="1657350" indent="-285750">
              <a:buClr>
                <a:schemeClr val="tx1"/>
              </a:buClr>
              <a:buFont typeface="Arial" panose="020B0604020202020204" pitchFamily="34" charset="0"/>
              <a:buChar char="•"/>
              <a:defRPr sz="1800">
                <a:solidFill>
                  <a:schemeClr val="tx1"/>
                </a:solidFill>
              </a:defRPr>
            </a:lvl4pPr>
            <a:lvl5pPr marL="2114550" indent="-285750">
              <a:buClr>
                <a:schemeClr val="tx1"/>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ubtitle 2"/>
          <p:cNvSpPr txBox="1">
            <a:spLocks/>
          </p:cNvSpPr>
          <p:nvPr userDrawn="1"/>
        </p:nvSpPr>
        <p:spPr>
          <a:xfrm>
            <a:off x="6172200" y="6134100"/>
            <a:ext cx="2838450" cy="495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algn="r"/>
            <a:endParaRPr lang="en-US" sz="800" dirty="0"/>
          </a:p>
        </p:txBody>
      </p:sp>
      <p:sp>
        <p:nvSpPr>
          <p:cNvPr id="14"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15" name="Rectangle 14" descr="White underline"/>
          <p:cNvSpPr/>
          <p:nvPr userDrawn="1"/>
        </p:nvSpPr>
        <p:spPr>
          <a:xfrm>
            <a:off x="4362450" y="6781800"/>
            <a:ext cx="404813"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722" y="6446968"/>
            <a:ext cx="404268" cy="182431"/>
          </a:xfrm>
          <a:prstGeom prst="rect">
            <a:avLst/>
          </a:prstGeom>
        </p:spPr>
      </p:pic>
      <p:sp>
        <p:nvSpPr>
          <p:cNvPr id="16" name="TextBox 15"/>
          <p:cNvSpPr txBox="1"/>
          <p:nvPr userDrawn="1"/>
        </p:nvSpPr>
        <p:spPr>
          <a:xfrm>
            <a:off x="7086600" y="6505545"/>
            <a:ext cx="16764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7" name="Rectangle 16"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74754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9" name="Rectangle 8"/>
          <p:cNvSpPr/>
          <p:nvPr userDrawn="1"/>
        </p:nvSpPr>
        <p:spPr>
          <a:xfrm>
            <a:off x="228600" y="152400"/>
            <a:ext cx="86868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White underline"/>
          <p:cNvSpPr/>
          <p:nvPr userDrawn="1"/>
        </p:nvSpPr>
        <p:spPr>
          <a:xfrm>
            <a:off x="4362450" y="6781800"/>
            <a:ext cx="404813"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5715000" cy="1143000"/>
          </a:xfrm>
        </p:spPr>
        <p:txBody>
          <a:bodyPr>
            <a:noAutofit/>
          </a:bodyPr>
          <a:lstStyle>
            <a:lvl1pPr algn="l">
              <a:defRPr sz="3600" b="1"/>
            </a:lvl1pPr>
          </a:lstStyle>
          <a:p>
            <a:r>
              <a:rPr lang="en-US" smtClean="0"/>
              <a:t>Click to edit Master title style</a:t>
            </a:r>
            <a:endParaRPr lang="en-US" dirty="0"/>
          </a:p>
        </p:txBody>
      </p:sp>
      <p:sp>
        <p:nvSpPr>
          <p:cNvPr id="3" name="Content Placeholder 2"/>
          <p:cNvSpPr>
            <a:spLocks noGrp="1"/>
          </p:cNvSpPr>
          <p:nvPr>
            <p:ph sz="half" idx="1"/>
          </p:nvPr>
        </p:nvSpPr>
        <p:spPr>
          <a:xfrm>
            <a:off x="6400800" y="152400"/>
            <a:ext cx="2514600" cy="6095876"/>
          </a:xfrm>
        </p:spPr>
        <p:txBody>
          <a:bodyPr/>
          <a:lstStyle>
            <a:lvl1pPr marL="0" indent="0">
              <a:buFont typeface="Arial" panose="020B0604020202020204" pitchFamily="34" charset="0"/>
              <a:buNone/>
              <a:defRPr sz="2800">
                <a:solidFill>
                  <a:schemeClr val="tx1"/>
                </a:solidFill>
              </a:defRPr>
            </a:lvl1pPr>
            <a:lvl2pPr marL="800100" indent="-342900">
              <a:buFont typeface="Arial" panose="020B0604020202020204" pitchFamily="34" charset="0"/>
              <a:buChar char="•"/>
              <a:defRPr sz="2400">
                <a:solidFill>
                  <a:schemeClr val="tx1"/>
                </a:solidFill>
              </a:defRPr>
            </a:lvl2pPr>
            <a:lvl3pPr>
              <a:defRPr sz="20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1600200"/>
            <a:ext cx="5715000" cy="4525963"/>
          </a:xfrm>
        </p:spPr>
        <p:txBody>
          <a:bodyPr/>
          <a:lstStyle>
            <a:lvl1pPr marL="0" indent="0">
              <a:buClr>
                <a:schemeClr val="tx1"/>
              </a:buClr>
              <a:buFont typeface="Helvetica" pitchFamily="34" charset="0"/>
              <a:buNone/>
              <a:defRPr sz="2800">
                <a:solidFill>
                  <a:schemeClr val="tx1"/>
                </a:solidFill>
              </a:defRPr>
            </a:lvl1pPr>
            <a:lvl2pPr marL="800100" indent="-342900">
              <a:buClr>
                <a:schemeClr val="tx1"/>
              </a:buClr>
              <a:buFont typeface="Arial" panose="020B0604020202020204" pitchFamily="34" charset="0"/>
              <a:buChar char="•"/>
              <a:defRPr sz="2400">
                <a:solidFill>
                  <a:schemeClr val="tx1"/>
                </a:solidFill>
              </a:defRPr>
            </a:lvl2pPr>
            <a:lvl3pPr marL="1257300" indent="-342900">
              <a:buClr>
                <a:schemeClr val="tx1"/>
              </a:buClr>
              <a:buFont typeface="Arial" panose="020B0604020202020204" pitchFamily="34" charset="0"/>
              <a:buChar char="•"/>
              <a:defRPr sz="2000">
                <a:solidFill>
                  <a:schemeClr val="tx1"/>
                </a:solidFill>
              </a:defRPr>
            </a:lvl3pPr>
            <a:lvl4pPr marL="1657350" indent="-285750">
              <a:buClr>
                <a:schemeClr val="tx1"/>
              </a:buClr>
              <a:buFont typeface="Arial" panose="020B0604020202020204" pitchFamily="34" charset="0"/>
              <a:buChar char="•"/>
              <a:defRPr sz="1800">
                <a:solidFill>
                  <a:schemeClr val="tx1"/>
                </a:solidFill>
              </a:defRPr>
            </a:lvl4pPr>
            <a:lvl5pPr marL="2114550" indent="-285750">
              <a:buClr>
                <a:schemeClr val="tx1"/>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722" y="6446968"/>
            <a:ext cx="404268" cy="182431"/>
          </a:xfrm>
          <a:prstGeom prst="rect">
            <a:avLst/>
          </a:prstGeom>
        </p:spPr>
      </p:pic>
      <p:sp>
        <p:nvSpPr>
          <p:cNvPr id="11"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10" name="TextBox 9"/>
          <p:cNvSpPr txBox="1"/>
          <p:nvPr userDrawn="1"/>
        </p:nvSpPr>
        <p:spPr>
          <a:xfrm>
            <a:off x="7086600" y="6505545"/>
            <a:ext cx="16764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3" name="Rectangle 12"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1316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1" name="Rectangle 10"/>
          <p:cNvSpPr/>
          <p:nvPr userDrawn="1"/>
        </p:nvSpPr>
        <p:spPr>
          <a:xfrm>
            <a:off x="228600" y="152400"/>
            <a:ext cx="86868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lvl1pPr>
              <a:defRPr sz="40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noAutofit/>
          </a:bodyPr>
          <a:lstStyle>
            <a:lvl1pPr marL="0" indent="0">
              <a:buNone/>
              <a:defRPr sz="2000" b="0" kern="0" cap="all" spc="100" baseline="0">
                <a:solidFill>
                  <a:schemeClr val="tx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0" indent="0">
              <a:buClr>
                <a:schemeClr val="tx1"/>
              </a:buClr>
              <a:buFont typeface="Arial" charset="0"/>
              <a:buNone/>
              <a:defRPr sz="2400">
                <a:solidFill>
                  <a:schemeClr val="tx1"/>
                </a:solidFill>
              </a:defRPr>
            </a:lvl1pPr>
            <a:lvl2pPr marL="742950" indent="-285750">
              <a:buClr>
                <a:schemeClr val="tx1"/>
              </a:buClr>
              <a:buFont typeface="Arial" charset="0"/>
              <a:buChar char="•"/>
              <a:defRPr sz="2000">
                <a:solidFill>
                  <a:schemeClr val="tx1"/>
                </a:solidFill>
              </a:defRPr>
            </a:lvl2pPr>
            <a:lvl3pPr marL="1143000" indent="-228600">
              <a:buClr>
                <a:schemeClr val="tx1"/>
              </a:buClr>
              <a:buFont typeface="Arial" charset="0"/>
              <a:buChar char="•"/>
              <a:defRPr sz="1800">
                <a:solidFill>
                  <a:schemeClr val="tx1"/>
                </a:solidFill>
              </a:defRPr>
            </a:lvl3pPr>
            <a:lvl4pPr marL="1600200" indent="-228600">
              <a:buClr>
                <a:schemeClr val="tx1"/>
              </a:buClr>
              <a:buFont typeface="Arial" charset="0"/>
              <a:buChar char="•"/>
              <a:defRPr sz="1600">
                <a:solidFill>
                  <a:schemeClr val="tx1"/>
                </a:solidFill>
              </a:defRPr>
            </a:lvl4pPr>
            <a:lvl5pPr marL="2057400" indent="-228600">
              <a:buClr>
                <a:schemeClr val="tx1"/>
              </a:buClr>
              <a:buFont typeface="Arial" charset="0"/>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noAutofit/>
          </a:bodyPr>
          <a:lstStyle>
            <a:lvl1pPr marL="0" indent="0">
              <a:buNone/>
              <a:defRPr sz="2000" b="0" kern="0" cap="all" spc="100" baseline="0">
                <a:solidFill>
                  <a:schemeClr val="tx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0" indent="0">
              <a:buClr>
                <a:schemeClr val="tx1"/>
              </a:buClr>
              <a:buFont typeface="Arial" charset="0"/>
              <a:buNone/>
              <a:defRPr sz="2400">
                <a:solidFill>
                  <a:schemeClr val="tx1"/>
                </a:solidFill>
              </a:defRPr>
            </a:lvl1pPr>
            <a:lvl2pPr marL="742950" indent="-285750">
              <a:buClr>
                <a:schemeClr val="tx1"/>
              </a:buClr>
              <a:buFont typeface="Arial" charset="0"/>
              <a:buChar char="•"/>
              <a:defRPr sz="2000">
                <a:solidFill>
                  <a:schemeClr val="tx1"/>
                </a:solidFill>
              </a:defRPr>
            </a:lvl2pPr>
            <a:lvl3pPr marL="1143000" indent="-228600">
              <a:buClr>
                <a:schemeClr val="tx1"/>
              </a:buClr>
              <a:buFont typeface="Arial" charset="0"/>
              <a:buChar char="•"/>
              <a:defRPr sz="1800">
                <a:solidFill>
                  <a:schemeClr val="tx1"/>
                </a:solidFill>
              </a:defRPr>
            </a:lvl3pPr>
            <a:lvl4pPr marL="1600200" indent="-228600">
              <a:buClr>
                <a:schemeClr val="tx1"/>
              </a:buClr>
              <a:buFont typeface="Arial" charset="0"/>
              <a:buChar char="•"/>
              <a:defRPr sz="1600">
                <a:solidFill>
                  <a:schemeClr val="tx1"/>
                </a:solidFill>
              </a:defRPr>
            </a:lvl4pPr>
            <a:lvl5pPr marL="2057400" indent="-228600">
              <a:buClr>
                <a:schemeClr val="tx1"/>
              </a:buClr>
              <a:buFont typeface="Arial" charset="0"/>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722" y="6446968"/>
            <a:ext cx="404268" cy="182431"/>
          </a:xfrm>
          <a:prstGeom prst="rect">
            <a:avLst/>
          </a:prstGeom>
        </p:spPr>
      </p:pic>
      <p:sp>
        <p:nvSpPr>
          <p:cNvPr id="13"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12" name="Rectangle 11" descr="White underline"/>
          <p:cNvSpPr/>
          <p:nvPr userDrawn="1"/>
        </p:nvSpPr>
        <p:spPr>
          <a:xfrm>
            <a:off x="4362450" y="6781800"/>
            <a:ext cx="404813"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7086600" y="6505545"/>
            <a:ext cx="16764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5" name="Rectangle 14"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563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9" name="Rectangle 8"/>
          <p:cNvSpPr/>
          <p:nvPr userDrawn="1"/>
        </p:nvSpPr>
        <p:spPr>
          <a:xfrm>
            <a:off x="228600" y="152400"/>
            <a:ext cx="86868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3200338"/>
            <a:ext cx="4306888" cy="1066862"/>
          </a:xfrm>
        </p:spPr>
        <p:txBody>
          <a:bodyPr anchor="t">
            <a:noAutofit/>
          </a:bodyPr>
          <a:lstStyle>
            <a:lvl1pPr algn="l">
              <a:defRPr sz="2600" b="1" cap="all"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52400"/>
            <a:ext cx="8686800" cy="2179666"/>
          </a:xfrm>
        </p:spPr>
        <p:txBody>
          <a:bodyPr/>
          <a:lstStyle>
            <a:lvl1pPr marL="0" indent="0">
              <a:buFont typeface="Arial" charset="0"/>
              <a:buNone/>
              <a:defRPr>
                <a:solidFill>
                  <a:schemeClr val="tx1"/>
                </a:solidFill>
              </a:defRPr>
            </a:lvl1pPr>
            <a:lvl2pPr marL="742950" indent="-285750">
              <a:buFont typeface="Arial" charset="0"/>
              <a:buChar char="•"/>
              <a:defRPr>
                <a:solidFill>
                  <a:schemeClr val="bg1"/>
                </a:solidFill>
              </a:defRPr>
            </a:lvl2pPr>
            <a:lvl3pPr marL="1143000" indent="-228600">
              <a:buFont typeface="Arial" charset="0"/>
              <a:buChar char="•"/>
              <a:defRPr>
                <a:solidFill>
                  <a:schemeClr val="bg1"/>
                </a:solidFill>
              </a:defRPr>
            </a:lvl3pPr>
            <a:lvl4pPr marL="1600200" indent="-228600">
              <a:buFont typeface="Arial" charset="0"/>
              <a:buChar char="•"/>
              <a:defRPr>
                <a:solidFill>
                  <a:schemeClr val="bg1"/>
                </a:solidFill>
              </a:defRPr>
            </a:lvl4pPr>
            <a:lvl5pPr marL="2057400" indent="-228600">
              <a:buFont typeface="Arial" charset="0"/>
              <a:buChar char="•"/>
              <a:defRPr>
                <a:solidFill>
                  <a:schemeClr val="bg1"/>
                </a:solidFill>
              </a:defRPr>
            </a:lvl5pPr>
          </a:lstStyle>
          <a:p>
            <a:pPr lvl="0"/>
            <a:r>
              <a:rPr lang="en-US" smtClean="0"/>
              <a:t>Click to edit Master text styles</a:t>
            </a:r>
          </a:p>
        </p:txBody>
      </p:sp>
      <p:sp>
        <p:nvSpPr>
          <p:cNvPr id="10"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4" name="TextBox 3"/>
          <p:cNvSpPr txBox="1"/>
          <p:nvPr userDrawn="1"/>
        </p:nvSpPr>
        <p:spPr>
          <a:xfrm>
            <a:off x="23774400" y="4572000"/>
            <a:ext cx="184731" cy="369332"/>
          </a:xfrm>
          <a:prstGeom prst="rect">
            <a:avLst/>
          </a:prstGeom>
          <a:noFill/>
        </p:spPr>
        <p:txBody>
          <a:bodyPr wrap="none" rtlCol="0">
            <a:spAutoFit/>
          </a:bodyPr>
          <a:lstStyle/>
          <a:p>
            <a:endParaRPr lang="en-US" dirty="0"/>
          </a:p>
        </p:txBody>
      </p:sp>
      <p:pic>
        <p:nvPicPr>
          <p:cNvPr id="17" name="Picture 16"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722" y="6446968"/>
            <a:ext cx="404268" cy="182431"/>
          </a:xfrm>
          <a:prstGeom prst="rect">
            <a:avLst/>
          </a:prstGeom>
        </p:spPr>
      </p:pic>
      <p:sp>
        <p:nvSpPr>
          <p:cNvPr id="11" name="Rectangle 10" descr="White underline"/>
          <p:cNvSpPr/>
          <p:nvPr userDrawn="1"/>
        </p:nvSpPr>
        <p:spPr>
          <a:xfrm>
            <a:off x="4362450" y="6781800"/>
            <a:ext cx="404813"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086600" y="6505545"/>
            <a:ext cx="16764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3" name="Rectangle 12"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8789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2" name="Rectangle 11"/>
          <p:cNvSpPr/>
          <p:nvPr userDrawn="1"/>
        </p:nvSpPr>
        <p:spPr>
          <a:xfrm>
            <a:off x="228600" y="152400"/>
            <a:ext cx="8686800" cy="6095876"/>
          </a:xfrm>
          <a:prstGeom prst="rect">
            <a:avLst/>
          </a:prstGeom>
          <a:solidFill>
            <a:srgbClr val="08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White underline"/>
          <p:cNvSpPr/>
          <p:nvPr userDrawn="1"/>
        </p:nvSpPr>
        <p:spPr>
          <a:xfrm>
            <a:off x="4362450" y="6781800"/>
            <a:ext cx="404813"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2905125"/>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404938"/>
            <a:ext cx="7772400" cy="1500187"/>
          </a:xfrm>
        </p:spPr>
        <p:txBody>
          <a:bodyPr anchor="b"/>
          <a:lstStyle>
            <a:lvl1pPr marL="0" indent="0">
              <a:buNone/>
              <a:defRPr sz="2000" kern="0" spc="100" baseline="0">
                <a:solidFill>
                  <a:schemeClr val="bg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pic>
        <p:nvPicPr>
          <p:cNvPr id="16" name="Picture 15"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722" y="6446968"/>
            <a:ext cx="404268" cy="182431"/>
          </a:xfrm>
          <a:prstGeom prst="rect">
            <a:avLst/>
          </a:prstGeom>
        </p:spPr>
      </p:pic>
      <p:sp>
        <p:nvSpPr>
          <p:cNvPr id="10" name="Rectangle 9" descr="Yellow square"/>
          <p:cNvSpPr/>
          <p:nvPr userDrawn="1"/>
        </p:nvSpPr>
        <p:spPr>
          <a:xfrm flipV="1">
            <a:off x="8763000" y="6248399"/>
            <a:ext cx="1524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2835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ransition Slide - Gray">
    <p:spTree>
      <p:nvGrpSpPr>
        <p:cNvPr id="1" name=""/>
        <p:cNvGrpSpPr/>
        <p:nvPr/>
      </p:nvGrpSpPr>
      <p:grpSpPr>
        <a:xfrm>
          <a:off x="0" y="0"/>
          <a:ext cx="0" cy="0"/>
          <a:chOff x="0" y="0"/>
          <a:chExt cx="0" cy="0"/>
        </a:xfrm>
      </p:grpSpPr>
      <p:sp>
        <p:nvSpPr>
          <p:cNvPr id="11" name="Rectangle 10"/>
          <p:cNvSpPr/>
          <p:nvPr userDrawn="1"/>
        </p:nvSpPr>
        <p:spPr>
          <a:xfrm>
            <a:off x="0" y="-33340"/>
            <a:ext cx="9144000" cy="6891339"/>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Helvetica" pitchFamily="34" charset="0"/>
            </a:endParaRPr>
          </a:p>
        </p:txBody>
      </p:sp>
      <p:sp>
        <p:nvSpPr>
          <p:cNvPr id="2" name="Title 1"/>
          <p:cNvSpPr>
            <a:spLocks noGrp="1"/>
          </p:cNvSpPr>
          <p:nvPr>
            <p:ph type="title"/>
          </p:nvPr>
        </p:nvSpPr>
        <p:spPr>
          <a:xfrm>
            <a:off x="722313" y="15240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895600"/>
            <a:ext cx="7772400" cy="1500187"/>
          </a:xfrm>
        </p:spPr>
        <p:txBody>
          <a:bodyPr anchor="t"/>
          <a:lstStyle>
            <a:lvl1pPr marL="0" indent="0">
              <a:buNone/>
              <a:defRPr sz="2000" kern="0" spc="100" baseline="0">
                <a:solidFill>
                  <a:schemeClr val="bg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ubtitle 2"/>
          <p:cNvSpPr txBox="1">
            <a:spLocks/>
          </p:cNvSpPr>
          <p:nvPr userDrawn="1"/>
        </p:nvSpPr>
        <p:spPr>
          <a:xfrm>
            <a:off x="6172200" y="6134100"/>
            <a:ext cx="25908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smtClean="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smtClean="0"/>
              <a:t>Curiosity. Partnership. Simplicity. Impact. Passion.</a:t>
            </a:r>
          </a:p>
          <a:p>
            <a:pPr algn="r"/>
            <a:endParaRPr lang="en-US" sz="800" dirty="0"/>
          </a:p>
        </p:txBody>
      </p:sp>
      <p:sp>
        <p:nvSpPr>
          <p:cNvPr id="4" name="Triangle 3" descr="Down arrow"/>
          <p:cNvSpPr/>
          <p:nvPr userDrawn="1"/>
        </p:nvSpPr>
        <p:spPr>
          <a:xfrm rot="10800000">
            <a:off x="4226719" y="6324600"/>
            <a:ext cx="676274"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8104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9126394"/>
      </p:ext>
    </p:extLst>
  </p:cSld>
  <p:clrMap bg1="lt1" tx1="dk1" bg2="lt2" tx2="dk2" accent1="accent1" accent2="accent2" accent3="accent3" accent4="accent4" accent5="accent5" accent6="accent6" hlink="hlink" folHlink="folHlink"/>
  <p:sldLayoutIdLst>
    <p:sldLayoutId id="2147483662" r:id="rId1"/>
    <p:sldLayoutId id="2147483679" r:id="rId2"/>
    <p:sldLayoutId id="2147483664" r:id="rId3"/>
    <p:sldLayoutId id="2147483666" r:id="rId4"/>
    <p:sldLayoutId id="2147483667" r:id="rId5"/>
    <p:sldLayoutId id="2147483668" r:id="rId6"/>
    <p:sldLayoutId id="2147483671" r:id="rId7"/>
    <p:sldLayoutId id="2147483672" r:id="rId8"/>
    <p:sldLayoutId id="2147483676" r:id="rId9"/>
    <p:sldLayoutId id="2147483677" r:id="rId10"/>
    <p:sldLayoutId id="2147483678" r:id="rId11"/>
    <p:sldLayoutId id="2147483663" r:id="rId12"/>
    <p:sldLayoutId id="2147483680" r:id="rId13"/>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ms.psc.gov/grant-recipients/access-changes.html" TargetMode="External"/><Relationship Id="rId2" Type="http://schemas.openxmlformats.org/officeDocument/2006/relationships/hyperlink" Target="https://pms.psc.gov/grant-recipients/access-newuser.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PMSSupport@psc.hhs.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Daniel.long@psc.hhs.gov"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mailto:Mausami.Kothari@psc.hh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Program Support Center</a:t>
            </a:r>
            <a:endParaRPr lang="en-US" dirty="0"/>
          </a:p>
        </p:txBody>
      </p:sp>
      <p:sp>
        <p:nvSpPr>
          <p:cNvPr id="3" name="Subtitle 2"/>
          <p:cNvSpPr>
            <a:spLocks noGrp="1"/>
          </p:cNvSpPr>
          <p:nvPr>
            <p:ph type="subTitle" idx="1"/>
          </p:nvPr>
        </p:nvSpPr>
        <p:spPr>
          <a:xfrm>
            <a:off x="473102" y="990600"/>
            <a:ext cx="5486400" cy="685800"/>
          </a:xfrm>
        </p:spPr>
        <p:txBody>
          <a:bodyPr/>
          <a:lstStyle/>
          <a:p>
            <a:r>
              <a:rPr lang="en-US" dirty="0" smtClean="0"/>
              <a:t>Guide for completing the federal financial report (sF-425)</a:t>
            </a:r>
          </a:p>
          <a:p>
            <a:r>
              <a:rPr lang="en-US" dirty="0" smtClean="0"/>
              <a:t>PSC/FMP</a:t>
            </a:r>
          </a:p>
        </p:txBody>
      </p:sp>
      <p:cxnSp>
        <p:nvCxnSpPr>
          <p:cNvPr id="4" name="Straight Connector 3" descr="White line separating the title and the subtitle."/>
          <p:cNvCxnSpPr/>
          <p:nvPr/>
        </p:nvCxnSpPr>
        <p:spPr>
          <a:xfrm>
            <a:off x="557844" y="914400"/>
            <a:ext cx="3404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54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pPr algn="ctr"/>
            <a:r>
              <a:rPr lang="en-US" sz="2800" dirty="0" smtClean="0"/>
              <a:t>FFR Information Cont’d</a:t>
            </a:r>
            <a:endParaRPr lang="en-US" sz="2800" dirty="0"/>
          </a:p>
        </p:txBody>
      </p:sp>
      <p:sp>
        <p:nvSpPr>
          <p:cNvPr id="3" name="Content Placeholder 2"/>
          <p:cNvSpPr>
            <a:spLocks noGrp="1"/>
          </p:cNvSpPr>
          <p:nvPr>
            <p:ph idx="1"/>
          </p:nvPr>
        </p:nvSpPr>
        <p:spPr>
          <a:xfrm>
            <a:off x="525087" y="2971800"/>
            <a:ext cx="8153400" cy="3124200"/>
          </a:xfrm>
        </p:spPr>
        <p:txBody>
          <a:bodyPr>
            <a:normAutofit fontScale="92500" lnSpcReduction="10000"/>
          </a:bodyPr>
          <a:lstStyle/>
          <a:p>
            <a:r>
              <a:rPr lang="en-US" sz="1300" b="1" dirty="0"/>
              <a:t>Block </a:t>
            </a:r>
            <a:r>
              <a:rPr lang="en-US" sz="1300" b="1" dirty="0" smtClean="0"/>
              <a:t>6: Report Type:  </a:t>
            </a:r>
            <a:r>
              <a:rPr lang="en-US" sz="1100" dirty="0" smtClean="0"/>
              <a:t>This field is prepopulated based on the requirements received from the awarding agency. The </a:t>
            </a:r>
            <a:r>
              <a:rPr lang="en-US" sz="1100" dirty="0"/>
              <a:t>final SF-425 is due </a:t>
            </a:r>
            <a:r>
              <a:rPr lang="en-US" sz="1100" dirty="0" smtClean="0"/>
              <a:t>90 </a:t>
            </a:r>
            <a:r>
              <a:rPr lang="en-US" sz="1100" dirty="0"/>
              <a:t>days after the grantee has reported all federal expenses for all awards issued under the same grant number or after the grant period end date of the award. A grantee must draw all funds prior to the submission of the final FFR.  Grantee is no longer eligible to draw down funds </a:t>
            </a:r>
            <a:r>
              <a:rPr lang="en-US" sz="1100" dirty="0" smtClean="0"/>
              <a:t>90 days after the end of the period of performance and </a:t>
            </a:r>
            <a:r>
              <a:rPr lang="en-US" sz="1100" dirty="0"/>
              <a:t>the grantee forfeits the remaining eligible balance. </a:t>
            </a:r>
            <a:r>
              <a:rPr lang="en-US" sz="1100" b="1" dirty="0" smtClean="0"/>
              <a:t>Note</a:t>
            </a:r>
            <a:r>
              <a:rPr lang="en-US" sz="1100" b="1" dirty="0"/>
              <a:t>: </a:t>
            </a:r>
            <a:r>
              <a:rPr lang="en-US" sz="1100" dirty="0"/>
              <a:t>If a grantee is using </a:t>
            </a:r>
            <a:r>
              <a:rPr lang="en-US" sz="1100" dirty="0" smtClean="0"/>
              <a:t>accrual/cash </a:t>
            </a:r>
            <a:r>
              <a:rPr lang="en-US" sz="1100" dirty="0"/>
              <a:t>basis of accounting and submits a final SF-425, “Block 10f. Federal share of unliquidated obligations” </a:t>
            </a:r>
            <a:r>
              <a:rPr lang="en-US" sz="1100" dirty="0" smtClean="0"/>
              <a:t>should always be reported </a:t>
            </a:r>
            <a:r>
              <a:rPr lang="en-US" sz="1100" dirty="0"/>
              <a:t>“$0.00” because </a:t>
            </a:r>
            <a:r>
              <a:rPr lang="en-US" sz="1100" dirty="0" smtClean="0"/>
              <a:t>unliquidated obligations </a:t>
            </a:r>
            <a:r>
              <a:rPr lang="en-US" sz="1100" dirty="0"/>
              <a:t>are not acceptable </a:t>
            </a:r>
            <a:r>
              <a:rPr lang="en-US" sz="1100" dirty="0" smtClean="0"/>
              <a:t>on </a:t>
            </a:r>
            <a:r>
              <a:rPr lang="en-US" sz="1100" dirty="0"/>
              <a:t>final reports</a:t>
            </a:r>
            <a:r>
              <a:rPr lang="en-US" sz="1100" dirty="0" smtClean="0"/>
              <a:t>.</a:t>
            </a:r>
          </a:p>
          <a:p>
            <a:endParaRPr lang="en-US" sz="1400" dirty="0"/>
          </a:p>
          <a:p>
            <a:r>
              <a:rPr lang="en-US" sz="1300" b="1" dirty="0"/>
              <a:t>Block 7: Basis of </a:t>
            </a:r>
            <a:r>
              <a:rPr lang="en-US" sz="1300" b="1" dirty="0" smtClean="0"/>
              <a:t>accounting:  </a:t>
            </a:r>
            <a:r>
              <a:rPr lang="en-US" sz="1100" dirty="0"/>
              <a:t>Mark</a:t>
            </a:r>
            <a:r>
              <a:rPr lang="en-US" sz="1100" dirty="0" smtClean="0"/>
              <a:t> </a:t>
            </a:r>
            <a:r>
              <a:rPr lang="en-US" sz="1100" dirty="0"/>
              <a:t>the appropriate box to specify whether a cash or accrual basis was used for recording financial transactions related to the award. </a:t>
            </a:r>
          </a:p>
          <a:p>
            <a:pPr marL="1600200" lvl="2" indent="-457200">
              <a:buFont typeface="Wingdings" panose="05000000000000000000" pitchFamily="2" charset="2"/>
              <a:buChar char="q"/>
            </a:pPr>
            <a:r>
              <a:rPr lang="en-US" sz="1100" dirty="0" smtClean="0"/>
              <a:t>Cash </a:t>
            </a:r>
            <a:r>
              <a:rPr lang="en-US" sz="1100" dirty="0"/>
              <a:t>basis of accounting refers to the accounting method in which expenses are recorded when they are paid. </a:t>
            </a:r>
          </a:p>
          <a:p>
            <a:pPr marL="1600200" lvl="2" indent="-457200">
              <a:buFont typeface="Wingdings" panose="05000000000000000000" pitchFamily="2" charset="2"/>
              <a:buChar char="q"/>
            </a:pPr>
            <a:r>
              <a:rPr lang="en-US" sz="1100" dirty="0" smtClean="0"/>
              <a:t>Accrual </a:t>
            </a:r>
            <a:r>
              <a:rPr lang="en-US" sz="1100" dirty="0"/>
              <a:t>basis of accounting refers to the accounting method in which expenses are recorded when they are incurred. </a:t>
            </a:r>
            <a:endParaRPr lang="en-US" sz="1100" dirty="0" smtClean="0"/>
          </a:p>
          <a:p>
            <a:pPr lvl="2" indent="0">
              <a:buNone/>
            </a:pPr>
            <a:endParaRPr lang="en-US" sz="1000" dirty="0"/>
          </a:p>
          <a:p>
            <a:r>
              <a:rPr lang="en-US" sz="1300" b="1" dirty="0"/>
              <a:t>Block 8. Project/grant period (from/to</a:t>
            </a:r>
            <a:r>
              <a:rPr lang="en-US" sz="1300" b="1" dirty="0" smtClean="0"/>
              <a:t>):  </a:t>
            </a:r>
            <a:r>
              <a:rPr lang="en-US" sz="1100" dirty="0" smtClean="0"/>
              <a:t>This </a:t>
            </a:r>
            <a:r>
              <a:rPr lang="en-US" sz="1100" dirty="0"/>
              <a:t>field will </a:t>
            </a:r>
            <a:r>
              <a:rPr lang="en-US" sz="1100" dirty="0" smtClean="0"/>
              <a:t>prepopulate </a:t>
            </a:r>
            <a:r>
              <a:rPr lang="en-US" sz="1100" dirty="0"/>
              <a:t>with the time period covered by the grant number. Verify this information is correct. </a:t>
            </a:r>
          </a:p>
          <a:p>
            <a:pPr lvl="1" indent="0">
              <a:buNone/>
            </a:pPr>
            <a:endParaRPr lang="en-US" sz="1200" dirty="0" smtClean="0"/>
          </a:p>
          <a:p>
            <a:r>
              <a:rPr lang="en-US" sz="1300" b="1" dirty="0" smtClean="0"/>
              <a:t>Block </a:t>
            </a:r>
            <a:r>
              <a:rPr lang="en-US" sz="1300" b="1" dirty="0"/>
              <a:t>9: Reporting period end </a:t>
            </a:r>
            <a:r>
              <a:rPr lang="en-US" sz="1300" b="1" dirty="0" smtClean="0"/>
              <a:t>date:  </a:t>
            </a:r>
            <a:r>
              <a:rPr lang="en-US" sz="1100" dirty="0" smtClean="0"/>
              <a:t>This field is prepopulated based on the requirements provided by the awarding agency.  For </a:t>
            </a:r>
            <a:r>
              <a:rPr lang="en-US" sz="1100" dirty="0"/>
              <a:t>final FFRs, the reporting period end dates shall be the end date of the project or grant period. </a:t>
            </a:r>
            <a:r>
              <a:rPr lang="en-US" sz="1400" dirty="0"/>
              <a:t>	</a:t>
            </a:r>
          </a:p>
          <a:p>
            <a:pPr marL="1200150" lvl="1" indent="-457200">
              <a:buFont typeface="Wingdings" panose="05000000000000000000" pitchFamily="2" charset="2"/>
              <a:buChar char="v"/>
            </a:pPr>
            <a:endParaRPr lang="en-US" sz="1400" dirty="0"/>
          </a:p>
          <a:p>
            <a:endParaRPr lang="en-US" dirty="0"/>
          </a:p>
        </p:txBody>
      </p:sp>
      <p:pic>
        <p:nvPicPr>
          <p:cNvPr id="4" name="Picture 3"/>
          <p:cNvPicPr>
            <a:picLocks noChangeAspect="1"/>
          </p:cNvPicPr>
          <p:nvPr/>
        </p:nvPicPr>
        <p:blipFill>
          <a:blip r:embed="rId2"/>
          <a:stretch>
            <a:fillRect/>
          </a:stretch>
        </p:blipFill>
        <p:spPr>
          <a:xfrm>
            <a:off x="525087" y="914400"/>
            <a:ext cx="8077200" cy="1981200"/>
          </a:xfrm>
          <a:prstGeom prst="rect">
            <a:avLst/>
          </a:prstGeom>
        </p:spPr>
      </p:pic>
    </p:spTree>
    <p:extLst>
      <p:ext uri="{BB962C8B-B14F-4D97-AF65-F5344CB8AC3E}">
        <p14:creationId xmlns:p14="http://schemas.microsoft.com/office/powerpoint/2010/main" val="288433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r>
              <a:rPr lang="en-US" sz="2800" dirty="0" smtClean="0"/>
              <a:t>FFR Information Cont’d</a:t>
            </a:r>
            <a:endParaRPr lang="en-US" sz="2800" dirty="0"/>
          </a:p>
        </p:txBody>
      </p:sp>
      <p:sp>
        <p:nvSpPr>
          <p:cNvPr id="3" name="Content Placeholder 2"/>
          <p:cNvSpPr>
            <a:spLocks noGrp="1"/>
          </p:cNvSpPr>
          <p:nvPr>
            <p:ph idx="1"/>
          </p:nvPr>
        </p:nvSpPr>
        <p:spPr>
          <a:xfrm>
            <a:off x="609599" y="3200400"/>
            <a:ext cx="7924801" cy="2895600"/>
          </a:xfrm>
        </p:spPr>
        <p:txBody>
          <a:bodyPr>
            <a:normAutofit fontScale="92500" lnSpcReduction="10000"/>
          </a:bodyPr>
          <a:lstStyle/>
          <a:p>
            <a:r>
              <a:rPr lang="en-US" sz="1300" b="1" dirty="0"/>
              <a:t>Block 10:  </a:t>
            </a:r>
            <a:r>
              <a:rPr lang="en-US" sz="1300" b="1" dirty="0" smtClean="0"/>
              <a:t>Transactions:  </a:t>
            </a:r>
            <a:r>
              <a:rPr lang="en-US" sz="1200" dirty="0" smtClean="0"/>
              <a:t>Enter </a:t>
            </a:r>
            <a:r>
              <a:rPr lang="en-US" sz="1200" dirty="0"/>
              <a:t>cumulative amounts from the date of the award’s inception through the end date of the reporting period specified in “Block 9. Reporting period end date.” The cumulative amount is calculated by adding all expenses incurred to date, including all previously reported expenses. Use “Block 12. Remarks” to provide further details or explanations necessary about information listed in this section. </a:t>
            </a:r>
            <a:endParaRPr lang="en-US" sz="1200" dirty="0" smtClean="0"/>
          </a:p>
          <a:p>
            <a:endParaRPr lang="en-US" sz="1600" b="1" u="sng" dirty="0" smtClean="0"/>
          </a:p>
          <a:p>
            <a:r>
              <a:rPr lang="en-US" sz="1600" b="1" u="sng" dirty="0" smtClean="0"/>
              <a:t>Federal </a:t>
            </a:r>
            <a:r>
              <a:rPr lang="en-US" sz="1600" b="1" u="sng" dirty="0"/>
              <a:t>cash </a:t>
            </a:r>
            <a:endParaRPr lang="en-US" sz="1600" b="1" u="sng" dirty="0" smtClean="0"/>
          </a:p>
          <a:p>
            <a:endParaRPr lang="en-US" sz="1200" dirty="0"/>
          </a:p>
          <a:p>
            <a:r>
              <a:rPr lang="en-US" sz="1400" b="1" dirty="0"/>
              <a:t>Block 10a. Cash </a:t>
            </a:r>
            <a:r>
              <a:rPr lang="en-US" sz="1400" b="1" dirty="0" smtClean="0"/>
              <a:t>receipts:  </a:t>
            </a:r>
            <a:r>
              <a:rPr lang="en-US" sz="1200" dirty="0" smtClean="0"/>
              <a:t>This field is prepopulated </a:t>
            </a:r>
            <a:r>
              <a:rPr lang="en-US" sz="1200" dirty="0"/>
              <a:t>based on </a:t>
            </a:r>
            <a:r>
              <a:rPr lang="en-US" sz="1200" dirty="0" smtClean="0"/>
              <a:t>the current drawdown in Payment Management System.</a:t>
            </a:r>
            <a:endParaRPr lang="en-US" sz="1200" dirty="0"/>
          </a:p>
          <a:p>
            <a:pPr lvl="1" indent="0">
              <a:buNone/>
            </a:pPr>
            <a:endParaRPr lang="en-US" sz="1400" b="1" dirty="0"/>
          </a:p>
          <a:p>
            <a:r>
              <a:rPr lang="en-US" sz="1400" b="1" dirty="0"/>
              <a:t>Block 10b. Cash </a:t>
            </a:r>
            <a:r>
              <a:rPr lang="en-US" sz="1400" b="1" dirty="0" smtClean="0"/>
              <a:t>disbursements:  </a:t>
            </a:r>
            <a:r>
              <a:rPr lang="en-US" sz="1200" dirty="0" smtClean="0"/>
              <a:t>This field is prepopulated based on the last reported disbursements </a:t>
            </a:r>
            <a:r>
              <a:rPr lang="en-US" sz="1200" dirty="0"/>
              <a:t>by the </a:t>
            </a:r>
            <a:r>
              <a:rPr lang="en-US" sz="1200" dirty="0" smtClean="0"/>
              <a:t>grantee.</a:t>
            </a:r>
            <a:r>
              <a:rPr lang="en-US" sz="1200" dirty="0"/>
              <a:t>	</a:t>
            </a:r>
            <a:endParaRPr lang="en-US" sz="1200" dirty="0" smtClean="0"/>
          </a:p>
          <a:p>
            <a:endParaRPr lang="en-US" sz="1100" dirty="0"/>
          </a:p>
          <a:p>
            <a:r>
              <a:rPr lang="en-US" sz="1400" b="1" dirty="0"/>
              <a:t>Block 10c. Cash on </a:t>
            </a:r>
            <a:r>
              <a:rPr lang="en-US" sz="1400" b="1" dirty="0" smtClean="0"/>
              <a:t>hand:  </a:t>
            </a:r>
            <a:r>
              <a:rPr lang="en-US" sz="1200" dirty="0" smtClean="0"/>
              <a:t>This </a:t>
            </a:r>
            <a:r>
              <a:rPr lang="en-US" sz="1200" dirty="0"/>
              <a:t>field is auto-calculated based on the formula Cash receipts (10A) - Cash disbursements (10B)</a:t>
            </a:r>
          </a:p>
          <a:p>
            <a:pPr marL="1200150" lvl="1" indent="-457200">
              <a:buFont typeface="Wingdings" panose="05000000000000000000" pitchFamily="2" charset="2"/>
              <a:buChar char="v"/>
            </a:pPr>
            <a:endParaRPr lang="en-US" sz="1900" dirty="0"/>
          </a:p>
        </p:txBody>
      </p:sp>
      <p:pic>
        <p:nvPicPr>
          <p:cNvPr id="4" name="Picture 3"/>
          <p:cNvPicPr>
            <a:picLocks noChangeAspect="1"/>
          </p:cNvPicPr>
          <p:nvPr/>
        </p:nvPicPr>
        <p:blipFill>
          <a:blip r:embed="rId2"/>
          <a:stretch>
            <a:fillRect/>
          </a:stretch>
        </p:blipFill>
        <p:spPr>
          <a:xfrm>
            <a:off x="609600" y="1143000"/>
            <a:ext cx="7924800" cy="1828800"/>
          </a:xfrm>
          <a:prstGeom prst="rect">
            <a:avLst/>
          </a:prstGeom>
        </p:spPr>
      </p:pic>
    </p:spTree>
    <p:extLst>
      <p:ext uri="{BB962C8B-B14F-4D97-AF65-F5344CB8AC3E}">
        <p14:creationId xmlns:p14="http://schemas.microsoft.com/office/powerpoint/2010/main" val="255285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ctr"/>
            <a:r>
              <a:rPr lang="en-US" sz="2800" dirty="0" smtClean="0"/>
              <a:t>FFR Information Cont’d</a:t>
            </a:r>
            <a:endParaRPr lang="en-US" sz="2800" dirty="0"/>
          </a:p>
        </p:txBody>
      </p:sp>
      <p:sp>
        <p:nvSpPr>
          <p:cNvPr id="3" name="Content Placeholder 2"/>
          <p:cNvSpPr>
            <a:spLocks noGrp="1"/>
          </p:cNvSpPr>
          <p:nvPr>
            <p:ph idx="1"/>
          </p:nvPr>
        </p:nvSpPr>
        <p:spPr>
          <a:xfrm>
            <a:off x="457200" y="3048000"/>
            <a:ext cx="8229600" cy="3048000"/>
          </a:xfrm>
        </p:spPr>
        <p:txBody>
          <a:bodyPr>
            <a:normAutofit fontScale="92500" lnSpcReduction="20000"/>
          </a:bodyPr>
          <a:lstStyle/>
          <a:p>
            <a:pPr>
              <a:lnSpc>
                <a:spcPct val="90000"/>
              </a:lnSpc>
            </a:pPr>
            <a:r>
              <a:rPr lang="en-US" sz="1900" b="1" u="sng" dirty="0"/>
              <a:t>Federal expenditures and unobligated balance </a:t>
            </a:r>
          </a:p>
          <a:p>
            <a:endParaRPr lang="en-US" sz="1400" b="1" dirty="0" smtClean="0"/>
          </a:p>
          <a:p>
            <a:r>
              <a:rPr lang="en-US" sz="1400" b="1" dirty="0" smtClean="0"/>
              <a:t>Block </a:t>
            </a:r>
            <a:r>
              <a:rPr lang="en-US" sz="1400" b="1" dirty="0"/>
              <a:t>10d: Total federal funds </a:t>
            </a:r>
            <a:r>
              <a:rPr lang="en-US" sz="1400" b="1" dirty="0" smtClean="0"/>
              <a:t>authorized:  </a:t>
            </a:r>
            <a:r>
              <a:rPr lang="en-US" sz="1200" dirty="0" smtClean="0"/>
              <a:t>This </a:t>
            </a:r>
            <a:r>
              <a:rPr lang="en-US" sz="1200" dirty="0"/>
              <a:t>field will </a:t>
            </a:r>
            <a:r>
              <a:rPr lang="en-US" sz="1200" dirty="0" smtClean="0"/>
              <a:t>prepopulated </a:t>
            </a:r>
            <a:r>
              <a:rPr lang="en-US" sz="1200" dirty="0"/>
              <a:t>with the appropriate amount of federal funds authorized as of the reporting period end date. This information can also be found on the award </a:t>
            </a:r>
            <a:r>
              <a:rPr lang="en-US" sz="1200" dirty="0" smtClean="0"/>
              <a:t>documentation. </a:t>
            </a:r>
          </a:p>
          <a:p>
            <a:pPr lvl="1" indent="0">
              <a:buNone/>
            </a:pPr>
            <a:endParaRPr lang="en-US" sz="1300" dirty="0" smtClean="0"/>
          </a:p>
          <a:p>
            <a:r>
              <a:rPr lang="en-US" sz="1300" b="1" dirty="0" smtClean="0"/>
              <a:t>Block 10e:  Federal share of expenditures:  </a:t>
            </a:r>
            <a:r>
              <a:rPr lang="en-US" sz="1200" dirty="0" smtClean="0"/>
              <a:t>Enter </a:t>
            </a:r>
            <a:r>
              <a:rPr lang="en-US" sz="1200" dirty="0"/>
              <a:t>the cumulative amount of federal fund expenditures. The cumulative amount is calculated by adding all expenses incurred to date.  The cumulative amount includes all federal share of expenditures for the life of the grant. </a:t>
            </a:r>
            <a:endParaRPr lang="en-US" sz="1800" dirty="0"/>
          </a:p>
          <a:p>
            <a:r>
              <a:rPr lang="en-US" sz="1300" b="1" dirty="0"/>
              <a:t>Block 10f: Federal share of unliquidated </a:t>
            </a:r>
            <a:r>
              <a:rPr lang="en-US" sz="1300" b="1" dirty="0" smtClean="0"/>
              <a:t>obligations:  </a:t>
            </a:r>
            <a:r>
              <a:rPr lang="en-US" sz="1100" dirty="0" smtClean="0"/>
              <a:t>If </a:t>
            </a:r>
            <a:r>
              <a:rPr lang="en-US" sz="1100" dirty="0"/>
              <a:t>a grantee is using accrual/cash basis of accounting and submits a final SF-425, “Block 10f. Federal share of unliquidated obligations” should always be reported “$0.00” because unliquidated obligations are not acceptable on final reports</a:t>
            </a:r>
            <a:r>
              <a:rPr lang="en-US" sz="1100" dirty="0" smtClean="0"/>
              <a:t>.</a:t>
            </a:r>
          </a:p>
          <a:p>
            <a:pPr lvl="1" indent="0">
              <a:buNone/>
            </a:pPr>
            <a:endParaRPr lang="en-US" sz="1100" dirty="0" smtClean="0"/>
          </a:p>
          <a:p>
            <a:r>
              <a:rPr lang="en-US" sz="1400" b="1" dirty="0"/>
              <a:t>Block 10g: Total federal </a:t>
            </a:r>
            <a:r>
              <a:rPr lang="en-US" sz="1400" b="1" dirty="0" smtClean="0"/>
              <a:t>share: </a:t>
            </a:r>
            <a:r>
              <a:rPr lang="en-US" sz="1100" dirty="0" smtClean="0"/>
              <a:t>This </a:t>
            </a:r>
            <a:r>
              <a:rPr lang="en-US" sz="1100" dirty="0"/>
              <a:t>field will prepopulate with the calculated sum of “Blocks 10e. Federal share of expenditures” and “10f. Federal share of unliquidated obligations</a:t>
            </a:r>
            <a:r>
              <a:rPr lang="en-US" sz="1100" dirty="0" smtClean="0"/>
              <a:t>.”</a:t>
            </a:r>
          </a:p>
          <a:p>
            <a:pPr lvl="1" indent="0">
              <a:lnSpc>
                <a:spcPct val="90000"/>
              </a:lnSpc>
              <a:buNone/>
            </a:pPr>
            <a:r>
              <a:rPr lang="en-US" sz="1100" dirty="0" smtClean="0"/>
              <a:t> </a:t>
            </a:r>
            <a:endParaRPr lang="en-US" sz="1100" dirty="0"/>
          </a:p>
          <a:p>
            <a:r>
              <a:rPr lang="en-US" sz="1300" b="1" dirty="0"/>
              <a:t>Block 10h: Unobligated balance of federal </a:t>
            </a:r>
            <a:r>
              <a:rPr lang="en-US" sz="1300" b="1" dirty="0" smtClean="0"/>
              <a:t>funds:  </a:t>
            </a:r>
            <a:r>
              <a:rPr lang="en-US" sz="1100" dirty="0" smtClean="0"/>
              <a:t>This </a:t>
            </a:r>
            <a:r>
              <a:rPr lang="en-US" sz="1100" dirty="0"/>
              <a:t>field will prepopulate with the calculated difference of “Block 10d. Total federal funds authorized” and “Block 10g. Total federal share” based on prior period submissions. Upon reporting the current information, this block will recalculate to include the updated information. </a:t>
            </a:r>
          </a:p>
          <a:p>
            <a:endParaRPr lang="en-US" dirty="0"/>
          </a:p>
        </p:txBody>
      </p:sp>
      <p:pic>
        <p:nvPicPr>
          <p:cNvPr id="4" name="Picture 3"/>
          <p:cNvPicPr>
            <a:picLocks noChangeAspect="1"/>
          </p:cNvPicPr>
          <p:nvPr/>
        </p:nvPicPr>
        <p:blipFill>
          <a:blip r:embed="rId2"/>
          <a:stretch>
            <a:fillRect/>
          </a:stretch>
        </p:blipFill>
        <p:spPr>
          <a:xfrm>
            <a:off x="457200" y="914400"/>
            <a:ext cx="8305800" cy="1981200"/>
          </a:xfrm>
          <a:prstGeom prst="rect">
            <a:avLst/>
          </a:prstGeom>
        </p:spPr>
      </p:pic>
    </p:spTree>
    <p:extLst>
      <p:ext uri="{BB962C8B-B14F-4D97-AF65-F5344CB8AC3E}">
        <p14:creationId xmlns:p14="http://schemas.microsoft.com/office/powerpoint/2010/main" val="304074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pPr algn="ctr"/>
            <a:r>
              <a:rPr lang="en-US" sz="2800" dirty="0" smtClean="0"/>
              <a:t>FFR Information Cont’d</a:t>
            </a:r>
            <a:endParaRPr lang="en-US" sz="2800" dirty="0"/>
          </a:p>
        </p:txBody>
      </p:sp>
      <p:sp>
        <p:nvSpPr>
          <p:cNvPr id="3" name="Content Placeholder 2"/>
          <p:cNvSpPr>
            <a:spLocks noGrp="1"/>
          </p:cNvSpPr>
          <p:nvPr>
            <p:ph idx="1"/>
          </p:nvPr>
        </p:nvSpPr>
        <p:spPr>
          <a:xfrm>
            <a:off x="451658" y="2743200"/>
            <a:ext cx="8397240" cy="3352800"/>
          </a:xfrm>
        </p:spPr>
        <p:txBody>
          <a:bodyPr>
            <a:normAutofit fontScale="62500" lnSpcReduction="20000"/>
          </a:bodyPr>
          <a:lstStyle/>
          <a:p>
            <a:pPr>
              <a:lnSpc>
                <a:spcPct val="90000"/>
              </a:lnSpc>
            </a:pPr>
            <a:r>
              <a:rPr lang="en-US" sz="1900" b="1" u="sng" dirty="0" smtClean="0"/>
              <a:t>Recipient Share</a:t>
            </a:r>
          </a:p>
          <a:p>
            <a:pPr>
              <a:lnSpc>
                <a:spcPct val="90000"/>
              </a:lnSpc>
            </a:pPr>
            <a:endParaRPr lang="en-US" sz="1400" b="1" dirty="0" smtClean="0"/>
          </a:p>
          <a:p>
            <a:r>
              <a:rPr lang="en-US" sz="1400" b="1" dirty="0" smtClean="0"/>
              <a:t>Block 10i: </a:t>
            </a:r>
            <a:r>
              <a:rPr lang="en-US" sz="1400" b="1" dirty="0"/>
              <a:t>Total </a:t>
            </a:r>
            <a:r>
              <a:rPr lang="en-US" sz="1400" b="1" dirty="0" smtClean="0"/>
              <a:t>recipient share required:  </a:t>
            </a:r>
            <a:r>
              <a:rPr lang="en-US" sz="1400" dirty="0" smtClean="0"/>
              <a:t>This </a:t>
            </a:r>
            <a:r>
              <a:rPr lang="en-US" sz="1400" dirty="0"/>
              <a:t>field will </a:t>
            </a:r>
            <a:r>
              <a:rPr lang="en-US" sz="1400" dirty="0" smtClean="0"/>
              <a:t>prepopulated </a:t>
            </a:r>
            <a:r>
              <a:rPr lang="en-US" sz="1400" dirty="0"/>
              <a:t>with the appropriate amount of federal funds authorized as of the reporting period end date. This </a:t>
            </a:r>
            <a:r>
              <a:rPr lang="en-US" sz="1400" dirty="0" smtClean="0"/>
              <a:t>information has been provided to PMS by the awarding agency and it </a:t>
            </a:r>
            <a:r>
              <a:rPr lang="en-US" sz="1400" dirty="0"/>
              <a:t>can also be found on the award </a:t>
            </a:r>
            <a:r>
              <a:rPr lang="en-US" sz="1400" dirty="0" smtClean="0"/>
              <a:t>documentation. </a:t>
            </a:r>
          </a:p>
          <a:p>
            <a:pPr lvl="1" indent="0">
              <a:buNone/>
            </a:pPr>
            <a:endParaRPr lang="en-US" sz="1300" dirty="0" smtClean="0"/>
          </a:p>
          <a:p>
            <a:r>
              <a:rPr lang="en-US" sz="1400" b="1" dirty="0" smtClean="0"/>
              <a:t>Block 10j:  Recipient share of expenditures:  </a:t>
            </a:r>
            <a:r>
              <a:rPr lang="en-US" sz="1400" dirty="0"/>
              <a:t>Enter the cumulative amount of federal fund expenditures. The cumulative amount is calculated by adding all expenses incurred to date.  The cumulative amount includes all federal share of expenditures for the life of the grant. </a:t>
            </a:r>
          </a:p>
          <a:p>
            <a:pPr marL="0" lvl="1" indent="0">
              <a:buNone/>
            </a:pPr>
            <a:endParaRPr lang="en-US" sz="1400" dirty="0"/>
          </a:p>
          <a:p>
            <a:r>
              <a:rPr lang="en-US" sz="1400" b="1" dirty="0"/>
              <a:t>Block </a:t>
            </a:r>
            <a:r>
              <a:rPr lang="en-US" sz="1400" b="1" dirty="0" smtClean="0"/>
              <a:t>10k: Remaining recipient share to be provided:  </a:t>
            </a:r>
            <a:r>
              <a:rPr lang="en-US" sz="1400" dirty="0"/>
              <a:t>This field will prepopulate with the calculated difference of “Block 10i. Total recipient share required” and “Block 10j. Recipient share of expenditures”. Upon reporting the current information, this block will recalculate to include the updated information. Note:  if the recipient share of expenditures are greater than recipient share required, then “$0” will be reflected.  Additionally, the grantee must ensure that they meet their matching requirements per the terms and condition of the grant.</a:t>
            </a:r>
          </a:p>
          <a:p>
            <a:endParaRPr lang="en-US" sz="1100" dirty="0" smtClean="0"/>
          </a:p>
          <a:p>
            <a:pPr>
              <a:lnSpc>
                <a:spcPct val="90000"/>
              </a:lnSpc>
            </a:pPr>
            <a:r>
              <a:rPr lang="en-US" sz="1900" b="1" u="sng" dirty="0"/>
              <a:t>Program Income:  </a:t>
            </a:r>
            <a:endParaRPr lang="en-US" sz="1900" b="1" u="sng" dirty="0" smtClean="0"/>
          </a:p>
          <a:p>
            <a:pPr>
              <a:lnSpc>
                <a:spcPct val="90000"/>
              </a:lnSpc>
            </a:pPr>
            <a:endParaRPr lang="en-US" sz="1400" b="1" dirty="0"/>
          </a:p>
          <a:p>
            <a:r>
              <a:rPr lang="en-US" sz="1400" b="1" dirty="0"/>
              <a:t>Block </a:t>
            </a:r>
            <a:r>
              <a:rPr lang="en-US" sz="1400" b="1" dirty="0" smtClean="0"/>
              <a:t>10l:  </a:t>
            </a:r>
            <a:r>
              <a:rPr lang="en-US" sz="1400" b="1" dirty="0"/>
              <a:t>Total Federal Program Income Earned: </a:t>
            </a:r>
            <a:r>
              <a:rPr lang="en-US" sz="1400" dirty="0"/>
              <a:t>Enter the amount of Federal program income earned. Do </a:t>
            </a:r>
            <a:r>
              <a:rPr lang="en-US" sz="1400" dirty="0" smtClean="0"/>
              <a:t>not report </a:t>
            </a:r>
            <a:r>
              <a:rPr lang="en-US" sz="1400" dirty="0"/>
              <a:t>any </a:t>
            </a:r>
            <a:r>
              <a:rPr lang="en-US" sz="1400" b="1" dirty="0"/>
              <a:t>program</a:t>
            </a:r>
            <a:r>
              <a:rPr lang="en-US" sz="1400" dirty="0"/>
              <a:t> income here that is being allocated as </a:t>
            </a:r>
            <a:r>
              <a:rPr lang="en-US" sz="1400" dirty="0" smtClean="0"/>
              <a:t>part of </a:t>
            </a:r>
            <a:r>
              <a:rPr lang="en-US" sz="1400" dirty="0"/>
              <a:t>the recipient's cost sharing amount included in Line10j</a:t>
            </a:r>
            <a:r>
              <a:rPr lang="en-US" sz="1400" dirty="0" smtClean="0"/>
              <a:t>.</a:t>
            </a:r>
          </a:p>
          <a:p>
            <a:endParaRPr lang="en-US" sz="1300" dirty="0"/>
          </a:p>
          <a:p>
            <a:r>
              <a:rPr lang="en-US" sz="1500" b="1" dirty="0"/>
              <a:t>Block 10m</a:t>
            </a:r>
            <a:r>
              <a:rPr lang="en-US" sz="1500" b="1" dirty="0" smtClean="0"/>
              <a:t>:  Program </a:t>
            </a:r>
            <a:r>
              <a:rPr lang="en-US" sz="1500" b="1" dirty="0"/>
              <a:t>Income Expended in Accordance With the Deduction </a:t>
            </a:r>
            <a:r>
              <a:rPr lang="en-US" sz="1500" b="1" dirty="0" smtClean="0"/>
              <a:t>Alternative:  </a:t>
            </a:r>
            <a:r>
              <a:rPr lang="en-US" sz="1400" dirty="0"/>
              <a:t>Enter the amount of program income that was used to reduce the Federal share of the total project costs.</a:t>
            </a:r>
          </a:p>
          <a:p>
            <a:endParaRPr lang="en-US" sz="1300" dirty="0"/>
          </a:p>
          <a:p>
            <a:r>
              <a:rPr lang="en-US" sz="1500" b="1" dirty="0"/>
              <a:t>Block 10n:  Program Income Expended in Accordance With the Addition Alternative</a:t>
            </a:r>
            <a:r>
              <a:rPr lang="en-US" sz="1400" b="1" dirty="0"/>
              <a:t>:  </a:t>
            </a:r>
            <a:r>
              <a:rPr lang="en-US" sz="1400" dirty="0"/>
              <a:t>Enter the amount of program income that was added to funds committed to the total project costs and expended to further eligible project or program activities.</a:t>
            </a:r>
          </a:p>
          <a:p>
            <a:endParaRPr lang="en-US" sz="1300" dirty="0"/>
          </a:p>
          <a:p>
            <a:r>
              <a:rPr lang="en-US" sz="1400" b="1" dirty="0" smtClean="0"/>
              <a:t>Block </a:t>
            </a:r>
            <a:r>
              <a:rPr lang="en-US" sz="1400" b="1" dirty="0"/>
              <a:t>10o: Unexpended Program income (Line 10l Minus Line 10m or Line 10n): </a:t>
            </a:r>
            <a:r>
              <a:rPr lang="en-US" sz="1400" dirty="0"/>
              <a:t>This field will prepopulate with the calculated difference of “Line 10l minus Line 10m or Line 10n”. This amount equals the program income that has been earned </a:t>
            </a:r>
            <a:r>
              <a:rPr lang="en-US" sz="1400" dirty="0" smtClean="0"/>
              <a:t>but not </a:t>
            </a:r>
            <a:r>
              <a:rPr lang="en-US" sz="1400" dirty="0"/>
              <a:t>extended, as of the reporting period end date.</a:t>
            </a:r>
          </a:p>
        </p:txBody>
      </p:sp>
      <p:pic>
        <p:nvPicPr>
          <p:cNvPr id="5" name="Picture 4"/>
          <p:cNvPicPr>
            <a:picLocks noChangeAspect="1"/>
          </p:cNvPicPr>
          <p:nvPr/>
        </p:nvPicPr>
        <p:blipFill>
          <a:blip r:embed="rId2"/>
          <a:stretch>
            <a:fillRect/>
          </a:stretch>
        </p:blipFill>
        <p:spPr>
          <a:xfrm>
            <a:off x="457200" y="685800"/>
            <a:ext cx="8077200" cy="1981200"/>
          </a:xfrm>
          <a:prstGeom prst="rect">
            <a:avLst/>
          </a:prstGeom>
        </p:spPr>
      </p:pic>
    </p:spTree>
    <p:extLst>
      <p:ext uri="{BB962C8B-B14F-4D97-AF65-F5344CB8AC3E}">
        <p14:creationId xmlns:p14="http://schemas.microsoft.com/office/powerpoint/2010/main" val="264955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ctr"/>
            <a:r>
              <a:rPr lang="en-US" sz="2800" dirty="0" smtClean="0"/>
              <a:t>FFR Information Cont’d</a:t>
            </a:r>
            <a:endParaRPr lang="en-US" sz="2800" dirty="0"/>
          </a:p>
        </p:txBody>
      </p:sp>
      <p:sp>
        <p:nvSpPr>
          <p:cNvPr id="3" name="Content Placeholder 2"/>
          <p:cNvSpPr>
            <a:spLocks noGrp="1"/>
          </p:cNvSpPr>
          <p:nvPr>
            <p:ph idx="1"/>
          </p:nvPr>
        </p:nvSpPr>
        <p:spPr>
          <a:xfrm>
            <a:off x="457200" y="2667000"/>
            <a:ext cx="8229600" cy="3459163"/>
          </a:xfrm>
        </p:spPr>
        <p:txBody>
          <a:bodyPr>
            <a:normAutofit fontScale="25000" lnSpcReduction="20000"/>
          </a:bodyPr>
          <a:lstStyle/>
          <a:p>
            <a:r>
              <a:rPr lang="en-US" sz="7600" b="1" u="sng" dirty="0" smtClean="0"/>
              <a:t>Indirect expense</a:t>
            </a:r>
            <a:r>
              <a:rPr lang="en-US" sz="7600" b="1" dirty="0" smtClean="0"/>
              <a:t>:  </a:t>
            </a:r>
            <a:r>
              <a:rPr lang="en-US" sz="4400" dirty="0" smtClean="0"/>
              <a:t>Enter </a:t>
            </a:r>
            <a:r>
              <a:rPr lang="en-US" sz="4400" dirty="0"/>
              <a:t>cumulative amounts from the date of the inception of the award through the end date of the reporting period specified in “Block 9. Reporting period end date.” The cumulative amount is calculated by adding all expenses incurred to date. Use the multiple rows to indicate separate types and rates. Use “Block 12. Remarks” to provide further details and explanations necessary about information listed in this section. </a:t>
            </a:r>
          </a:p>
          <a:p>
            <a:endParaRPr lang="en-US" dirty="0"/>
          </a:p>
          <a:p>
            <a:r>
              <a:rPr lang="en-US" sz="5200" b="1" dirty="0"/>
              <a:t>Block 11a: Type If </a:t>
            </a:r>
            <a:r>
              <a:rPr lang="en-US" sz="5200" b="1" dirty="0" smtClean="0"/>
              <a:t>applicable:  </a:t>
            </a:r>
            <a:r>
              <a:rPr lang="en-US" sz="4400" dirty="0" smtClean="0"/>
              <a:t>The </a:t>
            </a:r>
            <a:r>
              <a:rPr lang="en-US" sz="4400" dirty="0"/>
              <a:t>grantee should state whether the indirect cost rate(s) is (are) provisional, predetermined, final, or fixed. </a:t>
            </a:r>
          </a:p>
          <a:p>
            <a:pPr lvl="1" indent="0">
              <a:buNone/>
            </a:pPr>
            <a:endParaRPr lang="en-US" dirty="0"/>
          </a:p>
          <a:p>
            <a:r>
              <a:rPr lang="en-US" sz="5200" b="1" dirty="0"/>
              <a:t>Block 11b: Rate If </a:t>
            </a:r>
            <a:r>
              <a:rPr lang="en-US" sz="5200" b="1" dirty="0" smtClean="0"/>
              <a:t>applicable:  </a:t>
            </a:r>
            <a:r>
              <a:rPr lang="en-US" sz="4400" dirty="0" smtClean="0"/>
              <a:t>Enter </a:t>
            </a:r>
            <a:r>
              <a:rPr lang="en-US" sz="4400" dirty="0"/>
              <a:t>the indirect cost rate(s) in effect during the reporting period. </a:t>
            </a:r>
          </a:p>
          <a:p>
            <a:pPr marL="1200150" lvl="1" indent="-457200">
              <a:buFont typeface="Wingdings" panose="05000000000000000000" pitchFamily="2" charset="2"/>
              <a:buChar char="v"/>
            </a:pPr>
            <a:endParaRPr lang="en-US" sz="4400" dirty="0"/>
          </a:p>
          <a:p>
            <a:r>
              <a:rPr lang="en-US" sz="5200" b="1" dirty="0"/>
              <a:t>Block 11c: Period from; period to;  If </a:t>
            </a:r>
            <a:r>
              <a:rPr lang="en-US" sz="5200" b="1" dirty="0" smtClean="0"/>
              <a:t>applicable: </a:t>
            </a:r>
            <a:r>
              <a:rPr lang="en-US" sz="4400" dirty="0" smtClean="0"/>
              <a:t>Enter </a:t>
            </a:r>
            <a:r>
              <a:rPr lang="en-US" sz="4400" dirty="0"/>
              <a:t>the beginning and ending effective dates for the rate(s). </a:t>
            </a:r>
          </a:p>
          <a:p>
            <a:endParaRPr lang="en-US" b="1" dirty="0" smtClean="0"/>
          </a:p>
          <a:p>
            <a:r>
              <a:rPr lang="en-US" sz="5200" b="1" dirty="0" smtClean="0"/>
              <a:t>Block 11d: </a:t>
            </a:r>
            <a:r>
              <a:rPr lang="en-US" sz="5200" b="1" dirty="0"/>
              <a:t>Base If </a:t>
            </a:r>
            <a:r>
              <a:rPr lang="en-US" sz="5200" b="1" dirty="0" smtClean="0"/>
              <a:t>applicable:  </a:t>
            </a:r>
            <a:r>
              <a:rPr lang="en-US" sz="4400" dirty="0" smtClean="0"/>
              <a:t>Enter </a:t>
            </a:r>
            <a:r>
              <a:rPr lang="en-US" sz="4400" dirty="0"/>
              <a:t>the amount of the base against which the rate(s) was (were) applied. </a:t>
            </a:r>
          </a:p>
          <a:p>
            <a:endParaRPr lang="en-US" b="1" dirty="0" smtClean="0"/>
          </a:p>
          <a:p>
            <a:r>
              <a:rPr lang="en-US" sz="5200" b="1" dirty="0" smtClean="0"/>
              <a:t>Block 11e: </a:t>
            </a:r>
            <a:r>
              <a:rPr lang="en-US" sz="5200" b="1" dirty="0"/>
              <a:t>Amount charged If </a:t>
            </a:r>
            <a:r>
              <a:rPr lang="en-US" sz="5200" b="1" dirty="0" smtClean="0"/>
              <a:t>applicable:  </a:t>
            </a:r>
            <a:r>
              <a:rPr lang="en-US" sz="4400" dirty="0" smtClean="0"/>
              <a:t>This </a:t>
            </a:r>
            <a:r>
              <a:rPr lang="en-US" sz="4400" dirty="0"/>
              <a:t>field will prepopulate a calculation indicating the amount of indirect costs charged during the time period specified (11b x 11d). Verify this information is correct. </a:t>
            </a:r>
          </a:p>
          <a:p>
            <a:endParaRPr lang="en-US" b="1" dirty="0" smtClean="0"/>
          </a:p>
          <a:p>
            <a:r>
              <a:rPr lang="en-US" sz="5200" b="1" dirty="0"/>
              <a:t>Block 11f: Federal share If </a:t>
            </a:r>
            <a:r>
              <a:rPr lang="en-US" sz="5200" b="1" dirty="0" smtClean="0"/>
              <a:t>applicable:  </a:t>
            </a:r>
            <a:r>
              <a:rPr lang="en-US" sz="4400" dirty="0" smtClean="0"/>
              <a:t>Enter </a:t>
            </a:r>
            <a:r>
              <a:rPr lang="en-US" sz="4400" dirty="0"/>
              <a:t>the federal share of the amount listed in “Block 11e. Amount charged.” </a:t>
            </a:r>
            <a:endParaRPr lang="en-US" sz="4400" dirty="0" smtClean="0"/>
          </a:p>
          <a:p>
            <a:pPr lvl="1" indent="0">
              <a:buNone/>
            </a:pPr>
            <a:endParaRPr lang="en-US" sz="4400" dirty="0"/>
          </a:p>
          <a:p>
            <a:r>
              <a:rPr lang="en-US" sz="5200" b="1" dirty="0"/>
              <a:t>Block </a:t>
            </a:r>
            <a:r>
              <a:rPr lang="en-US" sz="5200" b="1" dirty="0" smtClean="0"/>
              <a:t>11g: </a:t>
            </a:r>
            <a:r>
              <a:rPr lang="en-US" sz="5200" b="1" dirty="0"/>
              <a:t>If applicable Totals If </a:t>
            </a:r>
            <a:r>
              <a:rPr lang="en-US" sz="5200" b="1" dirty="0" smtClean="0"/>
              <a:t>applicable:  </a:t>
            </a:r>
            <a:r>
              <a:rPr lang="en-US" sz="4400" dirty="0" smtClean="0"/>
              <a:t>This </a:t>
            </a:r>
            <a:r>
              <a:rPr lang="en-US" sz="4400" dirty="0"/>
              <a:t>field will pre-populate a calculation indicating the summed amounts of “Block 11d. Base,” “Block 11e. Amount charged,” and “Block 11f. Federal share.” </a:t>
            </a:r>
          </a:p>
          <a:p>
            <a:endParaRPr lang="en-US" dirty="0"/>
          </a:p>
        </p:txBody>
      </p:sp>
      <p:pic>
        <p:nvPicPr>
          <p:cNvPr id="4" name="Picture 3"/>
          <p:cNvPicPr>
            <a:picLocks noChangeAspect="1"/>
          </p:cNvPicPr>
          <p:nvPr/>
        </p:nvPicPr>
        <p:blipFill>
          <a:blip r:embed="rId2"/>
          <a:stretch>
            <a:fillRect/>
          </a:stretch>
        </p:blipFill>
        <p:spPr>
          <a:xfrm>
            <a:off x="495300" y="926869"/>
            <a:ext cx="8153400" cy="1676400"/>
          </a:xfrm>
          <a:prstGeom prst="rect">
            <a:avLst/>
          </a:prstGeom>
        </p:spPr>
      </p:pic>
    </p:spTree>
    <p:extLst>
      <p:ext uri="{BB962C8B-B14F-4D97-AF65-F5344CB8AC3E}">
        <p14:creationId xmlns:p14="http://schemas.microsoft.com/office/powerpoint/2010/main" val="398365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pPr algn="ctr"/>
            <a:r>
              <a:rPr lang="en-US" sz="2800" dirty="0" smtClean="0"/>
              <a:t>FFR Information Cont’d</a:t>
            </a:r>
            <a:endParaRPr lang="en-US" sz="2800" dirty="0"/>
          </a:p>
        </p:txBody>
      </p:sp>
      <p:sp>
        <p:nvSpPr>
          <p:cNvPr id="3" name="Content Placeholder 2"/>
          <p:cNvSpPr>
            <a:spLocks noGrp="1"/>
          </p:cNvSpPr>
          <p:nvPr>
            <p:ph idx="1"/>
          </p:nvPr>
        </p:nvSpPr>
        <p:spPr>
          <a:xfrm>
            <a:off x="457200" y="2743200"/>
            <a:ext cx="8229600" cy="3382963"/>
          </a:xfrm>
        </p:spPr>
        <p:txBody>
          <a:bodyPr>
            <a:normAutofit fontScale="32500" lnSpcReduction="20000"/>
          </a:bodyPr>
          <a:lstStyle/>
          <a:p>
            <a:r>
              <a:rPr lang="en-US" sz="3300" b="1" dirty="0"/>
              <a:t>Block </a:t>
            </a:r>
            <a:r>
              <a:rPr lang="en-US" sz="3300" b="1" dirty="0" smtClean="0"/>
              <a:t>12: </a:t>
            </a:r>
            <a:r>
              <a:rPr lang="en-US" sz="3300" b="1" dirty="0"/>
              <a:t>Remarks If </a:t>
            </a:r>
            <a:r>
              <a:rPr lang="en-US" sz="3300" b="1" dirty="0" smtClean="0"/>
              <a:t>applicable:  </a:t>
            </a:r>
            <a:r>
              <a:rPr lang="en-US" dirty="0" smtClean="0"/>
              <a:t>Use </a:t>
            </a:r>
            <a:r>
              <a:rPr lang="en-US" dirty="0"/>
              <a:t>“Block 12. Remarks” to provide further details and explanations necessary about information listed in this report, specifically “Block 10. Transactions.” </a:t>
            </a:r>
            <a:r>
              <a:rPr lang="en-US" dirty="0" smtClean="0"/>
              <a:t>Use </a:t>
            </a:r>
            <a:r>
              <a:rPr lang="en-US" dirty="0"/>
              <a:t>“Block 12. Remarks” to provide an explanation why the grantee is delinquent in submitting the SF-425. </a:t>
            </a:r>
          </a:p>
          <a:p>
            <a:endParaRPr lang="en-US" dirty="0"/>
          </a:p>
          <a:p>
            <a:pPr marL="0" lvl="1" indent="0">
              <a:buNone/>
            </a:pPr>
            <a:r>
              <a:rPr lang="en-US" sz="3300" b="1" dirty="0"/>
              <a:t>Block </a:t>
            </a:r>
            <a:r>
              <a:rPr lang="en-US" sz="3300" b="1" dirty="0" smtClean="0"/>
              <a:t>13: </a:t>
            </a:r>
            <a:r>
              <a:rPr lang="en-US" sz="3300" b="1" dirty="0"/>
              <a:t>Certification </a:t>
            </a:r>
            <a:r>
              <a:rPr lang="en-US" sz="3300" b="1" dirty="0" smtClean="0"/>
              <a:t>Mandatory:  </a:t>
            </a:r>
            <a:r>
              <a:rPr lang="en-US" dirty="0" smtClean="0"/>
              <a:t>The </a:t>
            </a:r>
            <a:r>
              <a:rPr lang="en-US" dirty="0"/>
              <a:t>certifying official is the individual who has the knowledge and authority to certify that the figures reported on the SF-425 are accurate and </a:t>
            </a:r>
            <a:r>
              <a:rPr lang="en-US" dirty="0" smtClean="0"/>
              <a:t>complete.</a:t>
            </a:r>
          </a:p>
          <a:p>
            <a:endParaRPr lang="en-US" sz="2700" b="1" dirty="0" smtClean="0"/>
          </a:p>
          <a:p>
            <a:r>
              <a:rPr lang="en-US" sz="3300" b="1" dirty="0" smtClean="0"/>
              <a:t>Block 13a: </a:t>
            </a:r>
            <a:r>
              <a:rPr lang="en-US" sz="3300" b="1" dirty="0"/>
              <a:t>Name and title of authorized certifying </a:t>
            </a:r>
            <a:r>
              <a:rPr lang="en-US" sz="3300" b="1" dirty="0" smtClean="0"/>
              <a:t>official:  </a:t>
            </a:r>
            <a:r>
              <a:rPr lang="en-US" dirty="0" smtClean="0"/>
              <a:t>This line item will be pre-populated with the certifying </a:t>
            </a:r>
            <a:r>
              <a:rPr lang="en-US" dirty="0"/>
              <a:t>official’s name and title. </a:t>
            </a:r>
          </a:p>
          <a:p>
            <a:pPr lvl="1" indent="0">
              <a:buNone/>
            </a:pPr>
            <a:endParaRPr lang="en-US" dirty="0"/>
          </a:p>
          <a:p>
            <a:r>
              <a:rPr lang="en-US" sz="3300" b="1" dirty="0"/>
              <a:t>Block </a:t>
            </a:r>
            <a:r>
              <a:rPr lang="en-US" sz="3300" b="1" dirty="0" smtClean="0"/>
              <a:t>13b: </a:t>
            </a:r>
            <a:r>
              <a:rPr lang="en-US" sz="3300" b="1" dirty="0"/>
              <a:t>Signature of authorized certifying </a:t>
            </a:r>
            <a:r>
              <a:rPr lang="en-US" sz="3300" b="1" dirty="0" smtClean="0"/>
              <a:t>official:  </a:t>
            </a:r>
            <a:r>
              <a:rPr lang="en-US" dirty="0" smtClean="0"/>
              <a:t>The </a:t>
            </a:r>
            <a:r>
              <a:rPr lang="en-US" dirty="0"/>
              <a:t>authorized certifying official must sign </a:t>
            </a:r>
            <a:r>
              <a:rPr lang="en-US" dirty="0" smtClean="0"/>
              <a:t>here; therefore from the dropdown box, please select the authorized certifier. </a:t>
            </a:r>
            <a:endParaRPr lang="en-US" dirty="0"/>
          </a:p>
          <a:p>
            <a:endParaRPr lang="en-US" b="1" dirty="0" smtClean="0"/>
          </a:p>
          <a:p>
            <a:r>
              <a:rPr lang="en-US" b="1" dirty="0" smtClean="0"/>
              <a:t>Block 13c: Telephone:  </a:t>
            </a:r>
            <a:r>
              <a:rPr lang="en-US" dirty="0" smtClean="0"/>
              <a:t>This line item is pre-populated with </a:t>
            </a:r>
            <a:r>
              <a:rPr lang="en-US" dirty="0"/>
              <a:t>the telephone number (including area code and extension) for the individual listed in “Block 13a. Name and title of authorized certifying official.” </a:t>
            </a:r>
            <a:endParaRPr lang="en-US" dirty="0" smtClean="0"/>
          </a:p>
          <a:p>
            <a:endParaRPr lang="en-US" b="1" dirty="0"/>
          </a:p>
          <a:p>
            <a:r>
              <a:rPr lang="en-US" b="1" dirty="0" smtClean="0"/>
              <a:t>Block 13d: </a:t>
            </a:r>
            <a:r>
              <a:rPr lang="en-US" b="1" dirty="0"/>
              <a:t>E-mail </a:t>
            </a:r>
            <a:r>
              <a:rPr lang="en-US" b="1" dirty="0" smtClean="0"/>
              <a:t>address:  </a:t>
            </a:r>
            <a:r>
              <a:rPr lang="en-US" dirty="0" smtClean="0"/>
              <a:t>This line item is pre-populated with the e-mail </a:t>
            </a:r>
            <a:r>
              <a:rPr lang="en-US" dirty="0"/>
              <a:t>address of the individual listed in “Block 13a. Name and title of authorized certifying official.” </a:t>
            </a:r>
            <a:endParaRPr lang="en-US" dirty="0" smtClean="0"/>
          </a:p>
          <a:p>
            <a:pPr lvl="1" indent="0">
              <a:buNone/>
            </a:pPr>
            <a:endParaRPr lang="en-US" dirty="0"/>
          </a:p>
          <a:p>
            <a:pPr indent="-285750"/>
            <a:r>
              <a:rPr lang="en-US" sz="3300" b="1" dirty="0"/>
              <a:t>Block </a:t>
            </a:r>
            <a:r>
              <a:rPr lang="en-US" sz="3300" b="1" dirty="0" smtClean="0"/>
              <a:t>13e: </a:t>
            </a:r>
            <a:r>
              <a:rPr lang="en-US" sz="3300" b="1" dirty="0"/>
              <a:t>Date report </a:t>
            </a:r>
            <a:r>
              <a:rPr lang="en-US" sz="3300" b="1" dirty="0" smtClean="0"/>
              <a:t>prepared/submitted:  </a:t>
            </a:r>
            <a:r>
              <a:rPr lang="en-US" dirty="0" smtClean="0"/>
              <a:t>This line item is pre-populated based on when the grantee certifies the report in Payment Management System. </a:t>
            </a:r>
          </a:p>
          <a:p>
            <a:pPr lvl="1" indent="0">
              <a:buNone/>
            </a:pPr>
            <a:endParaRPr lang="en-US" b="1" dirty="0"/>
          </a:p>
          <a:p>
            <a:r>
              <a:rPr lang="en-US" b="1" dirty="0" smtClean="0"/>
              <a:t>Block 14: </a:t>
            </a:r>
            <a:r>
              <a:rPr lang="en-US" b="1" dirty="0"/>
              <a:t>Agency use only Not applicable </a:t>
            </a:r>
            <a:r>
              <a:rPr lang="en-US" b="1" dirty="0" smtClean="0"/>
              <a:t>:  </a:t>
            </a:r>
            <a:r>
              <a:rPr lang="en-US" dirty="0" smtClean="0"/>
              <a:t>This </a:t>
            </a:r>
            <a:r>
              <a:rPr lang="en-US" dirty="0"/>
              <a:t>section reserved for federal agency use only. </a:t>
            </a:r>
          </a:p>
        </p:txBody>
      </p:sp>
      <p:pic>
        <p:nvPicPr>
          <p:cNvPr id="4" name="Picture 3"/>
          <p:cNvPicPr>
            <a:picLocks noChangeAspect="1"/>
          </p:cNvPicPr>
          <p:nvPr/>
        </p:nvPicPr>
        <p:blipFill>
          <a:blip r:embed="rId2"/>
          <a:stretch>
            <a:fillRect/>
          </a:stretch>
        </p:blipFill>
        <p:spPr>
          <a:xfrm>
            <a:off x="457200" y="990600"/>
            <a:ext cx="8077200" cy="1752600"/>
          </a:xfrm>
          <a:prstGeom prst="rect">
            <a:avLst/>
          </a:prstGeom>
        </p:spPr>
      </p:pic>
    </p:spTree>
    <p:extLst>
      <p:ext uri="{BB962C8B-B14F-4D97-AF65-F5344CB8AC3E}">
        <p14:creationId xmlns:p14="http://schemas.microsoft.com/office/powerpoint/2010/main" val="403740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to Update Permissions or Request Access </a:t>
            </a:r>
            <a:endParaRPr lang="en-US" sz="2800" dirty="0"/>
          </a:p>
        </p:txBody>
      </p:sp>
      <p:sp>
        <p:nvSpPr>
          <p:cNvPr id="3" name="Content Placeholder 2"/>
          <p:cNvSpPr>
            <a:spLocks noGrp="1"/>
          </p:cNvSpPr>
          <p:nvPr>
            <p:ph idx="1"/>
          </p:nvPr>
        </p:nvSpPr>
        <p:spPr>
          <a:xfrm>
            <a:off x="457200" y="1600200"/>
            <a:ext cx="8382000" cy="3429000"/>
          </a:xfrm>
        </p:spPr>
        <p:txBody>
          <a:bodyPr>
            <a:normAutofit/>
          </a:bodyPr>
          <a:lstStyle/>
          <a:p>
            <a:endParaRPr lang="en-US" sz="1600" dirty="0" smtClean="0"/>
          </a:p>
          <a:p>
            <a:r>
              <a:rPr lang="en-US" sz="1600" dirty="0" smtClean="0"/>
              <a:t>Grantees </a:t>
            </a:r>
            <a:r>
              <a:rPr lang="en-US" sz="1600" dirty="0"/>
              <a:t>who do not have access to PMS should submit a </a:t>
            </a:r>
            <a:r>
              <a:rPr lang="en-US" sz="1600" dirty="0" smtClean="0"/>
              <a:t>new user </a:t>
            </a:r>
            <a:r>
              <a:rPr lang="en-US" sz="1600" dirty="0"/>
              <a:t>access request to PMS.  Copy or Click on the link below and follow the instructions to request access:  </a:t>
            </a:r>
            <a:r>
              <a:rPr lang="en-US" sz="1600" dirty="0">
                <a:hlinkClick r:id="rId2"/>
              </a:rPr>
              <a:t>https://pms.psc.gov/grant-recipients/access-newuser.html</a:t>
            </a:r>
            <a:endParaRPr lang="en-US" sz="1600" dirty="0"/>
          </a:p>
          <a:p>
            <a:endParaRPr lang="en-US" sz="1600" dirty="0"/>
          </a:p>
          <a:p>
            <a:r>
              <a:rPr lang="en-US" sz="1600" dirty="0" smtClean="0"/>
              <a:t>Grantees who currently have access to PMS and are submitting/certifying the FFR’s on behalf of their organization, should login to PMS and update their permissions to request access to the FFR Module.  Copy or click on the link below and follow the instructions on how to update user permission: </a:t>
            </a:r>
            <a:r>
              <a:rPr lang="en-US" sz="1600" dirty="0" smtClean="0">
                <a:hlinkClick r:id="rId3"/>
              </a:rPr>
              <a:t>https</a:t>
            </a:r>
            <a:r>
              <a:rPr lang="en-US" sz="1600" dirty="0">
                <a:hlinkClick r:id="rId3"/>
              </a:rPr>
              <a:t>://pms.psc.gov/grant-recipients/access-changes.html</a:t>
            </a:r>
            <a:endParaRPr lang="en-US" sz="1600" dirty="0" smtClean="0"/>
          </a:p>
          <a:p>
            <a:endParaRPr lang="en-US" sz="1600" dirty="0"/>
          </a:p>
          <a:p>
            <a:r>
              <a:rPr lang="en-US" sz="2000" dirty="0" smtClean="0"/>
              <a:t>Note:  It can take up to 4 days to process the User Access Request.</a:t>
            </a:r>
            <a:endParaRPr lang="en-US" sz="2000" dirty="0"/>
          </a:p>
          <a:p>
            <a:endParaRPr lang="en-US" dirty="0"/>
          </a:p>
        </p:txBody>
      </p:sp>
    </p:spTree>
    <p:extLst>
      <p:ext uri="{BB962C8B-B14F-4D97-AF65-F5344CB8AC3E}">
        <p14:creationId xmlns:p14="http://schemas.microsoft.com/office/powerpoint/2010/main" val="202203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000" dirty="0" smtClean="0"/>
              <a:t>PMS Information</a:t>
            </a:r>
            <a:endParaRPr lang="en-US" sz="2000" dirty="0"/>
          </a:p>
        </p:txBody>
      </p:sp>
      <p:sp>
        <p:nvSpPr>
          <p:cNvPr id="5" name="Rectangle 4"/>
          <p:cNvSpPr>
            <a:spLocks noChangeArrowheads="1"/>
          </p:cNvSpPr>
          <p:nvPr/>
        </p:nvSpPr>
        <p:spPr bwMode="auto">
          <a:xfrm>
            <a:off x="381000" y="1091763"/>
            <a:ext cx="335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3893"/>
                </a:solidFill>
                <a:latin typeface="Arial" pitchFamily="34" charset="0"/>
              </a:defRPr>
            </a:lvl1pPr>
            <a:lvl2pPr marL="742950" indent="-285750" eaLnBrk="0" hangingPunct="0">
              <a:defRPr sz="2000">
                <a:solidFill>
                  <a:srgbClr val="003893"/>
                </a:solidFill>
                <a:latin typeface="Arial" pitchFamily="34" charset="0"/>
              </a:defRPr>
            </a:lvl2pPr>
            <a:lvl3pPr marL="1143000" indent="-228600" eaLnBrk="0" hangingPunct="0">
              <a:defRPr sz="2000">
                <a:solidFill>
                  <a:srgbClr val="003893"/>
                </a:solidFill>
                <a:latin typeface="Arial" pitchFamily="34" charset="0"/>
              </a:defRPr>
            </a:lvl3pPr>
            <a:lvl4pPr marL="1600200" indent="-228600" eaLnBrk="0" hangingPunct="0">
              <a:defRPr sz="2000">
                <a:solidFill>
                  <a:srgbClr val="003893"/>
                </a:solidFill>
                <a:latin typeface="Arial" pitchFamily="34" charset="0"/>
              </a:defRPr>
            </a:lvl4pPr>
            <a:lvl5pPr marL="2057400" indent="-228600" eaLnBrk="0" hangingPunct="0">
              <a:defRPr sz="2000">
                <a:solidFill>
                  <a:srgbClr val="003893"/>
                </a:solidFill>
                <a:latin typeface="Arial" pitchFamily="34" charset="0"/>
              </a:defRPr>
            </a:lvl5pPr>
            <a:lvl6pPr marL="2514600" indent="-228600" eaLnBrk="0" fontAlgn="base" hangingPunct="0">
              <a:spcBef>
                <a:spcPct val="20000"/>
              </a:spcBef>
              <a:spcAft>
                <a:spcPct val="0"/>
              </a:spcAft>
              <a:buChar char="•"/>
              <a:defRPr sz="2000">
                <a:solidFill>
                  <a:srgbClr val="003893"/>
                </a:solidFill>
                <a:latin typeface="Arial" pitchFamily="34" charset="0"/>
              </a:defRPr>
            </a:lvl6pPr>
            <a:lvl7pPr marL="2971800" indent="-228600" eaLnBrk="0" fontAlgn="base" hangingPunct="0">
              <a:spcBef>
                <a:spcPct val="20000"/>
              </a:spcBef>
              <a:spcAft>
                <a:spcPct val="0"/>
              </a:spcAft>
              <a:buChar char="•"/>
              <a:defRPr sz="2000">
                <a:solidFill>
                  <a:srgbClr val="003893"/>
                </a:solidFill>
                <a:latin typeface="Arial" pitchFamily="34" charset="0"/>
              </a:defRPr>
            </a:lvl7pPr>
            <a:lvl8pPr marL="3429000" indent="-228600" eaLnBrk="0" fontAlgn="base" hangingPunct="0">
              <a:spcBef>
                <a:spcPct val="20000"/>
              </a:spcBef>
              <a:spcAft>
                <a:spcPct val="0"/>
              </a:spcAft>
              <a:buChar char="•"/>
              <a:defRPr sz="2000">
                <a:solidFill>
                  <a:srgbClr val="003893"/>
                </a:solidFill>
                <a:latin typeface="Arial" pitchFamily="34" charset="0"/>
              </a:defRPr>
            </a:lvl8pPr>
            <a:lvl9pPr marL="3886200" indent="-228600" eaLnBrk="0" fontAlgn="base" hangingPunct="0">
              <a:spcBef>
                <a:spcPct val="20000"/>
              </a:spcBef>
              <a:spcAft>
                <a:spcPct val="0"/>
              </a:spcAft>
              <a:buChar char="•"/>
              <a:defRPr sz="2000">
                <a:solidFill>
                  <a:srgbClr val="003893"/>
                </a:solidFill>
                <a:latin typeface="Arial" pitchFamily="34" charset="0"/>
              </a:defRPr>
            </a:lvl9pPr>
          </a:lstStyle>
          <a:p>
            <a:pPr algn="ctr" eaLnBrk="1" hangingPunct="1">
              <a:defRPr/>
            </a:pPr>
            <a:r>
              <a:rPr lang="en-US" altLang="en-US" sz="1400" b="1" u="sng" dirty="0">
                <a:solidFill>
                  <a:srgbClr val="0000FF"/>
                </a:solidFill>
                <a:latin typeface="+mn-lt"/>
              </a:rPr>
              <a:t>Internet Access</a:t>
            </a:r>
          </a:p>
          <a:p>
            <a:pPr algn="ctr" eaLnBrk="1" hangingPunct="1">
              <a:defRPr/>
            </a:pPr>
            <a:r>
              <a:rPr lang="en-US" altLang="en-US" sz="1400" dirty="0" smtClean="0">
                <a:solidFill>
                  <a:schemeClr val="tx1"/>
                </a:solidFill>
                <a:latin typeface="+mn-lt"/>
              </a:rPr>
              <a:t>Payment Management Services</a:t>
            </a:r>
          </a:p>
          <a:p>
            <a:pPr algn="ctr" eaLnBrk="1" hangingPunct="1">
              <a:defRPr/>
            </a:pPr>
            <a:r>
              <a:rPr lang="en-US" altLang="en-US" sz="1400" dirty="0" smtClean="0">
                <a:solidFill>
                  <a:schemeClr val="tx1"/>
                </a:solidFill>
                <a:latin typeface="+mn-lt"/>
              </a:rPr>
              <a:t>Home </a:t>
            </a:r>
            <a:r>
              <a:rPr lang="en-US" altLang="en-US" sz="1400" dirty="0">
                <a:solidFill>
                  <a:schemeClr val="tx1"/>
                </a:solidFill>
                <a:latin typeface="+mn-lt"/>
              </a:rPr>
              <a:t>Page</a:t>
            </a:r>
          </a:p>
          <a:p>
            <a:pPr algn="ctr" eaLnBrk="1" hangingPunct="1">
              <a:defRPr/>
            </a:pPr>
            <a:r>
              <a:rPr lang="en-US" altLang="en-US" sz="1400" dirty="0" smtClean="0">
                <a:solidFill>
                  <a:schemeClr val="tx1"/>
                </a:solidFill>
                <a:latin typeface="+mn-lt"/>
              </a:rPr>
              <a:t>pms.psc.gov </a:t>
            </a:r>
          </a:p>
          <a:p>
            <a:pPr algn="ctr" eaLnBrk="1" hangingPunct="1">
              <a:defRPr/>
            </a:pPr>
            <a:endParaRPr lang="en-US" altLang="en-US" sz="1400" dirty="0">
              <a:solidFill>
                <a:schemeClr val="tx1"/>
              </a:solidFill>
              <a:latin typeface="+mn-lt"/>
            </a:endParaRPr>
          </a:p>
          <a:p>
            <a:pPr algn="ctr" eaLnBrk="1" hangingPunct="1">
              <a:defRPr/>
            </a:pPr>
            <a:r>
              <a:rPr lang="en-US" altLang="en-US" sz="1400" b="1" u="sng" dirty="0">
                <a:solidFill>
                  <a:srgbClr val="0000FF"/>
                </a:solidFill>
                <a:latin typeface="+mn-lt"/>
              </a:rPr>
              <a:t>Hours of Operation</a:t>
            </a:r>
          </a:p>
          <a:p>
            <a:pPr algn="ctr" eaLnBrk="1" hangingPunct="1">
              <a:defRPr/>
            </a:pPr>
            <a:r>
              <a:rPr lang="en-US" altLang="en-US" sz="1400" dirty="0">
                <a:solidFill>
                  <a:schemeClr val="tx1"/>
                </a:solidFill>
                <a:latin typeface="+mn-lt"/>
              </a:rPr>
              <a:t>Monday through Friday</a:t>
            </a:r>
            <a:r>
              <a:rPr lang="en-US" altLang="en-US" sz="1400" dirty="0" smtClean="0">
                <a:solidFill>
                  <a:schemeClr val="tx1"/>
                </a:solidFill>
                <a:latin typeface="+mn-lt"/>
              </a:rPr>
              <a:t>:  </a:t>
            </a:r>
          </a:p>
          <a:p>
            <a:pPr algn="ctr" eaLnBrk="1" hangingPunct="1">
              <a:defRPr/>
            </a:pPr>
            <a:r>
              <a:rPr lang="en-US" altLang="en-US" sz="1400" dirty="0" smtClean="0">
                <a:solidFill>
                  <a:schemeClr val="tx1"/>
                </a:solidFill>
                <a:latin typeface="+mn-lt"/>
              </a:rPr>
              <a:t>5:00 </a:t>
            </a:r>
            <a:r>
              <a:rPr lang="en-US" altLang="en-US" sz="1400" dirty="0">
                <a:solidFill>
                  <a:schemeClr val="tx1"/>
                </a:solidFill>
                <a:latin typeface="+mn-lt"/>
              </a:rPr>
              <a:t>a.m. until 11:00 p.m. </a:t>
            </a:r>
            <a:r>
              <a:rPr lang="en-US" altLang="en-US" sz="1400" dirty="0" smtClean="0">
                <a:solidFill>
                  <a:schemeClr val="tx1"/>
                </a:solidFill>
                <a:latin typeface="+mn-lt"/>
              </a:rPr>
              <a:t>ET</a:t>
            </a:r>
            <a:r>
              <a:rPr lang="en-US" altLang="en-US" sz="1400" dirty="0">
                <a:solidFill>
                  <a:schemeClr val="tx1"/>
                </a:solidFill>
                <a:latin typeface="+mn-lt"/>
              </a:rPr>
              <a:t>* </a:t>
            </a:r>
            <a:endParaRPr lang="en-US" altLang="en-US" sz="1400" dirty="0" smtClean="0">
              <a:solidFill>
                <a:schemeClr val="tx1"/>
              </a:solidFill>
              <a:latin typeface="+mn-lt"/>
            </a:endParaRPr>
          </a:p>
          <a:p>
            <a:pPr algn="ctr" eaLnBrk="1" hangingPunct="1">
              <a:defRPr/>
            </a:pPr>
            <a:endParaRPr lang="en-US" altLang="en-US" sz="1400" dirty="0">
              <a:solidFill>
                <a:schemeClr val="tx1"/>
              </a:solidFill>
              <a:latin typeface="+mn-lt"/>
            </a:endParaRPr>
          </a:p>
          <a:p>
            <a:pPr algn="ctr" eaLnBrk="1" hangingPunct="1">
              <a:defRPr/>
            </a:pPr>
            <a:r>
              <a:rPr lang="en-US" altLang="en-US" sz="1400" dirty="0">
                <a:solidFill>
                  <a:schemeClr val="tx1"/>
                </a:solidFill>
                <a:latin typeface="+mn-lt"/>
              </a:rPr>
              <a:t>Saturday and Sunday: </a:t>
            </a:r>
            <a:r>
              <a:rPr lang="en-US" altLang="en-US" sz="1400" dirty="0" smtClean="0">
                <a:solidFill>
                  <a:schemeClr val="tx1"/>
                </a:solidFill>
                <a:latin typeface="+mn-lt"/>
              </a:rPr>
              <a:t> </a:t>
            </a:r>
          </a:p>
          <a:p>
            <a:pPr algn="ctr" eaLnBrk="1" hangingPunct="1">
              <a:defRPr/>
            </a:pPr>
            <a:r>
              <a:rPr lang="en-US" altLang="en-US" sz="1400" dirty="0" smtClean="0">
                <a:solidFill>
                  <a:schemeClr val="tx1"/>
                </a:solidFill>
                <a:latin typeface="+mn-lt"/>
              </a:rPr>
              <a:t>9:00 </a:t>
            </a:r>
            <a:r>
              <a:rPr lang="en-US" altLang="en-US" sz="1400" dirty="0">
                <a:solidFill>
                  <a:schemeClr val="tx1"/>
                </a:solidFill>
                <a:latin typeface="+mn-lt"/>
              </a:rPr>
              <a:t>a.m. until 9:00 p.m. </a:t>
            </a:r>
            <a:r>
              <a:rPr lang="en-US" altLang="en-US" sz="1400" dirty="0" smtClean="0">
                <a:solidFill>
                  <a:schemeClr val="tx1"/>
                </a:solidFill>
                <a:latin typeface="+mn-lt"/>
              </a:rPr>
              <a:t>ET</a:t>
            </a:r>
            <a:r>
              <a:rPr lang="en-US" altLang="en-US" sz="1400" dirty="0">
                <a:solidFill>
                  <a:schemeClr val="tx1"/>
                </a:solidFill>
                <a:latin typeface="+mn-lt"/>
              </a:rPr>
              <a:t>* </a:t>
            </a:r>
            <a:endParaRPr lang="en-US" altLang="en-US" sz="1400" dirty="0" smtClean="0">
              <a:solidFill>
                <a:schemeClr val="tx1"/>
              </a:solidFill>
              <a:latin typeface="+mn-lt"/>
            </a:endParaRPr>
          </a:p>
          <a:p>
            <a:pPr algn="ctr" eaLnBrk="1" hangingPunct="1">
              <a:defRPr/>
            </a:pPr>
            <a:endParaRPr lang="en-US" altLang="en-US" sz="1400" dirty="0">
              <a:solidFill>
                <a:schemeClr val="tx1"/>
              </a:solidFill>
              <a:latin typeface="+mn-lt"/>
            </a:endParaRPr>
          </a:p>
          <a:p>
            <a:pPr algn="ctr" eaLnBrk="1" hangingPunct="1">
              <a:defRPr/>
            </a:pPr>
            <a:r>
              <a:rPr lang="en-US" altLang="en-US" sz="1400" dirty="0">
                <a:solidFill>
                  <a:schemeClr val="tx1"/>
                </a:solidFill>
                <a:latin typeface="+mn-lt"/>
              </a:rPr>
              <a:t>*Requests for payment submitted after 5:00 p.m. </a:t>
            </a:r>
            <a:r>
              <a:rPr lang="en-US" altLang="en-US" sz="1400" dirty="0" smtClean="0">
                <a:solidFill>
                  <a:schemeClr val="tx1"/>
                </a:solidFill>
                <a:latin typeface="+mn-lt"/>
              </a:rPr>
              <a:t>ET </a:t>
            </a:r>
            <a:r>
              <a:rPr lang="en-US" altLang="en-US" sz="1400" dirty="0">
                <a:solidFill>
                  <a:schemeClr val="tx1"/>
                </a:solidFill>
                <a:latin typeface="+mn-lt"/>
              </a:rPr>
              <a:t>will be processed as if received on the next business day. </a:t>
            </a:r>
          </a:p>
          <a:p>
            <a:pPr algn="ctr" eaLnBrk="1" hangingPunct="1">
              <a:defRPr/>
            </a:pPr>
            <a:endParaRPr lang="en-US" altLang="en-US" sz="1400" dirty="0">
              <a:solidFill>
                <a:schemeClr val="tx1"/>
              </a:solidFill>
              <a:latin typeface="+mn-lt"/>
            </a:endParaRPr>
          </a:p>
          <a:p>
            <a:pPr algn="ctr" eaLnBrk="1" hangingPunct="1">
              <a:defRPr/>
            </a:pPr>
            <a:r>
              <a:rPr lang="en-US" altLang="en-US" sz="1400" b="1" u="sng" dirty="0">
                <a:solidFill>
                  <a:srgbClr val="0000FF"/>
                </a:solidFill>
                <a:latin typeface="+mn-lt"/>
              </a:rPr>
              <a:t>Help Desk Number</a:t>
            </a:r>
          </a:p>
          <a:p>
            <a:pPr algn="ctr" eaLnBrk="1" hangingPunct="1">
              <a:defRPr/>
            </a:pPr>
            <a:r>
              <a:rPr lang="en-US" altLang="en-US" sz="1400" dirty="0">
                <a:solidFill>
                  <a:schemeClr val="tx1"/>
                </a:solidFill>
                <a:latin typeface="+mn-lt"/>
              </a:rPr>
              <a:t>Telephone #: </a:t>
            </a:r>
            <a:r>
              <a:rPr lang="en-US" altLang="en-US" sz="1400" dirty="0" smtClean="0">
                <a:solidFill>
                  <a:schemeClr val="tx1"/>
                </a:solidFill>
                <a:latin typeface="+mn-lt"/>
              </a:rPr>
              <a:t>877-614-5533</a:t>
            </a:r>
            <a:endParaRPr lang="en-US" altLang="en-US" sz="1400" dirty="0">
              <a:solidFill>
                <a:schemeClr val="tx1"/>
              </a:solidFill>
              <a:latin typeface="+mn-lt"/>
            </a:endParaRPr>
          </a:p>
          <a:p>
            <a:pPr algn="ctr" eaLnBrk="1" hangingPunct="1">
              <a:defRPr/>
            </a:pPr>
            <a:r>
              <a:rPr lang="en-US" altLang="en-US" sz="1400" dirty="0">
                <a:solidFill>
                  <a:schemeClr val="tx1"/>
                </a:solidFill>
                <a:latin typeface="+mn-lt"/>
              </a:rPr>
              <a:t>E-Mail: </a:t>
            </a:r>
            <a:r>
              <a:rPr lang="en-US" altLang="en-US" sz="1400" dirty="0" smtClean="0">
                <a:solidFill>
                  <a:schemeClr val="tx1"/>
                </a:solidFill>
                <a:latin typeface="+mn-lt"/>
                <a:hlinkClick r:id="rId3"/>
              </a:rPr>
              <a:t>PMSSupport@psc.hhs.gov</a:t>
            </a:r>
            <a:endParaRPr lang="en-US" altLang="en-US" sz="1400" dirty="0" smtClean="0">
              <a:solidFill>
                <a:schemeClr val="tx1"/>
              </a:solidFill>
              <a:latin typeface="+mn-lt"/>
            </a:endParaRPr>
          </a:p>
          <a:p>
            <a:pPr algn="ctr" eaLnBrk="1" hangingPunct="1">
              <a:defRPr/>
            </a:pPr>
            <a:endParaRPr lang="en-US" altLang="en-US" sz="1400" dirty="0">
              <a:solidFill>
                <a:schemeClr val="tx1"/>
              </a:solidFill>
              <a:latin typeface="+mn-lt"/>
            </a:endParaRPr>
          </a:p>
          <a:p>
            <a:pPr algn="ctr" eaLnBrk="1" hangingPunct="1">
              <a:defRPr/>
            </a:pPr>
            <a:r>
              <a:rPr lang="en-US" altLang="en-US" sz="1400" b="1" u="sng" dirty="0">
                <a:solidFill>
                  <a:srgbClr val="0000FF"/>
                </a:solidFill>
                <a:latin typeface="+mn-lt"/>
              </a:rPr>
              <a:t>PMS FFR </a:t>
            </a:r>
            <a:r>
              <a:rPr lang="en-US" altLang="en-US" sz="1400" b="1" u="sng" dirty="0" smtClean="0">
                <a:solidFill>
                  <a:srgbClr val="0000FF"/>
                </a:solidFill>
                <a:latin typeface="+mn-lt"/>
              </a:rPr>
              <a:t>Support</a:t>
            </a:r>
            <a:endParaRPr lang="en-US" altLang="en-US" sz="1400" b="1" u="sng" dirty="0">
              <a:solidFill>
                <a:srgbClr val="0000FF"/>
              </a:solidFill>
              <a:latin typeface="+mn-lt"/>
            </a:endParaRPr>
          </a:p>
          <a:p>
            <a:pPr algn="ctr" eaLnBrk="1" hangingPunct="1">
              <a:defRPr/>
            </a:pPr>
            <a:r>
              <a:rPr lang="en-US" altLang="en-US" sz="1400" dirty="0" smtClean="0">
                <a:solidFill>
                  <a:schemeClr val="tx1"/>
                </a:solidFill>
                <a:latin typeface="+mn-lt"/>
              </a:rPr>
              <a:t>Email:  </a:t>
            </a:r>
            <a:r>
              <a:rPr lang="en-US" altLang="en-US" sz="1400" dirty="0">
                <a:solidFill>
                  <a:schemeClr val="tx1"/>
                </a:solidFill>
                <a:latin typeface="+mn-lt"/>
              </a:rPr>
              <a:t>PMSFFRSupport@psc.hhs.gov</a:t>
            </a:r>
          </a:p>
          <a:p>
            <a:pPr algn="ctr" eaLnBrk="1" hangingPunct="1">
              <a:defRPr/>
            </a:pPr>
            <a:endParaRPr lang="en-US" altLang="en-US" sz="1400" dirty="0">
              <a:solidFill>
                <a:schemeClr val="tx1"/>
              </a:solidFill>
              <a:latin typeface="+mn-lt"/>
            </a:endParaRPr>
          </a:p>
        </p:txBody>
      </p:sp>
      <p:sp>
        <p:nvSpPr>
          <p:cNvPr id="6" name="Rectangle 4"/>
          <p:cNvSpPr>
            <a:spLocks noChangeArrowheads="1"/>
          </p:cNvSpPr>
          <p:nvPr/>
        </p:nvSpPr>
        <p:spPr bwMode="auto">
          <a:xfrm>
            <a:off x="4464050" y="1306513"/>
            <a:ext cx="41148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3893"/>
                </a:solidFill>
                <a:latin typeface="Arial" pitchFamily="34" charset="0"/>
              </a:defRPr>
            </a:lvl1pPr>
            <a:lvl2pPr marL="742950" indent="-285750" eaLnBrk="0" hangingPunct="0">
              <a:defRPr sz="2000">
                <a:solidFill>
                  <a:srgbClr val="003893"/>
                </a:solidFill>
                <a:latin typeface="Arial" pitchFamily="34" charset="0"/>
              </a:defRPr>
            </a:lvl2pPr>
            <a:lvl3pPr marL="1143000" indent="-228600" eaLnBrk="0" hangingPunct="0">
              <a:defRPr sz="2000">
                <a:solidFill>
                  <a:srgbClr val="003893"/>
                </a:solidFill>
                <a:latin typeface="Arial" pitchFamily="34" charset="0"/>
              </a:defRPr>
            </a:lvl3pPr>
            <a:lvl4pPr marL="1600200" indent="-228600" eaLnBrk="0" hangingPunct="0">
              <a:defRPr sz="2000">
                <a:solidFill>
                  <a:srgbClr val="003893"/>
                </a:solidFill>
                <a:latin typeface="Arial" pitchFamily="34" charset="0"/>
              </a:defRPr>
            </a:lvl4pPr>
            <a:lvl5pPr marL="2057400" indent="-228600" eaLnBrk="0" hangingPunct="0">
              <a:defRPr sz="2000">
                <a:solidFill>
                  <a:srgbClr val="003893"/>
                </a:solidFill>
                <a:latin typeface="Arial" pitchFamily="34" charset="0"/>
              </a:defRPr>
            </a:lvl5pPr>
            <a:lvl6pPr marL="2514600" indent="-228600" eaLnBrk="0" fontAlgn="base" hangingPunct="0">
              <a:spcBef>
                <a:spcPct val="20000"/>
              </a:spcBef>
              <a:spcAft>
                <a:spcPct val="0"/>
              </a:spcAft>
              <a:buChar char="•"/>
              <a:defRPr sz="2000">
                <a:solidFill>
                  <a:srgbClr val="003893"/>
                </a:solidFill>
                <a:latin typeface="Arial" pitchFamily="34" charset="0"/>
              </a:defRPr>
            </a:lvl6pPr>
            <a:lvl7pPr marL="2971800" indent="-228600" eaLnBrk="0" fontAlgn="base" hangingPunct="0">
              <a:spcBef>
                <a:spcPct val="20000"/>
              </a:spcBef>
              <a:spcAft>
                <a:spcPct val="0"/>
              </a:spcAft>
              <a:buChar char="•"/>
              <a:defRPr sz="2000">
                <a:solidFill>
                  <a:srgbClr val="003893"/>
                </a:solidFill>
                <a:latin typeface="Arial" pitchFamily="34" charset="0"/>
              </a:defRPr>
            </a:lvl7pPr>
            <a:lvl8pPr marL="3429000" indent="-228600" eaLnBrk="0" fontAlgn="base" hangingPunct="0">
              <a:spcBef>
                <a:spcPct val="20000"/>
              </a:spcBef>
              <a:spcAft>
                <a:spcPct val="0"/>
              </a:spcAft>
              <a:buChar char="•"/>
              <a:defRPr sz="2000">
                <a:solidFill>
                  <a:srgbClr val="003893"/>
                </a:solidFill>
                <a:latin typeface="Arial" pitchFamily="34" charset="0"/>
              </a:defRPr>
            </a:lvl8pPr>
            <a:lvl9pPr marL="3886200" indent="-228600" eaLnBrk="0" fontAlgn="base" hangingPunct="0">
              <a:spcBef>
                <a:spcPct val="20000"/>
              </a:spcBef>
              <a:spcAft>
                <a:spcPct val="0"/>
              </a:spcAft>
              <a:buChar char="•"/>
              <a:defRPr sz="2000">
                <a:solidFill>
                  <a:srgbClr val="003893"/>
                </a:solidFill>
                <a:latin typeface="Arial" pitchFamily="34" charset="0"/>
              </a:defRPr>
            </a:lvl9pPr>
          </a:lstStyle>
          <a:p>
            <a:pPr algn="ctr">
              <a:defRPr/>
            </a:pPr>
            <a:r>
              <a:rPr lang="en-US" sz="1400" b="1" u="sng" dirty="0">
                <a:solidFill>
                  <a:srgbClr val="0000FF"/>
                </a:solidFill>
                <a:latin typeface="+mn-lt"/>
              </a:rPr>
              <a:t>PMS Federal Holidays</a:t>
            </a:r>
            <a:r>
              <a:rPr lang="en-US" sz="1400" dirty="0">
                <a:solidFill>
                  <a:schemeClr val="tx1"/>
                </a:solidFill>
                <a:latin typeface="+mn-lt"/>
              </a:rPr>
              <a:t/>
            </a:r>
            <a:br>
              <a:rPr lang="en-US" sz="1400" dirty="0">
                <a:solidFill>
                  <a:schemeClr val="tx1"/>
                </a:solidFill>
                <a:latin typeface="+mn-lt"/>
              </a:rPr>
            </a:br>
            <a:r>
              <a:rPr lang="en-US" sz="1400" dirty="0" smtClean="0">
                <a:solidFill>
                  <a:schemeClr val="tx1"/>
                </a:solidFill>
                <a:latin typeface="+mn-lt"/>
              </a:rPr>
              <a:t>Payment </a:t>
            </a:r>
            <a:r>
              <a:rPr lang="en-US" sz="1400" dirty="0">
                <a:solidFill>
                  <a:schemeClr val="tx1"/>
                </a:solidFill>
                <a:latin typeface="+mn-lt"/>
              </a:rPr>
              <a:t>Management Services is considered an Essential Government Office due to the nature of its business activities. This means as a general rule, PMS remains open for business year round except Federal Holidays and bank holidays. </a:t>
            </a:r>
            <a:endParaRPr lang="en-US" sz="1400" dirty="0" smtClean="0">
              <a:solidFill>
                <a:schemeClr val="tx1"/>
              </a:solidFill>
              <a:latin typeface="+mn-lt"/>
            </a:endParaRPr>
          </a:p>
          <a:p>
            <a:pPr algn="ctr">
              <a:defRPr/>
            </a:pPr>
            <a:endParaRPr lang="en-US" sz="1400" dirty="0">
              <a:solidFill>
                <a:schemeClr val="tx1"/>
              </a:solidFill>
              <a:latin typeface="+mn-lt"/>
            </a:endParaRPr>
          </a:p>
          <a:p>
            <a:pPr algn="ctr">
              <a:defRPr/>
            </a:pPr>
            <a:r>
              <a:rPr lang="en-US" sz="1400" b="1" dirty="0">
                <a:solidFill>
                  <a:schemeClr val="tx1"/>
                </a:solidFill>
                <a:latin typeface="+mn-lt"/>
              </a:rPr>
              <a:t>Payment Management Services is closed on the following Federal holidays</a:t>
            </a:r>
            <a:r>
              <a:rPr lang="en-US" sz="1400" dirty="0">
                <a:solidFill>
                  <a:schemeClr val="tx1"/>
                </a:solidFill>
                <a:latin typeface="+mn-lt"/>
              </a:rPr>
              <a:t> </a:t>
            </a:r>
            <a:endParaRPr lang="en-US" sz="1400" dirty="0" smtClean="0">
              <a:solidFill>
                <a:schemeClr val="tx1"/>
              </a:solidFill>
              <a:latin typeface="+mn-lt"/>
            </a:endParaRPr>
          </a:p>
          <a:p>
            <a:pPr algn="ctr">
              <a:defRPr/>
            </a:pPr>
            <a:endParaRPr lang="en-US" sz="1400" dirty="0">
              <a:solidFill>
                <a:schemeClr val="tx1"/>
              </a:solidFill>
              <a:latin typeface="+mn-lt"/>
            </a:endParaRPr>
          </a:p>
          <a:p>
            <a:pPr algn="ctr">
              <a:defRPr/>
            </a:pPr>
            <a:r>
              <a:rPr lang="en-US" sz="1400" dirty="0">
                <a:solidFill>
                  <a:schemeClr val="tx1"/>
                </a:solidFill>
                <a:latin typeface="+mn-lt"/>
              </a:rPr>
              <a:t>New Year's Day </a:t>
            </a:r>
          </a:p>
          <a:p>
            <a:pPr algn="ctr">
              <a:defRPr/>
            </a:pPr>
            <a:r>
              <a:rPr lang="en-US" sz="1400" dirty="0">
                <a:solidFill>
                  <a:schemeClr val="tx1"/>
                </a:solidFill>
                <a:latin typeface="+mn-lt"/>
              </a:rPr>
              <a:t>Martin Luther King, Jr. Day </a:t>
            </a:r>
          </a:p>
          <a:p>
            <a:pPr algn="ctr">
              <a:defRPr/>
            </a:pPr>
            <a:r>
              <a:rPr lang="en-US" sz="1400" dirty="0">
                <a:solidFill>
                  <a:schemeClr val="tx1"/>
                </a:solidFill>
                <a:latin typeface="+mn-lt"/>
              </a:rPr>
              <a:t>President's Day </a:t>
            </a:r>
          </a:p>
          <a:p>
            <a:pPr algn="ctr">
              <a:defRPr/>
            </a:pPr>
            <a:r>
              <a:rPr lang="en-US" sz="1400" dirty="0">
                <a:solidFill>
                  <a:schemeClr val="tx1"/>
                </a:solidFill>
                <a:latin typeface="+mn-lt"/>
              </a:rPr>
              <a:t>Memorial Day </a:t>
            </a:r>
          </a:p>
          <a:p>
            <a:pPr algn="ctr">
              <a:defRPr/>
            </a:pPr>
            <a:r>
              <a:rPr lang="en-US" sz="1400" dirty="0">
                <a:solidFill>
                  <a:schemeClr val="tx1"/>
                </a:solidFill>
                <a:latin typeface="+mn-lt"/>
              </a:rPr>
              <a:t>Fourth of July </a:t>
            </a:r>
          </a:p>
          <a:p>
            <a:pPr algn="ctr">
              <a:defRPr/>
            </a:pPr>
            <a:r>
              <a:rPr lang="en-US" sz="1400" dirty="0">
                <a:solidFill>
                  <a:schemeClr val="tx1"/>
                </a:solidFill>
                <a:latin typeface="+mn-lt"/>
              </a:rPr>
              <a:t>Labor Day </a:t>
            </a:r>
          </a:p>
          <a:p>
            <a:pPr algn="ctr">
              <a:defRPr/>
            </a:pPr>
            <a:r>
              <a:rPr lang="en-US" sz="1400" dirty="0">
                <a:solidFill>
                  <a:schemeClr val="tx1"/>
                </a:solidFill>
                <a:latin typeface="+mn-lt"/>
              </a:rPr>
              <a:t>Columbus Day </a:t>
            </a:r>
          </a:p>
          <a:p>
            <a:pPr algn="ctr">
              <a:defRPr/>
            </a:pPr>
            <a:r>
              <a:rPr lang="en-US" sz="1400" dirty="0">
                <a:solidFill>
                  <a:schemeClr val="tx1"/>
                </a:solidFill>
                <a:latin typeface="+mn-lt"/>
              </a:rPr>
              <a:t>Veteran's Day </a:t>
            </a:r>
          </a:p>
          <a:p>
            <a:pPr algn="ctr">
              <a:defRPr/>
            </a:pPr>
            <a:r>
              <a:rPr lang="en-US" sz="1400" dirty="0">
                <a:solidFill>
                  <a:schemeClr val="tx1"/>
                </a:solidFill>
                <a:latin typeface="+mn-lt"/>
              </a:rPr>
              <a:t>Thanksgiving Day </a:t>
            </a:r>
          </a:p>
          <a:p>
            <a:pPr algn="ctr">
              <a:defRPr/>
            </a:pPr>
            <a:r>
              <a:rPr lang="en-US" sz="1400" dirty="0">
                <a:solidFill>
                  <a:schemeClr val="tx1"/>
                </a:solidFill>
                <a:latin typeface="+mn-lt"/>
              </a:rPr>
              <a:t>Christmas Day </a:t>
            </a:r>
          </a:p>
          <a:p>
            <a:pPr algn="ctr" eaLnBrk="1" hangingPunct="1">
              <a:defRPr/>
            </a:pPr>
            <a:endParaRPr lang="en-US" altLang="en-US" sz="1400" dirty="0">
              <a:solidFill>
                <a:schemeClr val="tx1"/>
              </a:solidFill>
              <a:latin typeface="+mn-lt"/>
            </a:endParaRPr>
          </a:p>
        </p:txBody>
      </p:sp>
    </p:spTree>
    <p:extLst>
      <p:ext uri="{BB962C8B-B14F-4D97-AF65-F5344CB8AC3E}">
        <p14:creationId xmlns:p14="http://schemas.microsoft.com/office/powerpoint/2010/main" val="262259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447800"/>
            <a:ext cx="8229600" cy="1143000"/>
          </a:xfrm>
        </p:spPr>
        <p:txBody>
          <a:bodyPr/>
          <a:lstStyle/>
          <a:p>
            <a:pPr algn="ctr"/>
            <a:r>
              <a:rPr lang="en-US" sz="5400" dirty="0" smtClean="0"/>
              <a:t>Questions?</a:t>
            </a:r>
            <a:endParaRPr lang="en-US" sz="5400" dirty="0"/>
          </a:p>
        </p:txBody>
      </p:sp>
    </p:spTree>
    <p:extLst>
      <p:ext uri="{BB962C8B-B14F-4D97-AF65-F5344CB8AC3E}">
        <p14:creationId xmlns:p14="http://schemas.microsoft.com/office/powerpoint/2010/main" val="274105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417638"/>
            <a:ext cx="8229600" cy="4830762"/>
          </a:xfrm>
        </p:spPr>
        <p:txBody>
          <a:bodyPr>
            <a:normAutofit fontScale="92500" lnSpcReduction="10000"/>
          </a:bodyPr>
          <a:lstStyle/>
          <a:p>
            <a:r>
              <a:rPr lang="en-US" sz="2400" cap="all" dirty="0" smtClean="0"/>
              <a:t>Contact Information:</a:t>
            </a:r>
          </a:p>
          <a:p>
            <a:endParaRPr lang="en-US" sz="2400" cap="all" dirty="0" smtClean="0"/>
          </a:p>
          <a:p>
            <a:r>
              <a:rPr lang="en-US" sz="2400" dirty="0"/>
              <a:t>Dan Long</a:t>
            </a:r>
          </a:p>
          <a:p>
            <a:r>
              <a:rPr lang="en-US" sz="2400" dirty="0"/>
              <a:t>Director, PMS</a:t>
            </a:r>
          </a:p>
          <a:p>
            <a:r>
              <a:rPr lang="en-US" sz="2400" dirty="0"/>
              <a:t>Office: 385-285-7390</a:t>
            </a:r>
          </a:p>
          <a:p>
            <a:r>
              <a:rPr lang="en-US" sz="2400" dirty="0" smtClean="0"/>
              <a:t>Email</a:t>
            </a:r>
            <a:r>
              <a:rPr lang="en-US" sz="2400" dirty="0"/>
              <a:t>: </a:t>
            </a:r>
            <a:r>
              <a:rPr lang="en-US" sz="2400" dirty="0" smtClean="0">
                <a:solidFill>
                  <a:schemeClr val="bg2"/>
                </a:solidFill>
                <a:hlinkClick r:id="rId3"/>
              </a:rPr>
              <a:t>Daniel.long@psc.hhs.gov</a:t>
            </a:r>
            <a:endParaRPr lang="en-US" sz="2400" dirty="0" smtClean="0">
              <a:solidFill>
                <a:schemeClr val="bg2"/>
              </a:solidFill>
            </a:endParaRPr>
          </a:p>
          <a:p>
            <a:endParaRPr lang="en-US" sz="2400" dirty="0"/>
          </a:p>
          <a:p>
            <a:r>
              <a:rPr lang="en-US" sz="2400" dirty="0" smtClean="0"/>
              <a:t>Mausami Kothari</a:t>
            </a:r>
          </a:p>
          <a:p>
            <a:r>
              <a:rPr lang="en-US" sz="2400" dirty="0" smtClean="0"/>
              <a:t>Supervisory Financial Management Specialist, PMS</a:t>
            </a:r>
          </a:p>
          <a:p>
            <a:r>
              <a:rPr lang="en-US" sz="2400" dirty="0" smtClean="0"/>
              <a:t>Office: 301-492-5505</a:t>
            </a:r>
          </a:p>
          <a:p>
            <a:r>
              <a:rPr lang="en-US" sz="2400" dirty="0" smtClean="0"/>
              <a:t>Mobile: 202-868-7701</a:t>
            </a:r>
          </a:p>
          <a:p>
            <a:r>
              <a:rPr lang="en-US" sz="2400" dirty="0" smtClean="0"/>
              <a:t>Email: </a:t>
            </a:r>
            <a:r>
              <a:rPr lang="en-US" sz="2400" dirty="0" smtClean="0">
                <a:hlinkClick r:id="rId4"/>
              </a:rPr>
              <a:t>Mausami.Kothari@psc.hhs.gov</a:t>
            </a:r>
            <a:endParaRPr lang="en-US" sz="2400" dirty="0" smtClean="0"/>
          </a:p>
          <a:p>
            <a:r>
              <a:rPr lang="en-US" sz="2400" dirty="0" smtClean="0"/>
              <a:t> </a:t>
            </a:r>
          </a:p>
          <a:p>
            <a:endParaRPr lang="en-US" sz="2400" dirty="0" smtClean="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869298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000" dirty="0" smtClean="0"/>
              <a:t>PURPOSE</a:t>
            </a:r>
            <a:endParaRPr lang="en-US" sz="2000" dirty="0"/>
          </a:p>
        </p:txBody>
      </p:sp>
      <p:sp>
        <p:nvSpPr>
          <p:cNvPr id="3" name="Content Placeholder 2"/>
          <p:cNvSpPr>
            <a:spLocks noGrp="1"/>
          </p:cNvSpPr>
          <p:nvPr>
            <p:ph idx="1"/>
          </p:nvPr>
        </p:nvSpPr>
        <p:spPr>
          <a:xfrm>
            <a:off x="457200" y="1371600"/>
            <a:ext cx="8229600" cy="4267200"/>
          </a:xfrm>
        </p:spPr>
        <p:txBody>
          <a:bodyPr>
            <a:normAutofit fontScale="92500" lnSpcReduction="20000"/>
          </a:bodyPr>
          <a:lstStyle/>
          <a:p>
            <a:r>
              <a:rPr lang="en-US" sz="1700" dirty="0"/>
              <a:t>The purpose </a:t>
            </a:r>
            <a:r>
              <a:rPr lang="en-US" sz="1700" dirty="0" smtClean="0"/>
              <a:t>of this guide is to assist recipients </a:t>
            </a:r>
            <a:r>
              <a:rPr lang="en-US" sz="1700" dirty="0" smtClean="0"/>
              <a:t>who receive </a:t>
            </a:r>
            <a:r>
              <a:rPr lang="en-US" sz="1700" dirty="0" smtClean="0"/>
              <a:t>grant </a:t>
            </a:r>
            <a:r>
              <a:rPr lang="en-US" sz="1700" dirty="0" smtClean="0"/>
              <a:t>awards from the Department of Health and Human </a:t>
            </a:r>
            <a:r>
              <a:rPr lang="en-US" sz="1700" dirty="0" smtClean="0">
                <a:cs typeface="Helvetica" panose="020B0604020202020204" pitchFamily="34" charset="0"/>
              </a:rPr>
              <a:t>Services/Administration for Community Living (ACL) </a:t>
            </a:r>
            <a:r>
              <a:rPr lang="en-US" sz="1700" dirty="0" smtClean="0"/>
              <a:t>with </a:t>
            </a:r>
            <a:r>
              <a:rPr lang="en-US" sz="1700" dirty="0" smtClean="0"/>
              <a:t>the reporting and accounting of their financial expenditures.  The guide provides essential information for facilitating the completion and submission of the mandatory annual Federal Financial Report (FFR) on Standard Form 425 (SF-425).</a:t>
            </a:r>
          </a:p>
          <a:p>
            <a:endParaRPr lang="en-US" sz="1800" dirty="0"/>
          </a:p>
          <a:p>
            <a:r>
              <a:rPr lang="en-US" sz="1800" dirty="0" smtClean="0"/>
              <a:t>In today’s demo we will discuss the following:</a:t>
            </a:r>
          </a:p>
          <a:p>
            <a:pPr lvl="1"/>
            <a:endParaRPr lang="en-US" sz="1800" dirty="0" smtClean="0"/>
          </a:p>
          <a:p>
            <a:pPr lvl="1"/>
            <a:r>
              <a:rPr lang="en-US" sz="1800" dirty="0" smtClean="0"/>
              <a:t>What is Federal Financial Report (FFR)?</a:t>
            </a:r>
          </a:p>
          <a:p>
            <a:pPr lvl="1"/>
            <a:r>
              <a:rPr lang="en-US" sz="1800" dirty="0" smtClean="0"/>
              <a:t>Where and When to submit the FFR reports</a:t>
            </a:r>
          </a:p>
          <a:p>
            <a:pPr lvl="1"/>
            <a:r>
              <a:rPr lang="en-US" sz="1800" dirty="0" smtClean="0"/>
              <a:t>User Roles and Responsibilities </a:t>
            </a:r>
          </a:p>
          <a:p>
            <a:pPr lvl="1"/>
            <a:r>
              <a:rPr lang="en-US" sz="1800" dirty="0" smtClean="0"/>
              <a:t>Functionalities available in PMS</a:t>
            </a:r>
          </a:p>
          <a:p>
            <a:pPr lvl="1"/>
            <a:r>
              <a:rPr lang="en-US" sz="1800" dirty="0" smtClean="0"/>
              <a:t>Navigate to </a:t>
            </a:r>
            <a:r>
              <a:rPr lang="en-US" sz="1800" dirty="0"/>
              <a:t>the FFR Module</a:t>
            </a:r>
          </a:p>
          <a:p>
            <a:pPr lvl="1"/>
            <a:r>
              <a:rPr lang="en-US" sz="1800" dirty="0"/>
              <a:t>Search for </a:t>
            </a:r>
            <a:r>
              <a:rPr lang="en-US" sz="1800" dirty="0" smtClean="0"/>
              <a:t>the FFR</a:t>
            </a:r>
            <a:endParaRPr lang="en-US" sz="1800" dirty="0"/>
          </a:p>
          <a:p>
            <a:pPr lvl="1"/>
            <a:r>
              <a:rPr lang="en-US" sz="1800" dirty="0"/>
              <a:t>Complete and submit the </a:t>
            </a:r>
            <a:r>
              <a:rPr lang="en-US" sz="1800" dirty="0" smtClean="0"/>
              <a:t>FFR</a:t>
            </a:r>
          </a:p>
          <a:p>
            <a:pPr lvl="1"/>
            <a:r>
              <a:rPr lang="en-US" sz="1800" dirty="0" smtClean="0"/>
              <a:t>How to request access or update permission</a:t>
            </a:r>
            <a:endParaRPr lang="en-US" sz="1800" dirty="0"/>
          </a:p>
          <a:p>
            <a:pPr marL="457200" indent="-457200">
              <a:lnSpc>
                <a:spcPct val="150000"/>
              </a:lnSpc>
              <a:buFont typeface="Arial" panose="020B0604020202020204" pitchFamily="34" charset="0"/>
              <a:buChar char="•"/>
              <a:defRPr/>
            </a:pPr>
            <a:endParaRPr lang="en-US" sz="2800" dirty="0" smtClean="0"/>
          </a:p>
        </p:txBody>
      </p:sp>
    </p:spTree>
    <p:extLst>
      <p:ext uri="{BB962C8B-B14F-4D97-AF65-F5344CB8AC3E}">
        <p14:creationId xmlns:p14="http://schemas.microsoft.com/office/powerpoint/2010/main" val="3672015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pPr algn="ctr"/>
            <a:r>
              <a:rPr lang="en-US" sz="3000" dirty="0" smtClean="0"/>
              <a:t/>
            </a:r>
            <a:br>
              <a:rPr lang="en-US" sz="3000" dirty="0" smtClean="0"/>
            </a:br>
            <a:r>
              <a:rPr lang="en-US" sz="3000" dirty="0" smtClean="0"/>
              <a:t>What </a:t>
            </a:r>
            <a:r>
              <a:rPr lang="en-US" sz="3000" dirty="0"/>
              <a:t>is Federal Financial Reporting (FFR</a:t>
            </a:r>
            <a:r>
              <a:rPr lang="en-US" sz="3000" dirty="0" smtClean="0"/>
              <a:t>)?</a:t>
            </a:r>
            <a:r>
              <a:rPr lang="en-US" sz="3000" dirty="0"/>
              <a:t/>
            </a:r>
            <a:br>
              <a:rPr lang="en-US" sz="3000" dirty="0"/>
            </a:br>
            <a:endParaRPr lang="en-US" sz="3000" dirty="0"/>
          </a:p>
        </p:txBody>
      </p:sp>
      <p:sp>
        <p:nvSpPr>
          <p:cNvPr id="4" name="Rectangle 1"/>
          <p:cNvSpPr>
            <a:spLocks noChangeArrowheads="1"/>
          </p:cNvSpPr>
          <p:nvPr/>
        </p:nvSpPr>
        <p:spPr bwMode="auto">
          <a:xfrm>
            <a:off x="381000" y="12954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r>
              <a:rPr lang="en-US" sz="1600" dirty="0" smtClean="0">
                <a:latin typeface="+mj-lt"/>
              </a:rPr>
              <a:t>A </a:t>
            </a:r>
            <a:r>
              <a:rPr lang="en-US" sz="1600" dirty="0">
                <a:latin typeface="+mj-lt"/>
              </a:rPr>
              <a:t>Federal Financial Report (FFR) is a statement of expenditures associated with a grant. Recipients of federal funds are required to report the status of funds for grants or assistance agreements to the awarding agency of the grant using the Federal Financial Report expenditure data. The Office of Management and Budget (OMB) merged previous financial reporting methods (Financial Status Report (FSR, or SF-269/SF-269A) and the Federal Cash Transactions Report (FCTR, or SF-272) into one comprehensive financial reporting form (Federal Financial Report (FFR, or SF-425) to give recipients of grants and cooperative agreements a standard format for reporting the financial status of their awards. </a:t>
            </a:r>
            <a:endParaRPr lang="en-US" sz="1600" dirty="0" smtClean="0">
              <a:latin typeface="+mj-lt"/>
            </a:endParaRPr>
          </a:p>
          <a:p>
            <a:pPr marL="0" indent="0"/>
            <a:endParaRPr lang="en-US" sz="1600" dirty="0" smtClean="0">
              <a:latin typeface="+mj-lt"/>
            </a:endParaRPr>
          </a:p>
          <a:p>
            <a:pPr marL="0" indent="0" algn="just"/>
            <a:r>
              <a:rPr lang="en-US" sz="1600" dirty="0" smtClean="0">
                <a:latin typeface="+mj-lt"/>
              </a:rPr>
              <a:t>Recipients </a:t>
            </a:r>
            <a:r>
              <a:rPr lang="en-US" sz="1600" dirty="0">
                <a:latin typeface="+mj-lt"/>
              </a:rPr>
              <a:t>of federal funds </a:t>
            </a:r>
            <a:r>
              <a:rPr lang="en-US" sz="1600" dirty="0" smtClean="0">
                <a:latin typeface="+mj-lt"/>
              </a:rPr>
              <a:t>are </a:t>
            </a:r>
            <a:r>
              <a:rPr lang="en-US" sz="1600" dirty="0">
                <a:latin typeface="+mj-lt"/>
              </a:rPr>
              <a:t>required to submit </a:t>
            </a:r>
            <a:r>
              <a:rPr lang="en-US" sz="1600" dirty="0" smtClean="0">
                <a:latin typeface="+mj-lt"/>
              </a:rPr>
              <a:t>annual </a:t>
            </a:r>
            <a:r>
              <a:rPr lang="en-US" sz="1600" dirty="0">
                <a:latin typeface="+mj-lt"/>
              </a:rPr>
              <a:t>Federal Financial Reports (SF-425). The SF-425 is a standard form that grantees must use to report cumulative expenses (calculated by adding all expenses from the beginning of the grant to date) incurred under each grant number. These expenses can be categorized as cash disbursed or as incurred but not yet paid (accounts payable). </a:t>
            </a:r>
          </a:p>
        </p:txBody>
      </p:sp>
    </p:spTree>
    <p:extLst>
      <p:ext uri="{BB962C8B-B14F-4D97-AF65-F5344CB8AC3E}">
        <p14:creationId xmlns:p14="http://schemas.microsoft.com/office/powerpoint/2010/main" val="611167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sz="3000" dirty="0" smtClean="0"/>
              <a:t/>
            </a:r>
            <a:br>
              <a:rPr lang="en-US" sz="3000" dirty="0" smtClean="0"/>
            </a:br>
            <a:r>
              <a:rPr lang="en-US" sz="3000" dirty="0" smtClean="0"/>
              <a:t>When and Where to </a:t>
            </a:r>
            <a:r>
              <a:rPr lang="en-US" sz="3000" dirty="0"/>
              <a:t>Submit the SF-425 </a:t>
            </a:r>
            <a:r>
              <a:rPr lang="en-US" dirty="0"/>
              <a:t/>
            </a:r>
            <a:br>
              <a:rPr lang="en-US" dirty="0"/>
            </a:br>
            <a:endParaRPr lang="en-US" dirty="0"/>
          </a:p>
        </p:txBody>
      </p:sp>
      <p:sp>
        <p:nvSpPr>
          <p:cNvPr id="3" name="Content Placeholder 2"/>
          <p:cNvSpPr>
            <a:spLocks noGrp="1"/>
          </p:cNvSpPr>
          <p:nvPr>
            <p:ph idx="1"/>
          </p:nvPr>
        </p:nvSpPr>
        <p:spPr>
          <a:xfrm>
            <a:off x="457200" y="1219200"/>
            <a:ext cx="8229600" cy="4876800"/>
          </a:xfrm>
        </p:spPr>
        <p:txBody>
          <a:bodyPr>
            <a:normAutofit fontScale="92500" lnSpcReduction="20000"/>
          </a:bodyPr>
          <a:lstStyle/>
          <a:p>
            <a:r>
              <a:rPr lang="en-US" sz="1700" dirty="0" smtClean="0"/>
              <a:t>A grantee is required to submit a final SF-425 no later than 90 days after the expiration date of the award. </a:t>
            </a:r>
            <a:r>
              <a:rPr lang="en-US" sz="1700" dirty="0"/>
              <a:t>Grantees are </a:t>
            </a:r>
            <a:r>
              <a:rPr lang="en-US" sz="1700" dirty="0" smtClean="0"/>
              <a:t>also required </a:t>
            </a:r>
            <a:r>
              <a:rPr lang="en-US" sz="1700" dirty="0"/>
              <a:t>to draw down funds for allowable costs incurred within </a:t>
            </a:r>
            <a:r>
              <a:rPr lang="en-US" sz="1700" dirty="0" smtClean="0"/>
              <a:t>90 </a:t>
            </a:r>
            <a:r>
              <a:rPr lang="en-US" sz="1700" dirty="0"/>
              <a:t>days after the grant period end </a:t>
            </a:r>
            <a:r>
              <a:rPr lang="en-US" sz="1700" dirty="0" smtClean="0"/>
              <a:t>date and prior to the submission of the final federal financial report. </a:t>
            </a:r>
            <a:r>
              <a:rPr lang="en-US" sz="1700" dirty="0"/>
              <a:t>If remaining funds are not drawn down within </a:t>
            </a:r>
            <a:r>
              <a:rPr lang="en-US" sz="1700" dirty="0" smtClean="0"/>
              <a:t>90 </a:t>
            </a:r>
            <a:r>
              <a:rPr lang="en-US" sz="1700" dirty="0"/>
              <a:t>days after the grant period end date, the grantee forfeits the remaining eligible </a:t>
            </a:r>
            <a:r>
              <a:rPr lang="en-US" sz="1700" dirty="0" smtClean="0"/>
              <a:t>balance</a:t>
            </a:r>
            <a:r>
              <a:rPr lang="en-US" sz="1700" dirty="0"/>
              <a:t> </a:t>
            </a:r>
            <a:r>
              <a:rPr lang="en-US" sz="1700" dirty="0" smtClean="0"/>
              <a:t>and are </a:t>
            </a:r>
            <a:r>
              <a:rPr lang="en-US" sz="1700" dirty="0"/>
              <a:t>still required to report those funds on the final SF-425. </a:t>
            </a:r>
            <a:endParaRPr lang="en-US" sz="1700" dirty="0" smtClean="0"/>
          </a:p>
          <a:p>
            <a:endParaRPr lang="en-US" sz="1700" dirty="0"/>
          </a:p>
          <a:p>
            <a:r>
              <a:rPr lang="en-US" sz="1700" dirty="0" smtClean="0"/>
              <a:t>Grantees should submit the final SF-425 in the Payment Management </a:t>
            </a:r>
            <a:r>
              <a:rPr lang="en-US" sz="1700" dirty="0"/>
              <a:t>S</a:t>
            </a:r>
            <a:r>
              <a:rPr lang="en-US" sz="1700" dirty="0" smtClean="0"/>
              <a:t>ystem. Effective 10/1/2019, </a:t>
            </a:r>
            <a:r>
              <a:rPr lang="en-US" sz="1700" dirty="0" smtClean="0"/>
              <a:t>ACL </a:t>
            </a:r>
            <a:r>
              <a:rPr lang="en-US" sz="1700" dirty="0" smtClean="0"/>
              <a:t>grantees will submit the FFR’s in PMS for </a:t>
            </a:r>
            <a:r>
              <a:rPr lang="en-US" sz="1700" u="sng" dirty="0" smtClean="0"/>
              <a:t>new awards</a:t>
            </a:r>
            <a:r>
              <a:rPr lang="en-US" sz="1700" dirty="0" smtClean="0"/>
              <a:t> issued in </a:t>
            </a:r>
            <a:r>
              <a:rPr lang="en-US" sz="1700" dirty="0" smtClean="0"/>
              <a:t>FY20 </a:t>
            </a:r>
            <a:r>
              <a:rPr lang="en-US" sz="1700" dirty="0" smtClean="0"/>
              <a:t>and </a:t>
            </a:r>
            <a:r>
              <a:rPr lang="en-US" sz="1700" dirty="0" smtClean="0"/>
              <a:t>forward</a:t>
            </a:r>
            <a:r>
              <a:rPr lang="en-US" sz="1700" dirty="0" smtClean="0"/>
              <a:t>. For awards issued prior </a:t>
            </a:r>
            <a:r>
              <a:rPr lang="en-US" sz="1700" dirty="0" smtClean="0"/>
              <a:t>to FY20, grantees should </a:t>
            </a:r>
            <a:r>
              <a:rPr lang="en-US" sz="1700" dirty="0" smtClean="0"/>
              <a:t>continue to submit their FFR’s </a:t>
            </a:r>
            <a:r>
              <a:rPr lang="en-US" sz="1700" dirty="0" smtClean="0"/>
              <a:t>via email to </a:t>
            </a:r>
            <a:r>
              <a:rPr lang="en-US" sz="1700" dirty="0" err="1" smtClean="0"/>
              <a:t>GrantSolutions</a:t>
            </a:r>
            <a:r>
              <a:rPr lang="en-US" sz="1700" dirty="0" smtClean="0"/>
              <a:t>.  </a:t>
            </a:r>
            <a:r>
              <a:rPr lang="en-US" sz="1700" dirty="0" smtClean="0"/>
              <a:t>PMS allows grantees to electronically submit a statement of expenditures associated with their grant to the awarding agency of the grant the electronically based on a set frequency basis. </a:t>
            </a:r>
            <a:r>
              <a:rPr lang="en-US" sz="1700" dirty="0"/>
              <a:t>For example, if the reporting period end date is </a:t>
            </a:r>
            <a:r>
              <a:rPr lang="en-US" sz="1700" dirty="0" smtClean="0"/>
              <a:t>September 30, 2019, </a:t>
            </a:r>
            <a:r>
              <a:rPr lang="en-US" sz="1700" dirty="0"/>
              <a:t>a grantee could submit the final report as early as October 1, </a:t>
            </a:r>
            <a:r>
              <a:rPr lang="en-US" sz="1700" dirty="0" smtClean="0"/>
              <a:t>2019.   In cases, where recipients have requested an extension of the period of performance, the reports are due 90 days after the end of the period of performance including extension period.</a:t>
            </a:r>
          </a:p>
          <a:p>
            <a:endParaRPr lang="en-US" sz="1700" dirty="0"/>
          </a:p>
          <a:p>
            <a:r>
              <a:rPr lang="en-US" sz="1700" dirty="0" smtClean="0"/>
              <a:t>A grantee should ensure that the expenditures reported on the SF-425 reconciles with the drawdown and reported disbursements in the Payment Management System.  In cases, where drawdown and disbursements do not reconcile with the SF-425, the grantee will have to revise their reported disbursements in PMS to ensure that the PMS account reconciles with the reported expenditures on SF-425. </a:t>
            </a:r>
          </a:p>
          <a:p>
            <a:endParaRPr lang="en-US" sz="1600" dirty="0" smtClean="0"/>
          </a:p>
          <a:p>
            <a:endParaRPr lang="en-US" sz="1600" dirty="0"/>
          </a:p>
          <a:p>
            <a:endParaRPr lang="en-US" sz="1600" dirty="0"/>
          </a:p>
        </p:txBody>
      </p:sp>
    </p:spTree>
    <p:extLst>
      <p:ext uri="{BB962C8B-B14F-4D97-AF65-F5344CB8AC3E}">
        <p14:creationId xmlns:p14="http://schemas.microsoft.com/office/powerpoint/2010/main" val="285075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143000"/>
            <a:ext cx="7828268" cy="1271047"/>
          </a:xfrm>
        </p:spPr>
        <p:txBody>
          <a:bodyPr>
            <a:normAutofit fontScale="90000"/>
          </a:bodyPr>
          <a:lstStyle/>
          <a:p>
            <a:r>
              <a:rPr lang="en-US" sz="4050" dirty="0"/>
              <a:t>Payment Management System</a:t>
            </a:r>
          </a:p>
        </p:txBody>
      </p:sp>
      <p:sp>
        <p:nvSpPr>
          <p:cNvPr id="3" name="Subtitle 2"/>
          <p:cNvSpPr>
            <a:spLocks noGrp="1"/>
          </p:cNvSpPr>
          <p:nvPr>
            <p:ph type="subTitle" idx="1"/>
          </p:nvPr>
        </p:nvSpPr>
        <p:spPr>
          <a:xfrm>
            <a:off x="609600" y="4572000"/>
            <a:ext cx="7828267" cy="1066800"/>
          </a:xfrm>
        </p:spPr>
        <p:txBody>
          <a:bodyPr>
            <a:normAutofit/>
          </a:bodyPr>
          <a:lstStyle/>
          <a:p>
            <a:pPr algn="ctr"/>
            <a:r>
              <a:rPr lang="en-US" sz="2400" dirty="0" smtClean="0"/>
              <a:t>Federal Financial Report (FFR) Module</a:t>
            </a:r>
            <a:endParaRPr lang="en-US" sz="2400" dirty="0"/>
          </a:p>
        </p:txBody>
      </p:sp>
    </p:spTree>
    <p:extLst>
      <p:ext uri="{BB962C8B-B14F-4D97-AF65-F5344CB8AC3E}">
        <p14:creationId xmlns:p14="http://schemas.microsoft.com/office/powerpoint/2010/main" val="4253713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000" dirty="0" smtClean="0"/>
              <a:t>PMS FFR User Roles and Responsibilities</a:t>
            </a:r>
            <a:endParaRPr lang="en-US" sz="2000" dirty="0"/>
          </a:p>
        </p:txBody>
      </p:sp>
      <p:sp>
        <p:nvSpPr>
          <p:cNvPr id="4" name="Rectangle 1"/>
          <p:cNvSpPr>
            <a:spLocks noChangeArrowheads="1"/>
          </p:cNvSpPr>
          <p:nvPr/>
        </p:nvSpPr>
        <p:spPr bwMode="auto">
          <a:xfrm>
            <a:off x="447675" y="1295400"/>
            <a:ext cx="83058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 typeface="Arial" panose="020B0604020202020204" pitchFamily="34" charset="0"/>
              <a:buChar char="•"/>
            </a:pPr>
            <a:r>
              <a:rPr lang="en-US" dirty="0">
                <a:latin typeface="+mj-lt"/>
              </a:rPr>
              <a:t>Grantees</a:t>
            </a:r>
          </a:p>
          <a:p>
            <a:pPr lvl="1">
              <a:buFont typeface="Wingdings" panose="05000000000000000000" pitchFamily="2" charset="2"/>
              <a:buChar char="Ø"/>
            </a:pPr>
            <a:r>
              <a:rPr lang="en-US" sz="1400" dirty="0">
                <a:latin typeface="+mj-lt"/>
              </a:rPr>
              <a:t>Request access to FFR report.</a:t>
            </a:r>
          </a:p>
          <a:p>
            <a:pPr lvl="1">
              <a:buFont typeface="Wingdings" panose="05000000000000000000" pitchFamily="2" charset="2"/>
              <a:buChar char="Ø"/>
            </a:pPr>
            <a:r>
              <a:rPr lang="en-US" sz="1400" dirty="0">
                <a:latin typeface="+mj-lt"/>
              </a:rPr>
              <a:t>View, Prepare, Revise and/or certify FFR report on behalf of their organization.</a:t>
            </a:r>
          </a:p>
          <a:p>
            <a:pPr lvl="1">
              <a:buFont typeface="Wingdings" panose="05000000000000000000" pitchFamily="2" charset="2"/>
              <a:buChar char="Ø"/>
            </a:pPr>
            <a:r>
              <a:rPr lang="en-US" sz="1400" dirty="0">
                <a:latin typeface="+mj-lt"/>
              </a:rPr>
              <a:t>Combining Authorities on the same account.  </a:t>
            </a:r>
          </a:p>
          <a:p>
            <a:pPr lvl="2" indent="0"/>
            <a:r>
              <a:rPr lang="en-US" sz="1400" dirty="0">
                <a:latin typeface="+mj-lt"/>
              </a:rPr>
              <a:t>Based on the workflow process of the organization, the Signing Official (SO) or </a:t>
            </a:r>
            <a:r>
              <a:rPr lang="en-US" sz="1400" dirty="0" smtClean="0">
                <a:latin typeface="+mj-lt"/>
              </a:rPr>
              <a:t>Business Official/Administrative </a:t>
            </a:r>
            <a:r>
              <a:rPr lang="en-US" sz="1400" dirty="0">
                <a:latin typeface="+mj-lt"/>
              </a:rPr>
              <a:t>Official (BO/AO) may share same responsibilities; therefore two authorities maybe combined on the same account.</a:t>
            </a:r>
          </a:p>
          <a:p>
            <a:pPr lvl="1">
              <a:buFont typeface="Wingdings" panose="05000000000000000000" pitchFamily="2" charset="2"/>
              <a:buChar char="Ø"/>
            </a:pPr>
            <a:r>
              <a:rPr lang="en-US" sz="1400" dirty="0">
                <a:latin typeface="+mj-lt"/>
              </a:rPr>
              <a:t>View Submission History.</a:t>
            </a:r>
          </a:p>
          <a:p>
            <a:pPr lvl="1">
              <a:buFont typeface="Wingdings" panose="05000000000000000000" pitchFamily="2" charset="2"/>
              <a:buChar char="Ø"/>
            </a:pPr>
            <a:r>
              <a:rPr lang="en-US" sz="1400" dirty="0">
                <a:latin typeface="+mj-lt"/>
              </a:rPr>
              <a:t>Upload supporting </a:t>
            </a:r>
            <a:r>
              <a:rPr lang="en-US" sz="1400" dirty="0" smtClean="0">
                <a:latin typeface="+mj-lt"/>
              </a:rPr>
              <a:t>documentation</a:t>
            </a:r>
          </a:p>
          <a:p>
            <a:pPr marL="457200" lvl="1" indent="0"/>
            <a:endParaRPr lang="en-US" sz="1400" dirty="0">
              <a:latin typeface="+mj-lt"/>
            </a:endParaRPr>
          </a:p>
          <a:p>
            <a:pPr>
              <a:buFont typeface="Arial" panose="020B0604020202020204" pitchFamily="34" charset="0"/>
              <a:buChar char="•"/>
            </a:pPr>
            <a:r>
              <a:rPr lang="en-US" dirty="0">
                <a:latin typeface="+mj-lt"/>
              </a:rPr>
              <a:t>Agency users</a:t>
            </a:r>
          </a:p>
          <a:p>
            <a:pPr lvl="1">
              <a:buFont typeface="Wingdings" panose="05000000000000000000" pitchFamily="2" charset="2"/>
              <a:buChar char="Ø"/>
            </a:pPr>
            <a:r>
              <a:rPr lang="en-US" sz="1400" dirty="0">
                <a:latin typeface="+mj-lt"/>
              </a:rPr>
              <a:t>Provide information for FFR’s to be created in PMS.</a:t>
            </a:r>
          </a:p>
          <a:p>
            <a:pPr lvl="1">
              <a:buFont typeface="Wingdings" panose="05000000000000000000" pitchFamily="2" charset="2"/>
              <a:buChar char="Ø"/>
            </a:pPr>
            <a:r>
              <a:rPr lang="en-US" sz="1400" dirty="0">
                <a:latin typeface="+mj-lt"/>
              </a:rPr>
              <a:t>Review (Approve or Reject) FFR report.</a:t>
            </a:r>
          </a:p>
          <a:p>
            <a:pPr lvl="1">
              <a:buFont typeface="Wingdings" panose="05000000000000000000" pitchFamily="2" charset="2"/>
              <a:buChar char="Ø"/>
            </a:pPr>
            <a:r>
              <a:rPr lang="en-US" sz="1400" dirty="0">
                <a:latin typeface="+mj-lt"/>
              </a:rPr>
              <a:t>Run Compliance Reports.</a:t>
            </a:r>
          </a:p>
          <a:p>
            <a:pPr marL="457200" lvl="1" indent="0">
              <a:buNone/>
            </a:pPr>
            <a:endParaRPr lang="en-US" sz="1400" dirty="0">
              <a:latin typeface="+mj-lt"/>
            </a:endParaRPr>
          </a:p>
          <a:p>
            <a:pPr>
              <a:buFont typeface="Arial" panose="020B0604020202020204" pitchFamily="34" charset="0"/>
              <a:buChar char="•"/>
            </a:pPr>
            <a:r>
              <a:rPr lang="en-US" dirty="0">
                <a:latin typeface="+mj-lt"/>
              </a:rPr>
              <a:t>PMS staff</a:t>
            </a:r>
          </a:p>
          <a:p>
            <a:pPr lvl="1">
              <a:buFont typeface="Wingdings" panose="05000000000000000000" pitchFamily="2" charset="2"/>
              <a:buChar char="Ø"/>
            </a:pPr>
            <a:r>
              <a:rPr lang="en-US" sz="1400" dirty="0">
                <a:latin typeface="+mj-lt"/>
              </a:rPr>
              <a:t>Grant access to grantee and agency users based on the access request.</a:t>
            </a:r>
          </a:p>
          <a:p>
            <a:pPr lvl="1">
              <a:buFont typeface="Wingdings" panose="05000000000000000000" pitchFamily="2" charset="2"/>
              <a:buChar char="Ø"/>
            </a:pPr>
            <a:r>
              <a:rPr lang="en-US" sz="1400" dirty="0">
                <a:latin typeface="+mj-lt"/>
              </a:rPr>
              <a:t>Create FFR’s based on information provided by awarding agencies.</a:t>
            </a:r>
          </a:p>
          <a:p>
            <a:pPr lvl="1">
              <a:buFont typeface="Wingdings" panose="05000000000000000000" pitchFamily="2" charset="2"/>
              <a:buChar char="Ø"/>
            </a:pPr>
            <a:r>
              <a:rPr lang="en-US" sz="1400" dirty="0">
                <a:latin typeface="+mj-lt"/>
              </a:rPr>
              <a:t>Provide operational support in filling and reviewing the report</a:t>
            </a:r>
            <a:r>
              <a:rPr lang="en-US" sz="1400" dirty="0" smtClean="0">
                <a:latin typeface="+mj-lt"/>
              </a:rPr>
              <a:t>.</a:t>
            </a:r>
            <a:endParaRPr lang="en-US" sz="1400" dirty="0">
              <a:latin typeface="+mj-lt"/>
            </a:endParaRPr>
          </a:p>
        </p:txBody>
      </p:sp>
    </p:spTree>
    <p:extLst>
      <p:ext uri="{BB962C8B-B14F-4D97-AF65-F5344CB8AC3E}">
        <p14:creationId xmlns:p14="http://schemas.microsoft.com/office/powerpoint/2010/main" val="2398696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lstStyle/>
          <a:p>
            <a:pPr algn="ctr"/>
            <a:r>
              <a:rPr lang="en-US" dirty="0" smtClean="0"/>
              <a:t> </a:t>
            </a:r>
            <a:br>
              <a:rPr lang="en-US" dirty="0" smtClean="0"/>
            </a:br>
            <a:r>
              <a:rPr lang="en-US" sz="2800" dirty="0" smtClean="0"/>
              <a:t>PMS Functionality for Users</a:t>
            </a:r>
            <a:r>
              <a:rPr lang="en-US" dirty="0" smtClean="0"/>
              <a:t/>
            </a:r>
            <a:br>
              <a:rPr lang="en-US" dirty="0" smtClean="0"/>
            </a:br>
            <a:endParaRPr lang="en-US" dirty="0"/>
          </a:p>
        </p:txBody>
      </p:sp>
      <p:sp>
        <p:nvSpPr>
          <p:cNvPr id="3" name="Content Placeholder 2"/>
          <p:cNvSpPr>
            <a:spLocks noGrp="1"/>
          </p:cNvSpPr>
          <p:nvPr>
            <p:ph idx="1"/>
          </p:nvPr>
        </p:nvSpPr>
        <p:spPr>
          <a:xfrm>
            <a:off x="533400" y="1371600"/>
            <a:ext cx="8229600" cy="4419600"/>
          </a:xfrm>
        </p:spPr>
        <p:txBody>
          <a:bodyPr>
            <a:normAutofit/>
          </a:bodyPr>
          <a:lstStyle/>
          <a:p>
            <a:pPr marL="285750" indent="-285750">
              <a:buFont typeface="Arial" panose="020B0604020202020204" pitchFamily="34" charset="0"/>
              <a:buChar char="•"/>
            </a:pPr>
            <a:r>
              <a:rPr lang="en-US" sz="1600" dirty="0" smtClean="0"/>
              <a:t>Provides availability to search FFR’s based on different criteria's  Ex. Payee Account, Grant Document number etc.</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Ability to upload supporting documentation</a:t>
            </a:r>
          </a:p>
          <a:p>
            <a:endParaRPr lang="en-US" sz="1400" dirty="0" smtClean="0"/>
          </a:p>
          <a:p>
            <a:pPr marL="285750" indent="-285750">
              <a:buFont typeface="Arial" panose="020B0604020202020204" pitchFamily="34" charset="0"/>
              <a:buChar char="•"/>
            </a:pPr>
            <a:r>
              <a:rPr lang="en-US" sz="1600" dirty="0" smtClean="0"/>
              <a:t>Group Functionality</a:t>
            </a:r>
          </a:p>
          <a:p>
            <a:pPr marL="285750">
              <a:buFont typeface="Wingdings" panose="05000000000000000000" pitchFamily="2" charset="2"/>
              <a:buChar char="Ø"/>
            </a:pPr>
            <a:r>
              <a:rPr lang="en-US" sz="1400" dirty="0" smtClean="0"/>
              <a:t>Grantee </a:t>
            </a:r>
            <a:r>
              <a:rPr lang="en-US" sz="1400" dirty="0"/>
              <a:t>can certify multiple FFRs at the same </a:t>
            </a:r>
            <a:r>
              <a:rPr lang="en-US" sz="1400" dirty="0" smtClean="0"/>
              <a:t>time.</a:t>
            </a:r>
          </a:p>
          <a:p>
            <a:pPr marL="285750">
              <a:buFont typeface="Wingdings" panose="05000000000000000000" pitchFamily="2" charset="2"/>
              <a:buChar char="Ø"/>
            </a:pPr>
            <a:r>
              <a:rPr lang="en-US" sz="1400" dirty="0" smtClean="0"/>
              <a:t>Grantee </a:t>
            </a:r>
            <a:r>
              <a:rPr lang="en-US" sz="1400" dirty="0"/>
              <a:t>user can print or download multiple reports at the same time. </a:t>
            </a:r>
            <a:endParaRPr lang="en-US" sz="1400" dirty="0" smtClean="0"/>
          </a:p>
          <a:p>
            <a:endParaRPr lang="en-US" sz="1400" dirty="0"/>
          </a:p>
          <a:p>
            <a:pPr marL="285750" indent="-285750">
              <a:buFont typeface="Arial" panose="020B0604020202020204" pitchFamily="34" charset="0"/>
              <a:buChar char="•"/>
            </a:pPr>
            <a:r>
              <a:rPr lang="en-US" sz="1600" dirty="0"/>
              <a:t>Depending on agency requirements we can have any fields under section 10 as editable, non-editable, pre-populated, auto-calculated, or validating matching </a:t>
            </a:r>
            <a:r>
              <a:rPr lang="en-US" sz="1600" dirty="0" smtClean="0"/>
              <a:t>percent</a:t>
            </a:r>
          </a:p>
          <a:p>
            <a:endParaRPr lang="en-US" sz="1600" dirty="0" smtClean="0"/>
          </a:p>
          <a:p>
            <a:pPr marL="285750" indent="-285750">
              <a:buFont typeface="Arial" panose="020B0604020202020204" pitchFamily="34" charset="0"/>
              <a:buChar char="•"/>
            </a:pPr>
            <a:r>
              <a:rPr lang="en-US" sz="1600" dirty="0" smtClean="0"/>
              <a:t>Grantee Reports </a:t>
            </a:r>
          </a:p>
          <a:p>
            <a:pPr marL="285750">
              <a:buFont typeface="Wingdings" panose="05000000000000000000" pitchFamily="2" charset="2"/>
              <a:buChar char="Ø"/>
            </a:pPr>
            <a:r>
              <a:rPr lang="en-US" sz="1400" dirty="0" smtClean="0"/>
              <a:t>FFR Agency Status Report - Provides status of FFR’s that are pending agency review at regional and/or central office.</a:t>
            </a:r>
          </a:p>
          <a:p>
            <a:pPr marL="285750"/>
            <a:endParaRPr lang="en-US" sz="1400" dirty="0"/>
          </a:p>
          <a:p>
            <a:pPr marL="285750" indent="-285750">
              <a:buFont typeface="Arial" panose="020B0604020202020204" pitchFamily="34" charset="0"/>
              <a:buChar char="•"/>
            </a:pPr>
            <a:endParaRPr lang="en-US" sz="1300" dirty="0" smtClean="0"/>
          </a:p>
        </p:txBody>
      </p:sp>
    </p:spTree>
    <p:extLst>
      <p:ext uri="{BB962C8B-B14F-4D97-AF65-F5344CB8AC3E}">
        <p14:creationId xmlns:p14="http://schemas.microsoft.com/office/powerpoint/2010/main" val="1760426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ctr"/>
            <a:r>
              <a:rPr lang="en-US" sz="2800" b="0" dirty="0" smtClean="0"/>
              <a:t>Federal </a:t>
            </a:r>
            <a:r>
              <a:rPr lang="en-US" sz="2800" b="0" dirty="0"/>
              <a:t>Financial </a:t>
            </a:r>
            <a:r>
              <a:rPr lang="en-US" sz="2800" b="0" dirty="0" smtClean="0"/>
              <a:t>Reports Search</a:t>
            </a:r>
            <a:endParaRPr lang="en-US" sz="2800" dirty="0"/>
          </a:p>
        </p:txBody>
      </p:sp>
      <p:pic>
        <p:nvPicPr>
          <p:cNvPr id="8" name="Content Placeholder 7"/>
          <p:cNvPicPr>
            <a:picLocks noGrp="1" noChangeAspect="1"/>
          </p:cNvPicPr>
          <p:nvPr>
            <p:ph idx="1"/>
          </p:nvPr>
        </p:nvPicPr>
        <p:blipFill rotWithShape="1">
          <a:blip r:embed="rId2"/>
          <a:srcRect r="33333"/>
          <a:stretch/>
        </p:blipFill>
        <p:spPr>
          <a:xfrm>
            <a:off x="866504" y="838200"/>
            <a:ext cx="1066800" cy="2134995"/>
          </a:xfrm>
          <a:prstGeom prst="rect">
            <a:avLst/>
          </a:prstGeom>
        </p:spPr>
      </p:pic>
      <p:pic>
        <p:nvPicPr>
          <p:cNvPr id="9" name="Picture 8"/>
          <p:cNvPicPr>
            <a:picLocks noChangeAspect="1"/>
          </p:cNvPicPr>
          <p:nvPr/>
        </p:nvPicPr>
        <p:blipFill>
          <a:blip r:embed="rId3"/>
          <a:stretch>
            <a:fillRect/>
          </a:stretch>
        </p:blipFill>
        <p:spPr>
          <a:xfrm>
            <a:off x="2255129" y="901409"/>
            <a:ext cx="5862637" cy="2287395"/>
          </a:xfrm>
          <a:prstGeom prst="rect">
            <a:avLst/>
          </a:prstGeom>
        </p:spPr>
      </p:pic>
      <p:sp>
        <p:nvSpPr>
          <p:cNvPr id="10" name="Right Arrow 9"/>
          <p:cNvSpPr/>
          <p:nvPr/>
        </p:nvSpPr>
        <p:spPr>
          <a:xfrm>
            <a:off x="1979916" y="2045106"/>
            <a:ext cx="228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4860" y="5544781"/>
            <a:ext cx="7421880" cy="461665"/>
          </a:xfrm>
          <a:prstGeom prst="rect">
            <a:avLst/>
          </a:prstGeom>
        </p:spPr>
        <p:txBody>
          <a:bodyPr wrap="square">
            <a:spAutoFit/>
          </a:bodyPr>
          <a:lstStyle/>
          <a:p>
            <a:pPr marL="285750" indent="-285750">
              <a:buFont typeface="Arial" panose="020B0604020202020204" pitchFamily="34" charset="0"/>
              <a:buChar char="•"/>
            </a:pPr>
            <a:r>
              <a:rPr lang="en-US" sz="1200" dirty="0"/>
              <a:t>FFR’s </a:t>
            </a:r>
            <a:r>
              <a:rPr lang="en-US" sz="1200" dirty="0" smtClean="0"/>
              <a:t>can be searched based </a:t>
            </a:r>
            <a:r>
              <a:rPr lang="en-US" sz="1200" dirty="0"/>
              <a:t>on different criteria's  Ex. Payee Account, Grant Document number etc</a:t>
            </a:r>
            <a:r>
              <a:rPr lang="en-US" sz="1200" dirty="0" smtClean="0"/>
              <a:t>.</a:t>
            </a:r>
          </a:p>
          <a:p>
            <a:pPr marL="285750" indent="-285750">
              <a:buFont typeface="Arial" panose="020B0604020202020204" pitchFamily="34" charset="0"/>
              <a:buChar char="•"/>
            </a:pPr>
            <a:r>
              <a:rPr lang="en-US" sz="1200" dirty="0" smtClean="0"/>
              <a:t>From the Search Result, Under Actions, Select Review to display the FFR</a:t>
            </a:r>
            <a:endParaRPr lang="en-US" sz="1200" dirty="0"/>
          </a:p>
        </p:txBody>
      </p:sp>
      <p:pic>
        <p:nvPicPr>
          <p:cNvPr id="12" name="Picture 11"/>
          <p:cNvPicPr>
            <a:picLocks noChangeAspect="1"/>
          </p:cNvPicPr>
          <p:nvPr/>
        </p:nvPicPr>
        <p:blipFill>
          <a:blip r:embed="rId4"/>
          <a:stretch>
            <a:fillRect/>
          </a:stretch>
        </p:blipFill>
        <p:spPr>
          <a:xfrm>
            <a:off x="762000" y="3252013"/>
            <a:ext cx="7467600" cy="2259156"/>
          </a:xfrm>
          <a:prstGeom prst="rect">
            <a:avLst/>
          </a:prstGeom>
        </p:spPr>
      </p:pic>
    </p:spTree>
    <p:extLst>
      <p:ext uri="{BB962C8B-B14F-4D97-AF65-F5344CB8AC3E}">
        <p14:creationId xmlns:p14="http://schemas.microsoft.com/office/powerpoint/2010/main" val="13508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pPr algn="ctr"/>
            <a:r>
              <a:rPr lang="en-US" sz="2800" dirty="0" smtClean="0"/>
              <a:t>FFR Information</a:t>
            </a:r>
            <a:endParaRPr lang="en-US" sz="2800" dirty="0"/>
          </a:p>
        </p:txBody>
      </p:sp>
      <p:sp>
        <p:nvSpPr>
          <p:cNvPr id="3" name="Content Placeholder 2"/>
          <p:cNvSpPr>
            <a:spLocks noGrp="1"/>
          </p:cNvSpPr>
          <p:nvPr>
            <p:ph idx="1"/>
          </p:nvPr>
        </p:nvSpPr>
        <p:spPr>
          <a:xfrm>
            <a:off x="457200" y="3733800"/>
            <a:ext cx="8077200" cy="2438400"/>
          </a:xfrm>
        </p:spPr>
        <p:txBody>
          <a:bodyPr>
            <a:normAutofit fontScale="32500" lnSpcReduction="20000"/>
          </a:bodyPr>
          <a:lstStyle/>
          <a:p>
            <a:endParaRPr lang="en-US" b="1" dirty="0" smtClean="0"/>
          </a:p>
          <a:p>
            <a:r>
              <a:rPr lang="en-US" b="1" dirty="0" smtClean="0"/>
              <a:t>Block 1:   </a:t>
            </a:r>
            <a:r>
              <a:rPr lang="en-US" b="1" dirty="0"/>
              <a:t>Federal </a:t>
            </a:r>
            <a:r>
              <a:rPr lang="en-US" b="1" dirty="0" smtClean="0"/>
              <a:t>agency:  </a:t>
            </a:r>
            <a:r>
              <a:rPr lang="en-US" dirty="0" smtClean="0"/>
              <a:t>This </a:t>
            </a:r>
            <a:r>
              <a:rPr lang="en-US" dirty="0"/>
              <a:t>read-only field will prepopulate to read </a:t>
            </a:r>
            <a:r>
              <a:rPr lang="en-US" dirty="0" smtClean="0"/>
              <a:t>“Assistant Secretary for Preparedness and Response.” </a:t>
            </a:r>
          </a:p>
          <a:p>
            <a:endParaRPr lang="en-US" b="1" dirty="0"/>
          </a:p>
          <a:p>
            <a:r>
              <a:rPr lang="en-US" b="1" dirty="0" smtClean="0"/>
              <a:t>Block 2:   </a:t>
            </a:r>
            <a:r>
              <a:rPr lang="en-US" b="1" dirty="0"/>
              <a:t>Federal grant </a:t>
            </a:r>
            <a:r>
              <a:rPr lang="en-US" b="1" dirty="0" smtClean="0"/>
              <a:t>number:  </a:t>
            </a:r>
            <a:r>
              <a:rPr lang="en-US" dirty="0" smtClean="0"/>
              <a:t>This </a:t>
            </a:r>
            <a:r>
              <a:rPr lang="en-US" dirty="0"/>
              <a:t>field will prepopulate the alpha-numeric grant number cited on your award document. Verify this grant </a:t>
            </a:r>
            <a:r>
              <a:rPr lang="en-US" sz="3000" dirty="0"/>
              <a:t>number is correct</a:t>
            </a:r>
            <a:r>
              <a:rPr lang="en-US" dirty="0"/>
              <a:t>. </a:t>
            </a:r>
            <a:r>
              <a:rPr lang="en-US" dirty="0" smtClean="0"/>
              <a:t>Grantees </a:t>
            </a:r>
            <a:r>
              <a:rPr lang="en-US" dirty="0"/>
              <a:t>will complete one SF-425 for each grant number. </a:t>
            </a:r>
            <a:endParaRPr lang="en-US" dirty="0" smtClean="0"/>
          </a:p>
          <a:p>
            <a:endParaRPr lang="en-US" b="1" dirty="0"/>
          </a:p>
          <a:p>
            <a:r>
              <a:rPr lang="en-US" b="1" dirty="0" smtClean="0"/>
              <a:t>Block 3:   </a:t>
            </a:r>
            <a:r>
              <a:rPr lang="en-US" b="1" dirty="0"/>
              <a:t>Recipient </a:t>
            </a:r>
            <a:r>
              <a:rPr lang="en-US" b="1" dirty="0" smtClean="0"/>
              <a:t>organization: </a:t>
            </a:r>
            <a:r>
              <a:rPr lang="en-US" sz="3000" dirty="0" smtClean="0"/>
              <a:t>This </a:t>
            </a:r>
            <a:r>
              <a:rPr lang="en-US" sz="3000" dirty="0"/>
              <a:t>field will prepopulate the grantee organization’s legal name and address and should match the name and address on the award document. </a:t>
            </a:r>
            <a:endParaRPr lang="en-US" sz="3000" dirty="0" smtClean="0"/>
          </a:p>
          <a:p>
            <a:pPr marL="1085850" lvl="1" indent="-342900">
              <a:buFont typeface="Wingdings" panose="05000000000000000000" pitchFamily="2" charset="2"/>
              <a:buChar char="v"/>
            </a:pPr>
            <a:endParaRPr lang="de-DE" dirty="0"/>
          </a:p>
          <a:p>
            <a:pPr marL="0" lvl="1" indent="0">
              <a:buNone/>
            </a:pPr>
            <a:r>
              <a:rPr lang="de-DE" sz="3300" b="1" dirty="0" smtClean="0"/>
              <a:t>Block </a:t>
            </a:r>
            <a:r>
              <a:rPr lang="de-DE" sz="3300" b="1" dirty="0"/>
              <a:t>4a. DUNS </a:t>
            </a:r>
            <a:r>
              <a:rPr lang="de-DE" sz="3300" b="1" dirty="0" smtClean="0"/>
              <a:t>number:  </a:t>
            </a:r>
            <a:r>
              <a:rPr lang="en-US" sz="3000" dirty="0" smtClean="0"/>
              <a:t>This</a:t>
            </a:r>
            <a:r>
              <a:rPr lang="en-US" sz="2900" dirty="0" smtClean="0"/>
              <a:t> </a:t>
            </a:r>
            <a:r>
              <a:rPr lang="en-US" sz="2900" dirty="0"/>
              <a:t>field will </a:t>
            </a:r>
            <a:r>
              <a:rPr lang="en-US" sz="2900" dirty="0" smtClean="0"/>
              <a:t>be an editable field for </a:t>
            </a:r>
            <a:r>
              <a:rPr lang="en-US" sz="2900" dirty="0"/>
              <a:t>the </a:t>
            </a:r>
            <a:r>
              <a:rPr lang="en-US" sz="2900" dirty="0" smtClean="0"/>
              <a:t>grantee to enter the </a:t>
            </a:r>
            <a:r>
              <a:rPr lang="en-US" sz="2900" dirty="0"/>
              <a:t>organization’s </a:t>
            </a:r>
            <a:r>
              <a:rPr lang="en-US" dirty="0"/>
              <a:t>Data </a:t>
            </a:r>
            <a:r>
              <a:rPr lang="en-US" dirty="0" smtClean="0"/>
              <a:t>Universal </a:t>
            </a:r>
            <a:r>
              <a:rPr lang="en-US" dirty="0"/>
              <a:t>Numbering System (DUNS) number or central contract registration extended DUNS number. </a:t>
            </a:r>
          </a:p>
          <a:p>
            <a:pPr lvl="1" indent="0">
              <a:buNone/>
            </a:pPr>
            <a:endParaRPr lang="en-US" sz="3300" dirty="0" smtClean="0"/>
          </a:p>
          <a:p>
            <a:pPr marL="0" lvl="1" indent="0">
              <a:buNone/>
            </a:pPr>
            <a:r>
              <a:rPr lang="en-US" sz="3300" b="1" dirty="0" smtClean="0"/>
              <a:t>Block </a:t>
            </a:r>
            <a:r>
              <a:rPr lang="en-US" sz="3300" b="1" dirty="0"/>
              <a:t>4b. </a:t>
            </a:r>
            <a:r>
              <a:rPr lang="en-US" sz="3300" b="1" dirty="0" smtClean="0"/>
              <a:t>EIN:  </a:t>
            </a:r>
            <a:r>
              <a:rPr lang="en-US" sz="3000" dirty="0" smtClean="0"/>
              <a:t>This </a:t>
            </a:r>
            <a:r>
              <a:rPr lang="en-US" sz="3000" dirty="0"/>
              <a:t>field will prepopulate the grantee organization’s employer identification number (EIN). </a:t>
            </a:r>
          </a:p>
          <a:p>
            <a:pPr lvl="1" indent="0">
              <a:buNone/>
            </a:pPr>
            <a:endParaRPr lang="en-US" sz="3000" dirty="0"/>
          </a:p>
          <a:p>
            <a:pPr marL="0" lvl="1" indent="0">
              <a:buNone/>
            </a:pPr>
            <a:r>
              <a:rPr lang="en-US" sz="3300" b="1" dirty="0"/>
              <a:t>Block 5. Recipient account </a:t>
            </a:r>
            <a:r>
              <a:rPr lang="en-US" sz="3300" b="1" dirty="0" smtClean="0"/>
              <a:t>number:  </a:t>
            </a:r>
            <a:r>
              <a:rPr lang="en-US" sz="3000" dirty="0" smtClean="0"/>
              <a:t>This </a:t>
            </a:r>
            <a:r>
              <a:rPr lang="en-US" sz="3000" dirty="0"/>
              <a:t>field </a:t>
            </a:r>
            <a:r>
              <a:rPr lang="en-US" sz="3000" dirty="0" smtClean="0"/>
              <a:t>should be populated by the grantee noting their recipient account number or organization’s identifier number</a:t>
            </a:r>
            <a:r>
              <a:rPr lang="en-US" sz="3000" dirty="0"/>
              <a:t>. </a:t>
            </a:r>
          </a:p>
        </p:txBody>
      </p:sp>
      <p:pic>
        <p:nvPicPr>
          <p:cNvPr id="4" name="Picture 3"/>
          <p:cNvPicPr>
            <a:picLocks noChangeAspect="1"/>
          </p:cNvPicPr>
          <p:nvPr/>
        </p:nvPicPr>
        <p:blipFill rotWithShape="1">
          <a:blip r:embed="rId2"/>
          <a:srcRect r="7778"/>
          <a:stretch/>
        </p:blipFill>
        <p:spPr>
          <a:xfrm>
            <a:off x="419100" y="696884"/>
            <a:ext cx="8001000" cy="2971800"/>
          </a:xfrm>
          <a:prstGeom prst="rect">
            <a:avLst/>
          </a:prstGeom>
        </p:spPr>
      </p:pic>
    </p:spTree>
    <p:extLst>
      <p:ext uri="{BB962C8B-B14F-4D97-AF65-F5344CB8AC3E}">
        <p14:creationId xmlns:p14="http://schemas.microsoft.com/office/powerpoint/2010/main" val="2531464024"/>
      </p:ext>
    </p:extLst>
  </p:cSld>
  <p:clrMapOvr>
    <a:masterClrMapping/>
  </p:clrMapOvr>
</p:sld>
</file>

<file path=ppt/theme/theme1.xml><?xml version="1.0" encoding="utf-8"?>
<a:theme xmlns:a="http://schemas.openxmlformats.org/drawingml/2006/main" name="SSFWorkgroupBrief_JM">
  <a:themeElements>
    <a:clrScheme name="PSC Theme Colors">
      <a:dk1>
        <a:srgbClr val="002855"/>
      </a:dk1>
      <a:lt1>
        <a:sysClr val="window" lastClr="FFFFFF"/>
      </a:lt1>
      <a:dk2>
        <a:srgbClr val="002855"/>
      </a:dk2>
      <a:lt2>
        <a:srgbClr val="FFFFFF"/>
      </a:lt2>
      <a:accent1>
        <a:srgbClr val="002855"/>
      </a:accent1>
      <a:accent2>
        <a:srgbClr val="FFCD00"/>
      </a:accent2>
      <a:accent3>
        <a:srgbClr val="1FBBD2"/>
      </a:accent3>
      <a:accent4>
        <a:srgbClr val="F15F45"/>
      </a:accent4>
      <a:accent5>
        <a:srgbClr val="121413"/>
      </a:accent5>
      <a:accent6>
        <a:srgbClr val="00A889"/>
      </a:accent6>
      <a:hlink>
        <a:srgbClr val="0000FF"/>
      </a:hlink>
      <a:folHlink>
        <a:srgbClr val="0000FF"/>
      </a:folHlink>
    </a:clrScheme>
    <a:fontScheme name="PSC Standard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SSFWorkgroupBrief_JM</Template>
  <TotalTime>18958</TotalTime>
  <Words>2942</Words>
  <Application>Microsoft Office PowerPoint</Application>
  <PresentationFormat>On-screen Show (4:3)</PresentationFormat>
  <Paragraphs>301</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Wingdings</vt:lpstr>
      <vt:lpstr>SSFWorkgroupBrief_JM</vt:lpstr>
      <vt:lpstr>Program Support Center</vt:lpstr>
      <vt:lpstr>PURPOSE</vt:lpstr>
      <vt:lpstr> What is Federal Financial Reporting (FFR)? </vt:lpstr>
      <vt:lpstr> When and Where to Submit the SF-425  </vt:lpstr>
      <vt:lpstr>Payment Management System</vt:lpstr>
      <vt:lpstr>PMS FFR User Roles and Responsibilities</vt:lpstr>
      <vt:lpstr>  PMS Functionality for Users </vt:lpstr>
      <vt:lpstr>Federal Financial Reports Search</vt:lpstr>
      <vt:lpstr>FFR Information</vt:lpstr>
      <vt:lpstr>FFR Information Cont’d</vt:lpstr>
      <vt:lpstr>FFR Information Cont’d</vt:lpstr>
      <vt:lpstr>FFR Information Cont’d</vt:lpstr>
      <vt:lpstr>FFR Information Cont’d</vt:lpstr>
      <vt:lpstr>FFR Information Cont’d</vt:lpstr>
      <vt:lpstr>FFR Information Cont’d</vt:lpstr>
      <vt:lpstr>How to Update Permissions or Request Access </vt:lpstr>
      <vt:lpstr>PMS Information</vt:lpstr>
      <vt:lpstr>Questions?</vt:lpstr>
      <vt:lpstr>Thank You</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Support Center</dc:title>
  <dc:creator>Windows User</dc:creator>
  <cp:lastModifiedBy>Kothari, Mausami (OS/ASA/PSC/FMP)</cp:lastModifiedBy>
  <cp:revision>279</cp:revision>
  <cp:lastPrinted>2019-05-21T16:08:03Z</cp:lastPrinted>
  <dcterms:created xsi:type="dcterms:W3CDTF">2017-03-03T19:37:10Z</dcterms:created>
  <dcterms:modified xsi:type="dcterms:W3CDTF">2019-09-16T18:17:18Z</dcterms:modified>
</cp:coreProperties>
</file>