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0" r:id="rId4"/>
  </p:sldMasterIdLst>
  <p:notesMasterIdLst>
    <p:notesMasterId r:id="rId16"/>
  </p:notesMasterIdLst>
  <p:sldIdLst>
    <p:sldId id="256" r:id="rId5"/>
    <p:sldId id="257" r:id="rId6"/>
    <p:sldId id="266" r:id="rId7"/>
    <p:sldId id="265" r:id="rId8"/>
    <p:sldId id="268" r:id="rId9"/>
    <p:sldId id="267" r:id="rId10"/>
    <p:sldId id="269" r:id="rId11"/>
    <p:sldId id="259" r:id="rId12"/>
    <p:sldId id="262" r:id="rId13"/>
    <p:sldId id="264" r:id="rId14"/>
    <p:sldId id="26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BDFB4B-E3FF-4C11-BA7D-2C7728B03B06}">
          <p14:sldIdLst>
            <p14:sldId id="256"/>
            <p14:sldId id="257"/>
            <p14:sldId id="266"/>
            <p14:sldId id="265"/>
            <p14:sldId id="268"/>
            <p14:sldId id="267"/>
            <p14:sldId id="269"/>
            <p14:sldId id="259"/>
            <p14:sldId id="262"/>
            <p14:sldId id="26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4660"/>
  </p:normalViewPr>
  <p:slideViewPr>
    <p:cSldViewPr>
      <p:cViewPr>
        <p:scale>
          <a:sx n="100" d="100"/>
          <a:sy n="100" d="100"/>
        </p:scale>
        <p:origin x="1086" y="-2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0328-17EC-43AE-BA39-93F290B8D6D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5F08-20AA-46DA-9738-70737AB7F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4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6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DICLC work group is no longer included</a:t>
            </a:r>
            <a:r>
              <a:rPr lang="en-US" baseline="0" dirty="0" smtClean="0"/>
              <a:t> under the training and technical assistance contract with OIDD. To continue this great work, the work group is now a list serve which has expanded its members to include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DD Council graduates of the Georgetown University, National Center for Cultural Competence (NCCC) Leadership Academies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GU, NCCC Community of Practice on Disparities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CoP on Cultural and Linguistic Competence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Other DD Council leadership/staff concerned with and/or working in the area of DICLC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submitted materials for our strategies document – we are charged with updating those materials each year.  If you have something to add, please send it to me at the contact information listed above.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5F08-20AA-46DA-9738-70737AB7F4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0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3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0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2018 AIDD/ITACC Technical Assistance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4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cddonline.sharepoint.com/:w:/g/EcmsDZUOJypGoQ1Pz8PFdtABhNqOzxAwUG0ZLM64Cr2Y3A?rtime=6ljJM9BT10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acchelp.org/field-notes/" TargetMode="External"/><Relationship Id="rId4" Type="http://schemas.openxmlformats.org/officeDocument/2006/relationships/hyperlink" Target="https://itacchelp.org/diversity-inclusion-cultural-linguistic-competence-diclc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castillo-epps@nacdd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" y="2720896"/>
            <a:ext cx="7955280" cy="162807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Diversity</a:t>
            </a:r>
            <a:r>
              <a:rPr lang="en-US" sz="3200" b="1" dirty="0"/>
              <a:t>, </a:t>
            </a:r>
            <a:r>
              <a:rPr lang="en-US" sz="3200" b="1" dirty="0" smtClean="0"/>
              <a:t>Inclusion, Cultural and Linguistic </a:t>
            </a:r>
            <a:r>
              <a:rPr lang="en-US" sz="3200" b="1" dirty="0"/>
              <a:t>Competence </a:t>
            </a:r>
            <a:r>
              <a:rPr lang="en-US" sz="3200" b="1" dirty="0" smtClean="0"/>
              <a:t> (DICLC) list Serve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955280" cy="83820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January 21, 2020 - 4:00 p.m. Eastern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57000"/>
            <a:ext cx="2615565" cy="790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5" r="833" b="26875"/>
          <a:stretch/>
        </p:blipFill>
        <p:spPr>
          <a:xfrm>
            <a:off x="1931670" y="1447800"/>
            <a:ext cx="5280660" cy="16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MEETING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will have periodic questions/dialogue on the new list serve. </a:t>
            </a:r>
          </a:p>
          <a:p>
            <a:pPr marL="0" indent="0">
              <a:buNone/>
            </a:pPr>
            <a:r>
              <a:rPr lang="en-US" sz="3200" dirty="0" smtClean="0"/>
              <a:t>Next call/webinar possibly in April? (earlier or later?)</a:t>
            </a:r>
          </a:p>
          <a:p>
            <a:pPr marL="0" indent="0">
              <a:buNone/>
            </a:pPr>
            <a:r>
              <a:rPr lang="en-US" sz="3200" dirty="0" smtClean="0"/>
              <a:t>Format ideas, Zoom or Adobe? </a:t>
            </a:r>
          </a:p>
          <a:p>
            <a:pPr marL="0" indent="0">
              <a:buNone/>
            </a:pPr>
            <a:r>
              <a:rPr lang="en-US" sz="3200" dirty="0" smtClean="0"/>
              <a:t>Any other questions?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583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97" y="1559879"/>
            <a:ext cx="7955280" cy="4282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+mn-lt"/>
                <a:cs typeface="Arial" panose="020B0604020202020204" pitchFamily="34" charset="0"/>
              </a:rPr>
              <a:t>Thank you for your participation!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16" y="1143000"/>
            <a:ext cx="4783241" cy="3587431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7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1200"/>
            <a:ext cx="8244840" cy="4282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Introductions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Welcome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Review purpose of the list serve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Discussion topics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What’s </a:t>
            </a:r>
            <a:r>
              <a:rPr lang="en-US" sz="2400" dirty="0"/>
              <a:t>happening in your State or Territory in relation to DICLC/Targeted Disparity?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Next call? Date, time, format (Webinar versus Zoom)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Adjourn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type or say your name, State and position and/or area related to DICLC in which you work.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066800"/>
            <a:ext cx="2190750" cy="21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DICLC and the ITACC Contract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1200"/>
            <a:ext cx="8244840" cy="4282440"/>
          </a:xfrm>
        </p:spPr>
        <p:txBody>
          <a:bodyPr>
            <a:noAutofit/>
          </a:bodyPr>
          <a:lstStyle/>
          <a:p>
            <a:r>
              <a:rPr lang="en-US" sz="2200" dirty="0" smtClean="0"/>
              <a:t>Under the ITACC Training/Technical </a:t>
            </a:r>
            <a:r>
              <a:rPr lang="en-US" sz="2200" dirty="0"/>
              <a:t>Assistance contract </a:t>
            </a:r>
            <a:r>
              <a:rPr lang="en-US" sz="2200" dirty="0" smtClean="0"/>
              <a:t>with </a:t>
            </a:r>
            <a:r>
              <a:rPr lang="en-US" sz="2200" dirty="0"/>
              <a:t>the Office of Intellectual and Developmental </a:t>
            </a:r>
            <a:r>
              <a:rPr lang="en-US" sz="2200" dirty="0" smtClean="0"/>
              <a:t>Disabilities, the following activities will continue in FY2020. </a:t>
            </a:r>
            <a:endParaRPr lang="en-US" sz="2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200" dirty="0" smtClean="0"/>
              <a:t>Updating and expanding the resource </a:t>
            </a:r>
            <a:r>
              <a:rPr lang="en-US" sz="2200" i="1" u="sng" dirty="0" smtClean="0">
                <a:hlinkClick r:id="rId3"/>
              </a:rPr>
              <a:t>From </a:t>
            </a:r>
            <a:r>
              <a:rPr lang="en-US" sz="2200" i="1" u="sng" dirty="0">
                <a:hlinkClick r:id="rId3"/>
              </a:rPr>
              <a:t>Outreach to Engagement: Culturally and Linguistically Competent Engagement of Members &amp; </a:t>
            </a:r>
            <a:r>
              <a:rPr lang="en-US" sz="2200" i="1" u="sng" dirty="0" smtClean="0">
                <a:hlinkClick r:id="rId3"/>
              </a:rPr>
              <a:t>Communities - Suggested </a:t>
            </a:r>
            <a:r>
              <a:rPr lang="en-US" sz="2200" i="1" u="sng" dirty="0">
                <a:hlinkClick r:id="rId3"/>
              </a:rPr>
              <a:t>Strategies by and for DD Councils</a:t>
            </a:r>
            <a:r>
              <a:rPr lang="en-US" sz="2200" i="1" dirty="0"/>
              <a:t> </a:t>
            </a:r>
            <a:endParaRPr lang="en-US" sz="2200" i="1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200" i="1" u="sng" dirty="0" smtClean="0">
                <a:hlinkClick r:id="rId4"/>
              </a:rPr>
              <a:t>DICLC </a:t>
            </a:r>
            <a:r>
              <a:rPr lang="en-US" sz="2200" i="1" u="sng" dirty="0">
                <a:hlinkClick r:id="rId4"/>
              </a:rPr>
              <a:t>pages on the itacchelp.org website</a:t>
            </a:r>
            <a:r>
              <a:rPr lang="en-US" sz="2200" i="1" dirty="0"/>
              <a:t> </a:t>
            </a:r>
            <a:r>
              <a:rPr lang="en-US" sz="2200" dirty="0"/>
              <a:t>will also be updated as new information becomes available.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i="1" dirty="0" smtClean="0">
                <a:hlinkClick r:id="rId5"/>
              </a:rPr>
              <a:t>Field </a:t>
            </a:r>
            <a:r>
              <a:rPr lang="en-US" sz="2200" i="1" dirty="0">
                <a:hlinkClick r:id="rId5"/>
              </a:rPr>
              <a:t>Notes </a:t>
            </a:r>
            <a:r>
              <a:rPr lang="en-US" sz="2200" i="1" dirty="0" smtClean="0"/>
              <a:t> </a:t>
            </a:r>
            <a:r>
              <a:rPr lang="en-US" sz="2200" dirty="0" smtClean="0"/>
              <a:t>will </a:t>
            </a:r>
            <a:r>
              <a:rPr lang="en-US" sz="2200" dirty="0"/>
              <a:t>continue to provide monthly resources and information on </a:t>
            </a:r>
            <a:r>
              <a:rPr lang="en-US" sz="2200" dirty="0" smtClean="0"/>
              <a:t>ways to </a:t>
            </a:r>
            <a:r>
              <a:rPr lang="en-US" sz="2200" dirty="0"/>
              <a:t>incorporate DICLC practices in all facets of DD Council work. </a:t>
            </a:r>
          </a:p>
        </p:txBody>
      </p:sp>
    </p:spTree>
    <p:extLst>
      <p:ext uri="{BB962C8B-B14F-4D97-AF65-F5344CB8AC3E}">
        <p14:creationId xmlns:p14="http://schemas.microsoft.com/office/powerpoint/2010/main" val="41013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DICLC and the LIST SERVE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1200"/>
            <a:ext cx="8244840" cy="4282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DD5A09"/>
                </a:solidFill>
              </a:rPr>
              <a:t>The </a:t>
            </a:r>
            <a:r>
              <a:rPr lang="en-US" sz="2200" dirty="0">
                <a:solidFill>
                  <a:srgbClr val="DD5A09"/>
                </a:solidFill>
              </a:rPr>
              <a:t>DICLC List Serve was created to continue the work of the DICLC Work Group under NACDD’s leadership. </a:t>
            </a:r>
          </a:p>
          <a:p>
            <a:pPr marL="0" indent="0">
              <a:buNone/>
            </a:pPr>
            <a:r>
              <a:rPr lang="en-US" sz="2200" dirty="0" smtClean="0"/>
              <a:t>The list serve has been expanded to Include…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DD Council graduates of the Georgetown University, National Center for Cultural </a:t>
            </a:r>
            <a:r>
              <a:rPr lang="en-US" sz="2200" dirty="0" smtClean="0"/>
              <a:t>Competence (NCCC) </a:t>
            </a:r>
            <a:r>
              <a:rPr lang="en-US" sz="2200" dirty="0"/>
              <a:t>Leadership </a:t>
            </a:r>
            <a:r>
              <a:rPr lang="en-US" sz="2200" dirty="0" smtClean="0"/>
              <a:t>Academies.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GU</a:t>
            </a:r>
            <a:r>
              <a:rPr lang="en-US" sz="2200" dirty="0"/>
              <a:t>, NCCC Community of Practice on </a:t>
            </a:r>
            <a:r>
              <a:rPr lang="en-US" sz="2200" dirty="0" smtClean="0"/>
              <a:t>Disparities.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CoP </a:t>
            </a:r>
            <a:r>
              <a:rPr lang="en-US" sz="2200" dirty="0"/>
              <a:t>on Cultural and Linguistic </a:t>
            </a:r>
            <a:r>
              <a:rPr lang="en-US" sz="2200" dirty="0" smtClean="0"/>
              <a:t>Competence.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Other DD Council leadership/staff concerned with and/or working in the area of DICLC.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9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REVIEW PURPOSE of LIST SERVE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1200"/>
            <a:ext cx="8244840" cy="4282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Knowledge </a:t>
            </a:r>
            <a:r>
              <a:rPr lang="en-US" b="1" dirty="0"/>
              <a:t>sharing:</a:t>
            </a:r>
            <a:r>
              <a:rPr lang="en-US" dirty="0"/>
              <a:t> Provide a platform to share information and resources related to DD Council work and DICLC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Problem </a:t>
            </a:r>
            <a:r>
              <a:rPr lang="en-US" b="1" dirty="0"/>
              <a:t>solving:</a:t>
            </a:r>
            <a:r>
              <a:rPr lang="en-US" dirty="0"/>
              <a:t> Facilitated discussions on specific needs, challenges and barriers related to embedding CLC in all aspects of DD Council work. </a:t>
            </a:r>
            <a:r>
              <a:rPr lang="en-US" dirty="0" smtClean="0"/>
              <a:t>(Monthly </a:t>
            </a:r>
            <a:r>
              <a:rPr lang="en-US" dirty="0"/>
              <a:t>email blasts with questions that encourage dialogue among the </a:t>
            </a:r>
            <a:r>
              <a:rPr lang="en-US" dirty="0" smtClean="0"/>
              <a:t>group)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Continued </a:t>
            </a:r>
            <a:r>
              <a:rPr lang="en-US" b="1" dirty="0"/>
              <a:t>education and positioning Councils as leaders:</a:t>
            </a:r>
            <a:r>
              <a:rPr lang="en-US" dirty="0"/>
              <a:t> Identify and support potential topics to be addressed at the NACDD annual conference. </a:t>
            </a:r>
            <a:r>
              <a:rPr lang="en-US" dirty="0" smtClean="0"/>
              <a:t>(Plenary</a:t>
            </a:r>
            <a:r>
              <a:rPr lang="en-US" dirty="0"/>
              <a:t>, breakout session, in-person networking </a:t>
            </a:r>
            <a:r>
              <a:rPr lang="en-US" dirty="0" smtClean="0"/>
              <a:t>opportunities etc.)</a:t>
            </a:r>
            <a:endParaRPr lang="en-US" dirty="0"/>
          </a:p>
          <a:p>
            <a:pPr lvl="0"/>
            <a:r>
              <a:rPr lang="en-US" i="1" dirty="0" smtClean="0"/>
              <a:t>In </a:t>
            </a:r>
            <a:r>
              <a:rPr lang="en-US" i="1" dirty="0"/>
              <a:t>addition, Alison Whyte, Executive Director of the Washington DC Council has agreed to lead </a:t>
            </a:r>
            <a:r>
              <a:rPr lang="en-US" i="1" dirty="0" smtClean="0"/>
              <a:t>list serve </a:t>
            </a:r>
            <a:r>
              <a:rPr lang="en-US" i="1" dirty="0"/>
              <a:t>discussions around knowledge sharing and problem solving. Be on the lookout for her email contributions as well.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DISCUSSION TOPICS?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79357"/>
            <a:ext cx="8244840" cy="4584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2800" dirty="0" smtClean="0"/>
              <a:t>What are your questions related to DICLC? </a:t>
            </a:r>
          </a:p>
          <a:p>
            <a:pPr marL="0" indent="0" algn="ctr">
              <a:buNone/>
            </a:pPr>
            <a:r>
              <a:rPr lang="en-US" sz="2800" dirty="0" smtClean="0"/>
              <a:t>Challenges/successes? </a:t>
            </a:r>
          </a:p>
          <a:p>
            <a:pPr marL="0" indent="0" algn="ctr">
              <a:buNone/>
            </a:pPr>
            <a:r>
              <a:rPr lang="en-US" sz="2800" dirty="0" smtClean="0"/>
              <a:t>Need more information on _________</a:t>
            </a:r>
          </a:p>
          <a:p>
            <a:pPr marL="0" indent="0" algn="ctr">
              <a:buNone/>
            </a:pPr>
            <a:r>
              <a:rPr lang="en-US" sz="2800" dirty="0" smtClean="0"/>
              <a:t>Resources to share?</a:t>
            </a:r>
          </a:p>
          <a:p>
            <a:pPr marL="0" indent="0" algn="ctr">
              <a:buNone/>
            </a:pPr>
            <a:r>
              <a:rPr lang="en-US" sz="2800" dirty="0" smtClean="0"/>
              <a:t>How can this list serve, SERVE you?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483" y="1828800"/>
            <a:ext cx="2111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SHARE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What’s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happening in your State/Territory around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targeted disparity or DICLC?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3429000"/>
            <a:ext cx="3143250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REMINDERS: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981200"/>
            <a:ext cx="7955280" cy="3825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Ways to submit DICLC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Resources </a:t>
            </a:r>
            <a:r>
              <a:rPr lang="en-US" sz="3200" b="1" dirty="0" smtClean="0">
                <a:solidFill>
                  <a:schemeClr val="tx1"/>
                </a:solidFill>
              </a:rPr>
              <a:t>&amp;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materials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+mn-lt"/>
              </a:rPr>
              <a:t>Updates/new entries for the DICLC Strategies Document.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+mn-lt"/>
              </a:rPr>
              <a:t>Success stories, strategies, resources etc. for the DICLC section of Field Notes.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+mn-lt"/>
              </a:rPr>
              <a:t>Angela Castillo-Epps, </a:t>
            </a:r>
            <a:r>
              <a:rPr lang="en-US" sz="3200" dirty="0" smtClean="0">
                <a:latin typeface="+mn-lt"/>
                <a:hlinkClick r:id="rId3"/>
              </a:rPr>
              <a:t>acastillo-epps@nacdd.org</a:t>
            </a:r>
            <a:r>
              <a:rPr lang="en-US" sz="3200" dirty="0" smtClean="0">
                <a:latin typeface="+mn-lt"/>
              </a:rPr>
              <a:t> or call 202-506-5813, ext. 100</a:t>
            </a:r>
            <a:endParaRPr lang="en-US" sz="3200" dirty="0">
              <a:latin typeface="+mn-lt"/>
            </a:endParaRP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0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42&quot;&gt;&lt;/object&gt;&lt;object type=&quot;2&quot; unique_id=&quot;10043&quot;&gt;&lt;object type=&quot;3&quot; unique_id=&quot;10044&quot;&gt;&lt;property id=&quot;20148&quot; value=&quot;5&quot;/&gt;&lt;property id=&quot;20300&quot; value=&quot;Slide 1&quot;/&gt;&lt;property id=&quot;20307&quot; value=&quot;256&quot;/&gt;&lt;/object&gt;&lt;object type=&quot;3&quot; unique_id=&quot;10045&quot;&gt;&lt;property id=&quot;20148&quot; value=&quot;5&quot;/&gt;&lt;property id=&quot;20300&quot; value=&quot;Slide 2&quot;/&gt;&lt;property id=&quot;20307&quot; value=&quot;257&quot;/&gt;&lt;/object&gt;&lt;object type=&quot;3&quot; unique_id=&quot;10046&quot;&gt;&lt;property id=&quot;20148&quot; value=&quot;5&quot;/&gt;&lt;property id=&quot;20300&quot; value=&quot;Slide 3&quot;/&gt;&lt;property id=&quot;20307&quot; value=&quot;258&quot;/&gt;&lt;/object&gt;&lt;object type=&quot;3&quot; unique_id=&quot;10047&quot;&gt;&lt;property id=&quot;20148&quot; value=&quot;5&quot;/&gt;&lt;property id=&quot;20300&quot; value=&quot;Slide 4&quot;/&gt;&lt;property id=&quot;20307&quot; value=&quot;259&quot;/&gt;&lt;/object&gt;&lt;object type=&quot;3&quot; unique_id=&quot;10048&quot;&gt;&lt;property id=&quot;20148&quot; value=&quot;5&quot;/&gt;&lt;property id=&quot;20300&quot; value=&quot;Slide 5&quot;/&gt;&lt;property id=&quot;20307&quot; value=&quot;260&quot;/&gt;&lt;/object&gt;&lt;object type=&quot;3&quot; unique_id=&quot;10049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89A5C1-493C-46EC-90F2-105068EF3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627566-8497-452E-9DA4-95E4B62F8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842EBE-2CF6-4BFD-913D-495BCA99CD5F}">
  <ds:schemaRefs>
    <ds:schemaRef ds:uri="7244ee07-bebb-4256-851d-8920eeb3e1b7"/>
    <ds:schemaRef ds:uri="http://schemas.microsoft.com/office/2006/documentManagement/types"/>
    <ds:schemaRef ds:uri="560c9c75-9737-4a47-90d7-3192440b0b55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597</Words>
  <Application>Microsoft Office PowerPoint</Application>
  <PresentationFormat>On-screen Show (4:3)</PresentationFormat>
  <Paragraphs>75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Diversity, Inclusion, Cultural and Linguistic Competence  (DICLC) list Serve</vt:lpstr>
      <vt:lpstr>AGENDA</vt:lpstr>
      <vt:lpstr>Introductions</vt:lpstr>
      <vt:lpstr>DICLC and the ITACC Contract </vt:lpstr>
      <vt:lpstr>DICLC and the LIST SERVE </vt:lpstr>
      <vt:lpstr>REVIEW PURPOSE of LIST SERVE  </vt:lpstr>
      <vt:lpstr>DISCUSSION TOPICS?  </vt:lpstr>
      <vt:lpstr>GROUP SHARE</vt:lpstr>
      <vt:lpstr>REMINDERS:</vt:lpstr>
      <vt:lpstr>NEXT MEETING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Self-advocacy work group</dc:title>
  <dc:creator>Angela Castillo-Epps</dc:creator>
  <cp:lastModifiedBy>Angela Castillo-Epps</cp:lastModifiedBy>
  <cp:revision>36</cp:revision>
  <dcterms:created xsi:type="dcterms:W3CDTF">2018-11-28T20:05:48Z</dcterms:created>
  <dcterms:modified xsi:type="dcterms:W3CDTF">2020-01-21T19:40:01Z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